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3443A20-F1A3-4D69-BF31-BAE9C158916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08/01/2024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58B373-0AFD-40DA-856A-FB7CA0AD368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D76F797-A7DF-4EA3-BEBE-518A71CB8E90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08/01/2024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E0DE58-6F81-40F7-BFC5-EB19A479817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s://www.gref.asso.fr/" TargetMode="External"/><Relationship Id="rId3" Type="http://schemas.openxmlformats.org/officeDocument/2006/relationships/hyperlink" Target="mailto:contact@gref.asso.fr" TargetMode="External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gref.nouvelleaquitaine@gref.asso.fr" TargetMode="External"/><Relationship Id="rId2" Type="http://schemas.openxmlformats.org/officeDocument/2006/relationships/hyperlink" Target="mailto:gref.charpic@gref.asso.fr" TargetMode="External"/><Relationship Id="rId3" Type="http://schemas.openxmlformats.org/officeDocument/2006/relationships/hyperlink" Target="mailto:gref.bretagne@gref.asso.fr" TargetMode="External"/><Relationship Id="rId4" Type="http://schemas.openxmlformats.org/officeDocument/2006/relationships/hyperlink" Target="mailto:gref.centre@gref.asso.fr" TargetMode="External"/><Relationship Id="rId5" Type="http://schemas.openxmlformats.org/officeDocument/2006/relationships/hyperlink" Target="mailto:gref.grandest@gref.asso.fr" TargetMode="External"/><Relationship Id="rId6" Type="http://schemas.openxmlformats.org/officeDocument/2006/relationships/hyperlink" Target="mailto:gref.idf@gref.asso.fr" TargetMode="External"/><Relationship Id="rId7" Type="http://schemas.openxmlformats.org/officeDocument/2006/relationships/hyperlink" Target="mailto:gref.lr@gref.asso.fr" TargetMode="External"/><Relationship Id="rId8" Type="http://schemas.openxmlformats.org/officeDocument/2006/relationships/hyperlink" Target="mailto:gref.midipy@gref.asso.fr" TargetMode="External"/><Relationship Id="rId9" Type="http://schemas.openxmlformats.org/officeDocument/2006/relationships/hyperlink" Target="mailto:gref.nordpasdecalais@gref.asso.fr" TargetMode="External"/><Relationship Id="rId10" Type="http://schemas.openxmlformats.org/officeDocument/2006/relationships/hyperlink" Target="mailto:gref.normandie@gref.asso.fr" TargetMode="External"/><Relationship Id="rId11" Type="http://schemas.openxmlformats.org/officeDocument/2006/relationships/hyperlink" Target="mailto:gref.paca@gref.asso.fr" TargetMode="External"/><Relationship Id="rId12" Type="http://schemas.openxmlformats.org/officeDocument/2006/relationships/hyperlink" Target="mailto:gref.pdll@gref.asso.fr" TargetMode="External"/><Relationship Id="rId13" Type="http://schemas.openxmlformats.org/officeDocument/2006/relationships/hyperlink" Target="mailto:gref.grenoble@gref.asso.fr" TargetMode="External"/><Relationship Id="rId14" Type="http://schemas.openxmlformats.org/officeDocument/2006/relationships/hyperlink" Target="mailto:gref.auralp@gref.asso.fr" TargetMode="External"/><Relationship Id="rId1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unicef.fr/sites/default/files/fiche_thematique_odd.pdf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6" descr="Une image contenant texte, clipart&#10;&#10;Description générée automatiquement"/>
          <p:cNvPicPr/>
          <p:nvPr/>
        </p:nvPicPr>
        <p:blipFill>
          <a:blip r:embed="rId1"/>
          <a:stretch/>
        </p:blipFill>
        <p:spPr>
          <a:xfrm>
            <a:off x="3780000" y="672120"/>
            <a:ext cx="4320000" cy="2747880"/>
          </a:xfrm>
          <a:prstGeom prst="rect">
            <a:avLst/>
          </a:prstGeom>
          <a:ln w="0">
            <a:noFill/>
          </a:ln>
        </p:spPr>
      </p:pic>
      <p:sp>
        <p:nvSpPr>
          <p:cNvPr id="83" name="Sous-titre 2"/>
          <p:cNvSpPr/>
          <p:nvPr/>
        </p:nvSpPr>
        <p:spPr>
          <a:xfrm>
            <a:off x="2375280" y="619920"/>
            <a:ext cx="699444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"/>
          <p:cNvSpPr txBox="1"/>
          <p:nvPr/>
        </p:nvSpPr>
        <p:spPr>
          <a:xfrm>
            <a:off x="3185640" y="4140000"/>
            <a:ext cx="5994360" cy="137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fr-FR" sz="1800" spc="-1" strike="noStrike">
                <a:latin typeface="Arial"/>
              </a:rPr>
              <a:t>Groupement des Educateurs sans Frontières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  <a:hlinkClick r:id="rId2"/>
              </a:rPr>
              <a:t>https://www.gref.asso.fr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mail : </a:t>
            </a:r>
            <a:r>
              <a:rPr b="0" lang="fr-FR" sz="1800" spc="-1" strike="noStrike">
                <a:latin typeface="Arial"/>
                <a:hlinkClick r:id="rId3"/>
              </a:rPr>
              <a:t>contact@gref.asso.fr</a:t>
            </a:r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219 Rue de la Croix Nivert, Paris 15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800" spc="-1" strike="noStrike">
                <a:solidFill>
                  <a:srgbClr val="806000"/>
                </a:solidFill>
                <a:latin typeface="Calibri Light"/>
              </a:rPr>
              <a:t>Les possibles de la vie associative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79320" y="1426680"/>
            <a:ext cx="10515240" cy="471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Rencontres… (conviviales) présentielles, par visioconférences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Réunions locales, régionales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Équipes projets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Congrès annuel national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Groupes d’échanges thématiques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Formations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Échanges inter réseaux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Partage d’expérience, de savoirs,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Prises de responsabilités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En mission ici, là-bas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itre 1"/>
          <p:cNvSpPr/>
          <p:nvPr/>
        </p:nvSpPr>
        <p:spPr>
          <a:xfrm>
            <a:off x="6567120" y="1686240"/>
            <a:ext cx="4081320" cy="20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2800" spc="-1" strike="noStrike">
                <a:solidFill>
                  <a:srgbClr val="bf9000"/>
                </a:solidFill>
                <a:latin typeface="Calibri Light"/>
              </a:rPr>
              <a:t>…</a:t>
            </a:r>
            <a:r>
              <a:rPr b="1" lang="fr-FR" sz="2800" spc="-1" strike="noStrike">
                <a:solidFill>
                  <a:srgbClr val="bf9000"/>
                </a:solidFill>
                <a:latin typeface="Calibri Light"/>
              </a:rPr>
              <a:t>Un temps d’échange avec un référent de votre région,  participer à une réunion régionale ; en savoir plus ? 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09" name="Image 5" descr=""/>
          <p:cNvPicPr/>
          <p:nvPr/>
        </p:nvPicPr>
        <p:blipFill>
          <a:blip r:embed="rId1"/>
          <a:stretch/>
        </p:blipFill>
        <p:spPr>
          <a:xfrm>
            <a:off x="6782040" y="3729240"/>
            <a:ext cx="4014000" cy="26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41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800" spc="-1" strike="noStrike">
                <a:solidFill>
                  <a:srgbClr val="806000"/>
                </a:solidFill>
                <a:latin typeface="Calibri Light"/>
              </a:rPr>
              <a:t>Trouver, connaitre le GREF…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Espace réservé du contenu 10" descr=""/>
          <p:cNvPicPr/>
          <p:nvPr/>
        </p:nvPicPr>
        <p:blipFill>
          <a:blip r:embed="rId1"/>
          <a:stretch/>
        </p:blipFill>
        <p:spPr>
          <a:xfrm>
            <a:off x="1440000" y="1220040"/>
            <a:ext cx="10026000" cy="4277520"/>
          </a:xfrm>
          <a:prstGeom prst="rect">
            <a:avLst/>
          </a:prstGeom>
          <a:ln w="0">
            <a:noFill/>
          </a:ln>
        </p:spPr>
      </p:pic>
      <p:sp>
        <p:nvSpPr>
          <p:cNvPr id="112" name="Titre 1"/>
          <p:cNvSpPr/>
          <p:nvPr/>
        </p:nvSpPr>
        <p:spPr>
          <a:xfrm>
            <a:off x="917280" y="5605560"/>
            <a:ext cx="877500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000" spc="-1" strike="noStrike">
                <a:solidFill>
                  <a:srgbClr val="1f4e79"/>
                </a:solidFill>
                <a:latin typeface="Calibri Light"/>
              </a:rPr>
              <a:t>Un réseau de 15 délégations régionales…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13" name="Titre 1"/>
          <p:cNvSpPr/>
          <p:nvPr/>
        </p:nvSpPr>
        <p:spPr>
          <a:xfrm>
            <a:off x="5499720" y="5088960"/>
            <a:ext cx="3246480" cy="4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5000"/>
          </a:bodyPr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cc6600"/>
                </a:solidFill>
                <a:latin typeface="Calibri"/>
                <a:ea typeface="Calibri"/>
              </a:rPr>
              <a:t>contact@gref.asso.fr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14" name="Image 15" descr=""/>
          <p:cNvPicPr/>
          <p:nvPr/>
        </p:nvPicPr>
        <p:blipFill>
          <a:blip r:embed="rId2"/>
          <a:stretch/>
        </p:blipFill>
        <p:spPr>
          <a:xfrm>
            <a:off x="8226720" y="1572840"/>
            <a:ext cx="1921320" cy="699480"/>
          </a:xfrm>
          <a:prstGeom prst="rect">
            <a:avLst/>
          </a:prstGeom>
          <a:ln w="0">
            <a:noFill/>
          </a:ln>
        </p:spPr>
      </p:pic>
      <p:pic>
        <p:nvPicPr>
          <p:cNvPr id="115" name="Image 17" descr=""/>
          <p:cNvPicPr/>
          <p:nvPr/>
        </p:nvPicPr>
        <p:blipFill>
          <a:blip r:embed="rId3"/>
          <a:stretch/>
        </p:blipFill>
        <p:spPr>
          <a:xfrm>
            <a:off x="1175040" y="1492920"/>
            <a:ext cx="2243520" cy="859320"/>
          </a:xfrm>
          <a:prstGeom prst="rect">
            <a:avLst/>
          </a:prstGeom>
          <a:ln w="0">
            <a:noFill/>
          </a:ln>
        </p:spPr>
      </p:pic>
      <p:pic>
        <p:nvPicPr>
          <p:cNvPr id="116" name="Image 21" descr=""/>
          <p:cNvPicPr/>
          <p:nvPr/>
        </p:nvPicPr>
        <p:blipFill>
          <a:blip r:embed="rId4"/>
          <a:stretch/>
        </p:blipFill>
        <p:spPr>
          <a:xfrm>
            <a:off x="7860240" y="720720"/>
            <a:ext cx="3003840" cy="1544040"/>
          </a:xfrm>
          <a:prstGeom prst="rect">
            <a:avLst/>
          </a:prstGeom>
          <a:ln w="0">
            <a:noFill/>
          </a:ln>
        </p:spPr>
      </p:pic>
      <p:pic>
        <p:nvPicPr>
          <p:cNvPr id="117" name="Image 13" descr=""/>
          <p:cNvPicPr/>
          <p:nvPr/>
        </p:nvPicPr>
        <p:blipFill>
          <a:blip r:embed="rId5"/>
          <a:stretch/>
        </p:blipFill>
        <p:spPr>
          <a:xfrm>
            <a:off x="9720000" y="6161040"/>
            <a:ext cx="3267000" cy="663120"/>
          </a:xfrm>
          <a:prstGeom prst="rect">
            <a:avLst/>
          </a:prstGeom>
          <a:ln w="0">
            <a:noFill/>
          </a:ln>
        </p:spPr>
      </p:pic>
      <p:pic>
        <p:nvPicPr>
          <p:cNvPr id="118" name="Image 14" descr=""/>
          <p:cNvPicPr/>
          <p:nvPr/>
        </p:nvPicPr>
        <p:blipFill>
          <a:blip r:embed="rId6"/>
          <a:stretch/>
        </p:blipFill>
        <p:spPr>
          <a:xfrm>
            <a:off x="-214560" y="4901040"/>
            <a:ext cx="2191320" cy="75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6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Vos contacts en régions </a:t>
            </a:r>
            <a:br/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On les retrouve sur notre site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0" name="Espace réservé du contenu 3"/>
          <p:cNvGraphicFramePr/>
          <p:nvPr/>
        </p:nvGraphicFramePr>
        <p:xfrm>
          <a:off x="1262880" y="1806480"/>
          <a:ext cx="8890560" cy="3889440"/>
        </p:xfrm>
        <a:graphic>
          <a:graphicData uri="http://schemas.openxmlformats.org/drawingml/2006/table">
            <a:tbl>
              <a:tblPr/>
              <a:tblGrid>
                <a:gridCol w="3685680"/>
                <a:gridCol w="5204880"/>
              </a:tblGrid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Aquitaine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"/>
                        </a:rPr>
                        <a:t>gref.nouvelleaquitaine@gref.asso.fr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Charpic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2"/>
                        </a:rPr>
                        <a:t>gref.charpic@gref.asso.fr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Bretagne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3"/>
                        </a:rPr>
                        <a:t>gref.bretagne@gref.asso.fr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Centre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4"/>
                        </a:rPr>
                        <a:t>gref.centre@gref.asso.fr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Grand-Est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5"/>
                        </a:rPr>
                        <a:t>gref.grandest@gref.asso.fr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Ile de France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6"/>
                        </a:rPr>
                        <a:t>gref.idf@gref.asso.fr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Languedoc-Roussillon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7"/>
                        </a:rPr>
                        <a:t>gref.lr@gref.asso.fr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Midi-Pyrénées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8"/>
                        </a:rPr>
                        <a:t>gref.midipy@gref.asso.fr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Nord-PasDeCalais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9"/>
                        </a:rPr>
                        <a:t>gref.nordpasdecalais@gref.asso.fr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Normandie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0"/>
                        </a:rPr>
                        <a:t>gref.normandie@gref.asso.fr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Paca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1"/>
                        </a:rPr>
                        <a:t>gref.paca@gref.asso.fr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Pays de la Loire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2"/>
                        </a:rPr>
                        <a:t>gref.pdll@gref.asso.fr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9196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Rhone-Alpes / Grenoble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3"/>
                        </a:rPr>
                        <a:t>gref.grenoble@gref.asso.fr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61720"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Auvergne - Rhone-Alpes / Lyon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" rIns="6840" tIns="684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563c1"/>
                          </a:solidFill>
                          <a:latin typeface="Calibri"/>
                          <a:hlinkClick r:id="rId14"/>
                        </a:rPr>
                        <a:t>gref.auralp@gref.asso.fr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b" marL="6840" marR="68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1384920" y="5522400"/>
            <a:ext cx="9421920" cy="623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a6a6a6"/>
                </a:solidFill>
                <a:latin typeface="Calibri"/>
              </a:rPr>
              <a:t>Groupement des éducateurs sans frontières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122" name="Image 6" descr="Une image contenant texte, clipart&#10;&#10;Description générée automatiquement"/>
          <p:cNvPicPr/>
          <p:nvPr/>
        </p:nvPicPr>
        <p:blipFill>
          <a:blip r:embed="rId1">
            <a:alphaModFix amt="21000"/>
          </a:blip>
          <a:stretch/>
        </p:blipFill>
        <p:spPr>
          <a:xfrm>
            <a:off x="1979280" y="1278720"/>
            <a:ext cx="7810920" cy="4866840"/>
          </a:xfrm>
          <a:prstGeom prst="rect">
            <a:avLst/>
          </a:prstGeom>
          <a:ln w="0">
            <a:noFill/>
          </a:ln>
        </p:spPr>
      </p:pic>
      <p:sp>
        <p:nvSpPr>
          <p:cNvPr id="123" name="Sous-titre 2"/>
          <p:cNvSpPr/>
          <p:nvPr/>
        </p:nvSpPr>
        <p:spPr>
          <a:xfrm>
            <a:off x="2246040" y="2981520"/>
            <a:ext cx="8138520" cy="8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6000" spc="-1" strike="noStrike">
                <a:solidFill>
                  <a:srgbClr val="bf9000"/>
                </a:solidFill>
                <a:latin typeface="Calibri"/>
              </a:rPr>
              <a:t>Merci de votre attention</a:t>
            </a:r>
            <a:endParaRPr b="0" lang="fr-F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531000"/>
            <a:ext cx="10515240" cy="117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385623"/>
                </a:solidFill>
                <a:latin typeface="Calibri Light"/>
              </a:rPr>
              <a:t>     </a:t>
            </a:r>
            <a:r>
              <a:rPr b="1" lang="fr-FR" sz="5400" spc="-1" strike="noStrike">
                <a:solidFill>
                  <a:srgbClr val="2f5597"/>
                </a:solidFill>
                <a:latin typeface="Calibri Light"/>
              </a:rPr>
              <a:t>Le </a:t>
            </a:r>
            <a:r>
              <a:rPr b="1" lang="fr-FR" sz="5400" spc="-1" strike="noStrike">
                <a:solidFill>
                  <a:srgbClr val="385623"/>
                </a:solidFill>
                <a:latin typeface="Calibri Light"/>
              </a:rPr>
              <a:t>  </a:t>
            </a:r>
            <a:r>
              <a:rPr b="1" lang="fr-FR" sz="5400" spc="-1" strike="noStrike">
                <a:solidFill>
                  <a:srgbClr val="385623"/>
                </a:solidFill>
                <a:latin typeface="Calibri Light"/>
              </a:rPr>
              <a:t>	</a:t>
            </a:r>
            <a:r>
              <a:rPr b="1" lang="fr-FR" sz="5400" spc="-1" strike="noStrike">
                <a:solidFill>
                  <a:srgbClr val="385623"/>
                </a:solidFill>
                <a:latin typeface="Calibri Light"/>
              </a:rPr>
              <a:t>	</a:t>
            </a:r>
            <a:r>
              <a:rPr b="1" lang="fr-FR" sz="5400" spc="-1" strike="noStrike">
                <a:solidFill>
                  <a:srgbClr val="2f5597"/>
                </a:solidFill>
                <a:latin typeface="Calibri Light"/>
              </a:rPr>
              <a:t>, c’  est…</a:t>
            </a:r>
            <a:endParaRPr b="0" lang="fr-FR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057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Une association de solidarité internationale, créée en 1995,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agréée par le ministère de l’Education Nationale,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par l’organisation internationale de la francophonie.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400 bénévoles,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4000 journées en mission, 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2e75b6"/>
                </a:solidFill>
                <a:latin typeface="Calibri"/>
              </a:rPr>
              <a:t>en France, et dans 20 pays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Image 3" descr="Une image contenant texte, clipart&#10;&#10;Description générée automatiquement"/>
          <p:cNvPicPr/>
          <p:nvPr/>
        </p:nvPicPr>
        <p:blipFill>
          <a:blip r:embed="rId1"/>
          <a:stretch/>
        </p:blipFill>
        <p:spPr>
          <a:xfrm>
            <a:off x="2841840" y="652680"/>
            <a:ext cx="1589400" cy="101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3" descr=""/>
          <p:cNvPicPr/>
          <p:nvPr/>
        </p:nvPicPr>
        <p:blipFill>
          <a:blip r:embed="rId1"/>
          <a:stretch/>
        </p:blipFill>
        <p:spPr>
          <a:xfrm>
            <a:off x="7315200" y="2707200"/>
            <a:ext cx="3914640" cy="21034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14600" y="363600"/>
            <a:ext cx="10515240" cy="111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806000"/>
                </a:solidFill>
                <a:latin typeface="Calibri Light"/>
              </a:rPr>
              <a:t>Donner, recevoir… Raisons d’agir</a:t>
            </a:r>
            <a:endParaRPr b="0" lang="fr-FR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56920" y="15836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Militer pour plus de solidarité, de justice sociale, de durabilité…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Echanger bénévolat contre connaissance d’autres cultures, d’autres pays… 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Une retraite active, riche, qui a du sens.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Adhésion aux valeurs universelles de la charte.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Participer à un réseau convivial, fraternel.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Être soi même.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</a:pPr>
            <a:r>
              <a:rPr b="1" i="1" lang="fr-FR" sz="2800" spc="-1" strike="noStrike">
                <a:solidFill>
                  <a:srgbClr val="2f5597"/>
                </a:solidFill>
                <a:latin typeface="Calibri"/>
              </a:rPr>
              <a:t>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9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806000"/>
                </a:solidFill>
                <a:latin typeface="Calibri Light"/>
              </a:rPr>
              <a:t>Pour, par l’Education… </a:t>
            </a:r>
            <a:endParaRPr b="0" lang="fr-FR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296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Enseignement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Social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Santé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Cultures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Développement local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Formation professionnelle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   </a:t>
            </a:r>
            <a:r>
              <a:rPr b="1" lang="fr-FR" sz="2800" spc="-1" strike="noStrike">
                <a:solidFill>
                  <a:srgbClr val="1f4e79"/>
                </a:solidFill>
                <a:latin typeface="Calibri"/>
              </a:rPr>
              <a:t>et technique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Image 4" descr=""/>
          <p:cNvPicPr/>
          <p:nvPr/>
        </p:nvPicPr>
        <p:blipFill>
          <a:blip r:embed="rId1"/>
          <a:stretch/>
        </p:blipFill>
        <p:spPr>
          <a:xfrm>
            <a:off x="5163480" y="2027880"/>
            <a:ext cx="5964480" cy="351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2f5597"/>
                </a:solidFill>
                <a:latin typeface="Calibri Light"/>
              </a:rPr>
              <a:t>Projets… Education… </a:t>
            </a:r>
            <a:r>
              <a:rPr b="1" lang="fr-FR" sz="4400" spc="-1" strike="noStrike">
                <a:solidFill>
                  <a:srgbClr val="c55a11"/>
                </a:solidFill>
                <a:latin typeface="Calibri Light"/>
              </a:rPr>
              <a:t>ici     </a:t>
            </a:r>
            <a:r>
              <a:rPr b="1" lang="fr-FR" sz="4400" spc="-1" strike="noStrike">
                <a:solidFill>
                  <a:srgbClr val="548235"/>
                </a:solidFill>
                <a:latin typeface="Calibri Light"/>
              </a:rPr>
              <a:t>là bas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6369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c55a11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c55a11"/>
                </a:solidFill>
                <a:latin typeface="Calibri"/>
              </a:rPr>
              <a:t>Education à la solidarité, à la citoyenneté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c55a11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c55a11"/>
                </a:solidFill>
                <a:latin typeface="Calibri"/>
              </a:rPr>
              <a:t>Jeunes enfants, lycéens, étudiants…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c55a11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c55a11"/>
                </a:solidFill>
                <a:latin typeface="Calibri"/>
              </a:rPr>
              <a:t>Accueil de migrants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c55a11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c55a11"/>
                </a:solidFill>
                <a:latin typeface="Calibri"/>
              </a:rPr>
              <a:t>Ateliers d’expression, français langue d’intégration…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548235"/>
                </a:solidFill>
                <a:latin typeface="Calibri"/>
              </a:rPr>
              <a:t>Développement pédagogique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548235"/>
                </a:solidFill>
                <a:latin typeface="Calibri"/>
              </a:rPr>
              <a:t>Enseignants, formateurs, éducateurs (plurilinguisme…)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548235"/>
                </a:solidFill>
                <a:latin typeface="Calibri"/>
              </a:rPr>
              <a:t>Activités génératrices de revenus,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548235"/>
                </a:solidFill>
                <a:latin typeface="Calibri"/>
              </a:rPr>
              <a:t>Création, organisation autonome, commercialisation équitable…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548235"/>
                </a:solidFill>
                <a:latin typeface="Calibri"/>
              </a:rPr>
              <a:t>Compétences territoriales collectives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548235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548235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548235"/>
                </a:solidFill>
                <a:latin typeface="Calibri"/>
              </a:rPr>
              <a:t>Préservation - valorisation environnementale, éducation des filles, santé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806000"/>
                </a:solidFill>
                <a:latin typeface="Calibri Light"/>
              </a:rPr>
              <a:t>Avec des partenaires ici, et là bas…</a:t>
            </a:r>
            <a:endParaRPr b="0" lang="fr-FR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Agence française de développement,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Régions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Réseaux régionaux multi acteurs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Coordination Sud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Coalition Education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Solidarité Laïque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Aide et action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France volontaires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2e75b6"/>
                </a:solidFill>
                <a:latin typeface="Calibri"/>
              </a:rPr>
              <a:t>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423720"/>
            <a:ext cx="10515240" cy="1006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806000"/>
                </a:solidFill>
                <a:latin typeface="Calibri Light"/>
              </a:rPr>
              <a:t>Valeurs et méthodes partagées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590120"/>
            <a:ext cx="10515240" cy="458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Partages, échanges de savoirs pour un avenir solidaire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Projets co construits, avec les partenaires des pays concernés  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Des </a:t>
            </a:r>
            <a:r>
              <a:rPr b="1" lang="fr-FR" sz="33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objectifs de développement durable 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Plan stratégique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Conseil scientifique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Approche orientée changement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767171"/>
              </a:buClr>
              <a:buFont typeface="Arial"/>
              <a:buChar char="•"/>
            </a:pPr>
            <a:r>
              <a:rPr b="1" lang="fr-FR" sz="3300" spc="-1" strike="noStrike">
                <a:solidFill>
                  <a:srgbClr val="767171"/>
                </a:solidFill>
                <a:latin typeface="Calibri"/>
              </a:rPr>
              <a:t>Formation-action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Image 4" descr=""/>
          <p:cNvPicPr/>
          <p:nvPr/>
        </p:nvPicPr>
        <p:blipFill>
          <a:blip r:embed="rId2"/>
          <a:stretch/>
        </p:blipFill>
        <p:spPr>
          <a:xfrm>
            <a:off x="1167480" y="3016080"/>
            <a:ext cx="6609960" cy="1304640"/>
          </a:xfrm>
          <a:prstGeom prst="rect">
            <a:avLst/>
          </a:prstGeom>
          <a:ln w="0">
            <a:noFill/>
          </a:ln>
        </p:spPr>
      </p:pic>
      <p:pic>
        <p:nvPicPr>
          <p:cNvPr id="101" name="Image 6" descr=""/>
          <p:cNvPicPr/>
          <p:nvPr/>
        </p:nvPicPr>
        <p:blipFill>
          <a:blip r:embed="rId3"/>
          <a:stretch/>
        </p:blipFill>
        <p:spPr>
          <a:xfrm>
            <a:off x="7870680" y="2279520"/>
            <a:ext cx="3575520" cy="357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99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806000"/>
                </a:solidFill>
                <a:latin typeface="Calibri Light"/>
              </a:rPr>
              <a:t>Des engagements bénévoles, pour…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365120"/>
            <a:ext cx="10515240" cy="481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4000"/>
          </a:bodyPr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Répondre à la demande des acteurs de la société civile.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Faciliter la mise en réseau des différents acteurs.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Accompagner les dynamiques locales et nationales en éducation et    en formation.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Trouver ensemble des solutions novatrices en privilégiant la qualité, le genre, l’égalité.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Accompagner l’apprentissage et la pratique de la langue française dans le respect de la diversité culturelle et linguistique.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1f4e79"/>
              </a:buClr>
              <a:buFont typeface="Arial"/>
              <a:buChar char="•"/>
            </a:pP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✓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 </a:t>
            </a:r>
            <a:r>
              <a:rPr b="1" lang="fr-FR" sz="11200" spc="-1" strike="noStrike">
                <a:solidFill>
                  <a:srgbClr val="1f4e79"/>
                </a:solidFill>
                <a:latin typeface="Calibri Light"/>
                <a:ea typeface="Calibri"/>
              </a:rPr>
              <a:t>Développer l’éducation à la citoyenneté et à la solidarité internationale. </a:t>
            </a: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1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8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fr-FR" sz="4800" spc="-1" strike="noStrike">
                <a:solidFill>
                  <a:srgbClr val="806000"/>
                </a:solidFill>
                <a:latin typeface="Calibri Light"/>
              </a:rPr>
              <a:t>Les possibles de la vie associative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79320" y="1426680"/>
            <a:ext cx="10515240" cy="471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Rencontres… (conviviales) présentielles, par visioconférences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Réunions locales, régionales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Équipes projets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Congrès annuel national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Groupes d’échanges thématiques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Formations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Échanges inter réseaux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Partage d’expérience, de savoirs,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Prises de responsabilités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En mission ici, là-bas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1f4e79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1f4e79"/>
                </a:solidFill>
                <a:latin typeface="Calibri"/>
              </a:rPr>
              <a:t>…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Application>LibreOffice/7.2.2.2$Windows_X86_64 LibreOffice_project/02b2acce88a210515b4a5bb2e46cbfb63fe97d56</Application>
  <AppVersion>15.0000</AppVersion>
  <Words>658</Words>
  <Paragraphs>125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2021-07-01T18:09:09Z</dcterms:created>
  <dc:creator>jean Marie L'Haridon</dc:creator>
  <dc:description/>
  <dc:language>fr-FR</dc:language>
  <cp:lastModifiedBy/>
  <dcterms:modified xsi:type="dcterms:W3CDTF">2024-01-08T12:57:44Z</dcterms:modified>
  <cp:revision>3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13</vt:i4>
  </property>
</Properties>
</file>