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38" r:id="rId1"/>
    <p:sldMasterId id="2147483655" r:id="rId2"/>
    <p:sldMasterId id="2147483652" r:id="rId3"/>
  </p:sldMasterIdLst>
  <p:notesMasterIdLst>
    <p:notesMasterId r:id="rId20"/>
  </p:notesMasterIdLst>
  <p:handoutMasterIdLst>
    <p:handoutMasterId r:id="rId21"/>
  </p:handoutMasterIdLst>
  <p:sldIdLst>
    <p:sldId id="536" r:id="rId4"/>
    <p:sldId id="533" r:id="rId5"/>
    <p:sldId id="525" r:id="rId6"/>
    <p:sldId id="540" r:id="rId7"/>
    <p:sldId id="436" r:id="rId8"/>
    <p:sldId id="308" r:id="rId9"/>
    <p:sldId id="300" r:id="rId10"/>
    <p:sldId id="301" r:id="rId11"/>
    <p:sldId id="537" r:id="rId12"/>
    <p:sldId id="524" r:id="rId13"/>
    <p:sldId id="539" r:id="rId14"/>
    <p:sldId id="541" r:id="rId15"/>
    <p:sldId id="542" r:id="rId16"/>
    <p:sldId id="295" r:id="rId17"/>
    <p:sldId id="532" r:id="rId18"/>
    <p:sldId id="409" r:id="rId19"/>
  </p:sldIdLst>
  <p:sldSz cx="9144000" cy="6858000" type="screen4x3"/>
  <p:notesSz cx="6735763" cy="98663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646567"/>
    <a:srgbClr val="FA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1"/>
    <p:restoredTop sz="92969"/>
  </p:normalViewPr>
  <p:slideViewPr>
    <p:cSldViewPr>
      <p:cViewPr varScale="1">
        <p:scale>
          <a:sx n="67" d="100"/>
          <a:sy n="67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liane\Desktop\formation%20m&#233;c&#233;nat\fonds%20priv&#233;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fr-FR" sz="1800" b="1" dirty="0">
                <a:solidFill>
                  <a:srgbClr val="FF0000"/>
                </a:solidFill>
              </a:rPr>
              <a:t>Répartition des fonds</a:t>
            </a:r>
          </a:p>
        </c:rich>
      </c:tx>
      <c:layout>
        <c:manualLayout>
          <c:xMode val="edge"/>
          <c:yMode val="edge"/>
          <c:x val="4.7060048883457377E-2"/>
          <c:y val="8.34371298337743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081657593600713"/>
          <c:y val="5.1733561298279045E-2"/>
          <c:w val="0.77833268525719368"/>
          <c:h val="0.9350530138620838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3C2-4617-9EA4-A5FEBDD939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3C2-4617-9EA4-A5FEBDD93904}"/>
              </c:ext>
            </c:extLst>
          </c:dPt>
          <c:dLbls>
            <c:dLbl>
              <c:idx val="0"/>
              <c:layout>
                <c:manualLayout>
                  <c:x val="-0.21463217049957412"/>
                  <c:y val="-0.1177897291537247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C2-4617-9EA4-A5FEBDD93904}"/>
                </c:ext>
              </c:extLst>
            </c:dLbl>
            <c:dLbl>
              <c:idx val="1"/>
              <c:layout>
                <c:manualLayout>
                  <c:x val="0.21384128615339038"/>
                  <c:y val="-3.071450589997042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C2-4617-9EA4-A5FEBDD939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[Classeur1]Feuil1!$D$2:$E$2</c:f>
              <c:strCache>
                <c:ptCount val="2"/>
                <c:pt idx="0">
                  <c:v>Fonds publics</c:v>
                </c:pt>
                <c:pt idx="1">
                  <c:v>Fonds privés</c:v>
                </c:pt>
              </c:strCache>
            </c:strRef>
          </c:cat>
          <c:val>
            <c:numRef>
              <c:f>[Classeur1]Feuil1!$D$3:$E$3</c:f>
              <c:numCache>
                <c:formatCode>General</c:formatCode>
                <c:ptCount val="2"/>
                <c:pt idx="0">
                  <c:v>86666</c:v>
                </c:pt>
                <c:pt idx="1">
                  <c:v>69211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C2-4617-9EA4-A5FEBDD93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fr-FR">
                <a:solidFill>
                  <a:srgbClr val="FF0000"/>
                </a:solidFill>
              </a:defRPr>
            </a:pPr>
            <a:r>
              <a:rPr lang="fr-FR">
                <a:solidFill>
                  <a:srgbClr val="FF0000"/>
                </a:solidFill>
              </a:rPr>
              <a:t>Fonds privés</a:t>
            </a:r>
          </a:p>
        </c:rich>
      </c:tx>
      <c:layout>
        <c:manualLayout>
          <c:xMode val="edge"/>
          <c:yMode val="edge"/>
          <c:x val="0.66603978700222399"/>
          <c:y val="0.12437037512263896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868198855097972"/>
          <c:y val="0.21742087342407965"/>
          <c:w val="0.84174078123873186"/>
          <c:h val="0.6757637257832073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F0A-4954-9D53-124100EC5F6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F0A-4954-9D53-124100EC5F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F0A-4954-9D53-124100EC5F6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F0A-4954-9D53-124100EC5F6B}"/>
              </c:ext>
            </c:extLst>
          </c:dPt>
          <c:dLbls>
            <c:dLbl>
              <c:idx val="0"/>
              <c:layout>
                <c:manualLayout>
                  <c:x val="-0.1609199854986873"/>
                  <c:y val="-0.213930650897944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566622227159944"/>
                      <c:h val="0.152994150884643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F0A-4954-9D53-124100EC5F6B}"/>
                </c:ext>
              </c:extLst>
            </c:dLbl>
            <c:dLbl>
              <c:idx val="1"/>
              <c:layout>
                <c:manualLayout>
                  <c:x val="5.2377221244423136E-2"/>
                  <c:y val="8.950492198832367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224514040350294"/>
                      <c:h val="0.152994150884643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F0A-4954-9D53-124100EC5F6B}"/>
                </c:ext>
              </c:extLst>
            </c:dLbl>
            <c:dLbl>
              <c:idx val="2"/>
              <c:layout>
                <c:manualLayout>
                  <c:x val="5.408879389299473E-3"/>
                  <c:y val="1.0663931361222742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Evénements</a:t>
                    </a:r>
                    <a:r>
                      <a:rPr lang="en-US" dirty="0"/>
                      <a:t>
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918762437701852"/>
                      <c:h val="0.116627299627114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F0A-4954-9D53-124100EC5F6B}"/>
                </c:ext>
              </c:extLst>
            </c:dLbl>
            <c:dLbl>
              <c:idx val="3"/>
              <c:layout>
                <c:manualLayout>
                  <c:x val="6.777463322788696E-2"/>
                  <c:y val="1.448880484328032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0A-4954-9D53-124100EC5F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'[fonds privés.xlsx]Feuil1'!$C$3:$F$3</c:f>
              <c:strCache>
                <c:ptCount val="4"/>
                <c:pt idx="0">
                  <c:v>Entreprises</c:v>
                </c:pt>
                <c:pt idx="1">
                  <c:v>Fondations</c:v>
                </c:pt>
                <c:pt idx="2">
                  <c:v>Evénements</c:v>
                </c:pt>
                <c:pt idx="3">
                  <c:v>Dons</c:v>
                </c:pt>
              </c:strCache>
            </c:strRef>
          </c:cat>
          <c:val>
            <c:numRef>
              <c:f>'[fonds privés.xlsx]Feuil1'!$C$4:$F$4</c:f>
              <c:numCache>
                <c:formatCode>General</c:formatCode>
                <c:ptCount val="4"/>
                <c:pt idx="0">
                  <c:v>53711</c:v>
                </c:pt>
                <c:pt idx="1">
                  <c:v>8000</c:v>
                </c:pt>
                <c:pt idx="2">
                  <c:v>5400</c:v>
                </c:pt>
                <c:pt idx="3">
                  <c:v>2100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F0A-4954-9D53-124100EC5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EA9482-82B1-054D-A3BD-0E9242E780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F4C096-99BD-8A41-AF0C-0243FFD764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271B074-43D5-5A48-BC21-8084A681DD32}" type="slidenum">
              <a:rPr lang="fr-FR"/>
              <a:pPr/>
              <a:t>1</a:t>
            </a:fld>
            <a:endParaRPr lang="fr-FR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7252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F4C096-99BD-8A41-AF0C-0243FFD76442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986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76E3C-393B-8743-990E-762B6BD3BCD6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613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76E3C-393B-8743-990E-762B6BD3BCD6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877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6C0-C3F1-D64F-A350-A3B3D59D71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6C0-C3F1-D64F-A350-A3B3D59D71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6C0-C3F1-D64F-A350-A3B3D59D71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2844" y="1428736"/>
            <a:ext cx="8715436" cy="3429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30B80-4B34-5C4C-93A4-E26258E054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F3BB9-A421-4C90-93D4-AA309852FA1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8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0134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5E5BE-9162-4521-99D4-C6E43AA7E4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8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525750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857250" y="857250"/>
            <a:ext cx="782955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idx="1"/>
          </p:nvPr>
        </p:nvSpPr>
        <p:spPr bwMode="auto">
          <a:xfrm>
            <a:off x="1071563" y="2214563"/>
            <a:ext cx="77152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fr-FR" noProof="0" dirty="0"/>
              <a:t>Cliquez pour modifier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DF8B9-5B00-4B90-BFA2-20BD849F790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4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8291674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DF8B9-5B00-4B90-BFA2-20BD849F790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4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829167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D0018-0B66-4014-82A2-78004C1F2AD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8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33034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D0018-0B66-4014-82A2-78004C1F2AD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8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3303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6C0-C3F1-D64F-A350-A3B3D59D71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F3BB9-A421-4C90-93D4-AA309852FA1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8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0134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F3BB9-A421-4C90-93D4-AA309852FA1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8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01340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F3BB9-A421-4C90-93D4-AA309852FA1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8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01340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F3BB9-A421-4C90-93D4-AA309852FA1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8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01340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F5C12E-7733-4293-8144-0C0E471A5F4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8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261740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F3BB9-A421-4C90-93D4-AA309852FA1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8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01340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30B80-4B34-5C4C-93A4-E26258E054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836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fr-FR" altLang="fr-FR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fr-FR" altLang="fr-FR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fr-FR" altLang="fr-FR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fr-FR" altLang="fr-FR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fr-FR" altLang="fr-FR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fr-FR" altLang="fr-FR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fr-FR" altLang="fr-FR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fr-FR" altLang="fr-FR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fr-FR" altLang="fr-FR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fr-FR" altLang="fr-FR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8" name="Rectangle 2"/>
          <p:cNvSpPr>
            <a:spLocks noChangeArrowheads="1"/>
          </p:cNvSpPr>
          <p:nvPr userDrawn="1"/>
        </p:nvSpPr>
        <p:spPr bwMode="auto">
          <a:xfrm>
            <a:off x="3175" y="3357563"/>
            <a:ext cx="9140825" cy="3527425"/>
          </a:xfrm>
          <a:prstGeom prst="rect">
            <a:avLst/>
          </a:prstGeom>
          <a:solidFill>
            <a:srgbClr val="FF990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b="1"/>
          </a:p>
        </p:txBody>
      </p:sp>
      <p:pic>
        <p:nvPicPr>
          <p:cNvPr id="19" name="Picture 22" descr="AFF_Logo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188913"/>
            <a:ext cx="16573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23"/>
          <p:cNvSpPr txBox="1">
            <a:spLocks noChangeArrowheads="1"/>
          </p:cNvSpPr>
          <p:nvPr userDrawn="1"/>
        </p:nvSpPr>
        <p:spPr bwMode="auto">
          <a:xfrm>
            <a:off x="179388" y="260350"/>
            <a:ext cx="5616575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r-FR" sz="2000" b="1" i="1">
                <a:latin typeface="Calibri" charset="0"/>
              </a:rPr>
              <a:t>« Pour un fundraising toujours plus professionnel »</a:t>
            </a:r>
          </a:p>
        </p:txBody>
      </p:sp>
      <p:sp>
        <p:nvSpPr>
          <p:cNvPr id="348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1455738"/>
          </a:xfrm>
        </p:spPr>
        <p:txBody>
          <a:bodyPr/>
          <a:lstStyle>
            <a:lvl1pPr>
              <a:defRPr sz="36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 lvl="0"/>
            <a:r>
              <a:rPr lang="fr-FR" noProof="0"/>
              <a:t>Cliquez pour modifier le style du titre</a:t>
            </a:r>
          </a:p>
        </p:txBody>
      </p:sp>
      <p:sp>
        <p:nvSpPr>
          <p:cNvPr id="348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  <p:sp>
        <p:nvSpPr>
          <p:cNvPr id="21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06E08-4AF7-FF43-840A-3941B83D68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823D3-97DE-A84D-8B1A-0A1C1433A60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7689A-C992-A243-A492-4C7B62A3EA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6C0-C3F1-D64F-A350-A3B3D59D71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C1E38-863D-4D4F-9A85-91B9792305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13882-C065-344E-B03D-C0B7064684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E7C94-19CA-264C-9FEB-85AB3E5617B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7B10-0D96-0A44-9296-24C6EB62174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8AA02-9633-AE47-A384-067327DF44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8E543-A8FD-6649-A1ED-CCFE37EA6C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E9F78-2C82-5A4C-BCD7-39CA4163D5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3C67E-31CE-8044-A4B4-4637A18535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CCAB8-787E-5A4B-9D14-794419AA01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756F1-ACF3-E443-9EA6-963F416D9E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6C0-C3F1-D64F-A350-A3B3D59D71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FADAA-B3BC-6E44-B47C-C903207D78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CC50B-80E0-7346-9971-FE3E338747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D147C-7221-A143-A361-17B2F3717F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A5579-5ABB-A147-B631-B1CFE4DA5D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93D68-E465-054D-8EB6-C302CF354B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A24B3-EEC3-264A-95EA-17894C5BEF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8E44C-1400-DB46-B7EF-FED887E396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19E80-62D2-DE47-BF2F-AAA2F92030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436C4-97A8-2C40-8416-1058FA17E6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8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AEEE2-3691-5E46-8A09-949EB271380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6C0-C3F1-D64F-A350-A3B3D59D71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8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83C05-290D-9B47-86AE-F9F60F8B0AD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8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CD09C-2B1F-2044-883F-FEDEB2DA5F9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8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6A89E-0EA1-1345-9579-75FF11F5B4D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2844" y="1428736"/>
            <a:ext cx="8715436" cy="3429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Marianne Maillot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94B3D-FEAE-CB41-A0CE-A5EEA4FE33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857250" y="857250"/>
            <a:ext cx="782955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idx="1"/>
          </p:nvPr>
        </p:nvSpPr>
        <p:spPr bwMode="auto">
          <a:xfrm>
            <a:off x="1071563" y="2214563"/>
            <a:ext cx="77152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fr-FR" noProof="0" dirty="0"/>
              <a:t>Cliquez pour modifier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DF8B9-5B00-4B90-BFA2-20BD849F790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4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8291674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DF8B9-5B00-4B90-BFA2-20BD849F790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80030" y="235377"/>
            <a:ext cx="8229600" cy="11430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fr-FR" sz="2400" kern="12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Clr>
                <a:srgbClr val="FF6600"/>
              </a:buClr>
              <a:buFont typeface="Webdings" pitchFamily="18" charset="2"/>
              <a:buChar char="4"/>
              <a:defRPr sz="2000"/>
            </a:lvl1pPr>
            <a:lvl2pPr marL="742950" indent="-285750">
              <a:buClr>
                <a:srgbClr val="000099"/>
              </a:buClr>
              <a:buFont typeface="Arial" pitchFamily="34" charset="0"/>
              <a:buChar char="•"/>
              <a:defRPr sz="14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82916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6C0-C3F1-D64F-A350-A3B3D59D71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6C0-C3F1-D64F-A350-A3B3D59D71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6C0-C3F1-D64F-A350-A3B3D59D71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6C0-C3F1-D64F-A350-A3B3D59D71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0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0" Type="http://schemas.openxmlformats.org/officeDocument/2006/relationships/slideLayout" Target="../slideLayouts/slideLayout57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19" Type="http://schemas.openxmlformats.org/officeDocument/2006/relationships/slideLayout" Target="../slideLayouts/slideLayout56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Relationship Id="rId22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536248"/>
            <a:ext cx="8229600" cy="806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43210"/>
            <a:ext cx="8229600" cy="4782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676C0-C3F1-D64F-A350-A3B3D59D71F1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3783386" y="6356349"/>
            <a:ext cx="1751553" cy="499707"/>
          </a:xfrm>
          <a:prstGeom prst="rect">
            <a:avLst/>
          </a:prstGeom>
        </p:spPr>
      </p:pic>
      <p:sp>
        <p:nvSpPr>
          <p:cNvPr id="8" name="ZoneTexte 7"/>
          <p:cNvSpPr txBox="1"/>
          <p:nvPr userDrawn="1"/>
        </p:nvSpPr>
        <p:spPr>
          <a:xfrm>
            <a:off x="1" y="-1"/>
            <a:ext cx="444240" cy="6859079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  <p:sldLayoutId id="2147484052" r:id="rId14"/>
    <p:sldLayoutId id="2147484053" r:id="rId15"/>
    <p:sldLayoutId id="2147484054" r:id="rId16"/>
    <p:sldLayoutId id="2147484055" r:id="rId17"/>
    <p:sldLayoutId id="2147484056" r:id="rId18"/>
    <p:sldLayoutId id="2147484057" r:id="rId19"/>
    <p:sldLayoutId id="2147484058" r:id="rId20"/>
    <p:sldLayoutId id="2147484059" r:id="rId21"/>
    <p:sldLayoutId id="2147484060" r:id="rId22"/>
    <p:sldLayoutId id="2147484061" r:id="rId23"/>
    <p:sldLayoutId id="2147484062" r:id="rId24"/>
    <p:sldLayoutId id="2147484063" r:id="rId25"/>
    <p:sldLayoutId id="2147484064" r:id="rId26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Copperplate Gothic Light"/>
          <a:ea typeface="+mj-ea"/>
          <a:cs typeface="Copperplate Gothic Ligh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0090"/>
        </a:buClr>
        <a:buFont typeface="Arial"/>
        <a:buChar char="•"/>
        <a:defRPr sz="2400" kern="1200">
          <a:solidFill>
            <a:schemeClr val="tx1"/>
          </a:solidFill>
          <a:latin typeface="Candara"/>
          <a:ea typeface="+mn-ea"/>
          <a:cs typeface="Candara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0090"/>
        </a:buClr>
        <a:buFont typeface="Wingdings" charset="2"/>
        <a:buChar char="Ø"/>
        <a:defRPr sz="2000" kern="1200">
          <a:solidFill>
            <a:schemeClr val="tx1"/>
          </a:solidFill>
          <a:latin typeface="Candara"/>
          <a:ea typeface="+mn-ea"/>
          <a:cs typeface="Candara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0090"/>
        </a:buClr>
        <a:buFont typeface="Wingdings" charset="2"/>
        <a:buChar char="ü"/>
        <a:defRPr sz="2400" kern="1200">
          <a:solidFill>
            <a:schemeClr val="tx1"/>
          </a:solidFill>
          <a:latin typeface="Candara"/>
          <a:ea typeface="+mn-ea"/>
          <a:cs typeface="Candara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0090"/>
        </a:buClr>
        <a:buFont typeface="Arial"/>
        <a:buChar char="–"/>
        <a:defRPr sz="1800" kern="1200">
          <a:solidFill>
            <a:schemeClr val="tx1"/>
          </a:solidFill>
          <a:latin typeface="Candara"/>
          <a:ea typeface="+mn-ea"/>
          <a:cs typeface="Candara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0090"/>
        </a:buClr>
        <a:buFont typeface="Arial"/>
        <a:buChar char="»"/>
        <a:defRPr sz="1800" kern="1200">
          <a:solidFill>
            <a:schemeClr val="tx1"/>
          </a:solidFill>
          <a:latin typeface="Candara"/>
          <a:ea typeface="+mn-ea"/>
          <a:cs typeface="Candar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charset="0"/>
              </a:defRPr>
            </a:lvl1pPr>
          </a:lstStyle>
          <a:p>
            <a:pPr>
              <a:defRPr/>
            </a:pPr>
            <a:fld id="{81228211-B9DE-2E44-97B0-89474CE6DA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sz="2400">
                <a:latin typeface="Times New Roman" pitchFamily="18" charset="0"/>
              </a:endParaRPr>
            </a:p>
          </p:txBody>
        </p:sp>
        <p:sp>
          <p:nvSpPr>
            <p:cNvPr id="103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z="2400">
                <a:latin typeface="Times New Roman" pitchFamily="18" charset="0"/>
              </a:endParaRPr>
            </a:p>
          </p:txBody>
        </p:sp>
        <p:sp>
          <p:nvSpPr>
            <p:cNvPr id="103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>
                <a:solidFill>
                  <a:schemeClr val="hlink"/>
                </a:solidFill>
              </a:endParaRPr>
            </a:p>
          </p:txBody>
        </p:sp>
        <p:sp>
          <p:nvSpPr>
            <p:cNvPr id="103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>
                <a:solidFill>
                  <a:schemeClr val="hlink"/>
                </a:solidFill>
              </a:endParaRPr>
            </a:p>
          </p:txBody>
        </p:sp>
        <p:sp>
          <p:nvSpPr>
            <p:cNvPr id="103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>
                <a:solidFill>
                  <a:schemeClr val="hlink"/>
                </a:solidFill>
              </a:endParaRPr>
            </a:p>
          </p:txBody>
        </p:sp>
        <p:sp>
          <p:nvSpPr>
            <p:cNvPr id="104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z="2400">
                <a:latin typeface="Times New Roman" pitchFamily="18" charset="0"/>
              </a:endParaRPr>
            </a:p>
          </p:txBody>
        </p:sp>
        <p:sp>
          <p:nvSpPr>
            <p:cNvPr id="104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>
                <a:solidFill>
                  <a:schemeClr val="accent2"/>
                </a:solidFill>
              </a:endParaRPr>
            </a:p>
          </p:txBody>
        </p:sp>
        <p:sp>
          <p:nvSpPr>
            <p:cNvPr id="104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38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2" name="Rectangle 2"/>
          <p:cNvSpPr>
            <a:spLocks noChangeArrowheads="1"/>
          </p:cNvSpPr>
          <p:nvPr userDrawn="1"/>
        </p:nvSpPr>
        <p:spPr bwMode="auto">
          <a:xfrm>
            <a:off x="3175" y="3357563"/>
            <a:ext cx="9140825" cy="3527425"/>
          </a:xfrm>
          <a:prstGeom prst="rect">
            <a:avLst/>
          </a:prstGeom>
          <a:solidFill>
            <a:srgbClr val="FF990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b="1"/>
          </a:p>
        </p:txBody>
      </p:sp>
      <p:pic>
        <p:nvPicPr>
          <p:cNvPr id="1033" name="Picture 18" descr="AFF_Logo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79388" y="188913"/>
            <a:ext cx="1801812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ext Box 19"/>
          <p:cNvSpPr txBox="1">
            <a:spLocks noChangeArrowheads="1"/>
          </p:cNvSpPr>
          <p:nvPr userDrawn="1"/>
        </p:nvSpPr>
        <p:spPr bwMode="auto">
          <a:xfrm>
            <a:off x="4859338" y="260350"/>
            <a:ext cx="4033837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r-FR" sz="1400" i="1">
                <a:latin typeface="Calibri" charset="0"/>
              </a:rPr>
              <a:t>« Pour un fundraising toujours plus professionnel »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n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ChangeArrowheads="1"/>
          </p:cNvSpPr>
          <p:nvPr userDrawn="1"/>
        </p:nvSpPr>
        <p:spPr bwMode="auto">
          <a:xfrm>
            <a:off x="6350" y="6216650"/>
            <a:ext cx="9137650" cy="641350"/>
          </a:xfrm>
          <a:prstGeom prst="rect">
            <a:avLst/>
          </a:prstGeom>
          <a:solidFill>
            <a:srgbClr val="FF990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b="1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248400"/>
            <a:ext cx="5551487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charset="0"/>
              </a:defRPr>
            </a:lvl1pPr>
          </a:lstStyle>
          <a:p>
            <a:pPr>
              <a:defRPr/>
            </a:pPr>
            <a:fld id="{F098CB21-0185-9E45-86C6-F6B5C35D47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3317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8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sz="2400">
                <a:latin typeface="Times New Roman" pitchFamily="18" charset="0"/>
              </a:endParaRPr>
            </a:p>
          </p:txBody>
        </p:sp>
        <p:sp>
          <p:nvSpPr>
            <p:cNvPr id="2059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z="2400">
                <a:latin typeface="Times New Roman" pitchFamily="18" charset="0"/>
              </a:endParaRPr>
            </a:p>
          </p:txBody>
        </p:sp>
        <p:sp>
          <p:nvSpPr>
            <p:cNvPr id="2060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>
                <a:solidFill>
                  <a:schemeClr val="hlink"/>
                </a:solidFill>
              </a:endParaRPr>
            </a:p>
          </p:txBody>
        </p:sp>
        <p:sp>
          <p:nvSpPr>
            <p:cNvPr id="2061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>
                <a:solidFill>
                  <a:schemeClr val="hlink"/>
                </a:solidFill>
              </a:endParaRPr>
            </a:p>
          </p:txBody>
        </p:sp>
        <p:sp>
          <p:nvSpPr>
            <p:cNvPr id="2062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>
                <a:solidFill>
                  <a:schemeClr val="accent2"/>
                </a:solidFill>
              </a:endParaRPr>
            </a:p>
          </p:txBody>
        </p:sp>
        <p:sp>
          <p:nvSpPr>
            <p:cNvPr id="2063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>
                <a:solidFill>
                  <a:schemeClr val="hlink"/>
                </a:solidFill>
              </a:endParaRPr>
            </a:p>
          </p:txBody>
        </p:sp>
        <p:sp>
          <p:nvSpPr>
            <p:cNvPr id="2064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z="2400">
                <a:latin typeface="Times New Roman" pitchFamily="18" charset="0"/>
              </a:endParaRPr>
            </a:p>
          </p:txBody>
        </p:sp>
        <p:sp>
          <p:nvSpPr>
            <p:cNvPr id="2065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>
                <a:solidFill>
                  <a:schemeClr val="accent2"/>
                </a:solidFill>
              </a:endParaRPr>
            </a:p>
          </p:txBody>
        </p:sp>
        <p:sp>
          <p:nvSpPr>
            <p:cNvPr id="2066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>
                <a:solidFill>
                  <a:schemeClr val="accent2"/>
                </a:solidFill>
              </a:endParaRPr>
            </a:p>
          </p:txBody>
        </p:sp>
      </p:grpSp>
      <p:sp>
        <p:nvSpPr>
          <p:cNvPr id="1331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331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056" name="Line 7"/>
          <p:cNvSpPr>
            <a:spLocks noChangeShapeType="1"/>
          </p:cNvSpPr>
          <p:nvPr userDrawn="1"/>
        </p:nvSpPr>
        <p:spPr bwMode="auto">
          <a:xfrm>
            <a:off x="323850" y="1835150"/>
            <a:ext cx="8532813" cy="0"/>
          </a:xfrm>
          <a:prstGeom prst="line">
            <a:avLst/>
          </a:prstGeom>
          <a:noFill/>
          <a:ln w="9525">
            <a:solidFill>
              <a:srgbClr val="FABB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fr-FR"/>
          </a:p>
        </p:txBody>
      </p:sp>
      <p:pic>
        <p:nvPicPr>
          <p:cNvPr id="13321" name="Picture 19" descr="AFF_Logo"/>
          <p:cNvPicPr>
            <a:picLocks noChangeAspect="1" noChangeArrowheads="1"/>
          </p:cNvPicPr>
          <p:nvPr userDrawn="1"/>
        </p:nvPicPr>
        <p:blipFill>
          <a:blip r:embed="rId22"/>
          <a:srcRect/>
          <a:stretch>
            <a:fillRect/>
          </a:stretch>
        </p:blipFill>
        <p:spPr bwMode="auto">
          <a:xfrm>
            <a:off x="7812088" y="115888"/>
            <a:ext cx="1154112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  <p:sldLayoutId id="2147484025" r:id="rId12"/>
    <p:sldLayoutId id="2147484026" r:id="rId13"/>
    <p:sldLayoutId id="2147484027" r:id="rId14"/>
    <p:sldLayoutId id="2147484028" r:id="rId15"/>
    <p:sldLayoutId id="2147484029" r:id="rId16"/>
    <p:sldLayoutId id="2147484031" r:id="rId17"/>
    <p:sldLayoutId id="2147484033" r:id="rId18"/>
    <p:sldLayoutId id="2147484036" r:id="rId19"/>
    <p:sldLayoutId id="2147484037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6600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6600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6600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6600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6600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n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2054002"/>
            <a:ext cx="7772400" cy="2076450"/>
          </a:xfrm>
        </p:spPr>
        <p:txBody>
          <a:bodyPr>
            <a:normAutofit/>
          </a:bodyPr>
          <a:lstStyle/>
          <a:p>
            <a:r>
              <a:rPr lang="fr-FR" sz="4000" dirty="0">
                <a:solidFill>
                  <a:srgbClr val="FF6600"/>
                </a:solidFill>
                <a:latin typeface="+mn-lt"/>
              </a:rPr>
              <a:t>La recherche de financements </a:t>
            </a:r>
            <a:br>
              <a:rPr lang="fr-FR" sz="4000" dirty="0">
                <a:solidFill>
                  <a:srgbClr val="FF6600"/>
                </a:solidFill>
                <a:latin typeface="+mn-lt"/>
              </a:rPr>
            </a:br>
            <a:r>
              <a:rPr lang="fr-FR" sz="4000" dirty="0">
                <a:solidFill>
                  <a:srgbClr val="FF6600"/>
                </a:solidFill>
                <a:latin typeface="+mn-lt"/>
              </a:rPr>
              <a:t>au GREF </a:t>
            </a:r>
            <a:endParaRPr lang="fr-FR" sz="4000" cap="all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48892" y="4797152"/>
            <a:ext cx="6400800" cy="1752600"/>
          </a:xfrm>
        </p:spPr>
        <p:txBody>
          <a:bodyPr>
            <a:norm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fr-FR" sz="3200" dirty="0">
                <a:solidFill>
                  <a:schemeClr val="tx1"/>
                </a:solidFill>
              </a:rPr>
              <a:t>Marianne Maillot</a:t>
            </a:r>
          </a:p>
        </p:txBody>
      </p:sp>
    </p:spTree>
    <p:extLst>
      <p:ext uri="{BB962C8B-B14F-4D97-AF65-F5344CB8AC3E}">
        <p14:creationId xmlns:p14="http://schemas.microsoft.com/office/powerpoint/2010/main" val="160375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24010"/>
            <a:ext cx="8229600" cy="806962"/>
          </a:xfrm>
        </p:spPr>
        <p:txBody>
          <a:bodyPr>
            <a:normAutofit/>
          </a:bodyPr>
          <a:lstStyle/>
          <a:p>
            <a:pPr algn="l"/>
            <a:r>
              <a:rPr lang="fr-FR" sz="3600" dirty="0">
                <a:solidFill>
                  <a:srgbClr val="FF6600"/>
                </a:solidFill>
                <a:latin typeface="+mn-lt"/>
                <a:cs typeface="+mj-cs"/>
              </a:rPr>
              <a:t>Avant tout, se poser les bonnes questions…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686800" cy="575326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  <a:buClr>
                <a:schemeClr val="accent6">
                  <a:lumMod val="75000"/>
                </a:schemeClr>
              </a:buClr>
              <a:buFont typeface="Wingdings" charset="2"/>
              <a:buChar char="§"/>
            </a:pPr>
            <a:r>
              <a:rPr lang="fr-FR" sz="2200" dirty="0">
                <a:latin typeface="+mn-lt"/>
                <a:ea typeface="Avenir Book" charset="0"/>
                <a:cs typeface="Avenir Book" charset="0"/>
              </a:rPr>
              <a:t>Quelle est la </a:t>
            </a:r>
            <a:r>
              <a:rPr lang="fr-FR" sz="2200" dirty="0">
                <a:solidFill>
                  <a:srgbClr val="FF6600"/>
                </a:solidFill>
                <a:latin typeface="+mn-lt"/>
                <a:ea typeface="Avenir Book" charset="0"/>
                <a:cs typeface="Avenir Book" charset="0"/>
              </a:rPr>
              <a:t>vision à 5 ou 10 ans</a:t>
            </a:r>
            <a:r>
              <a:rPr lang="fr-FR" sz="2200" dirty="0">
                <a:latin typeface="+mn-lt"/>
                <a:ea typeface="Avenir Book" charset="0"/>
                <a:cs typeface="Avenir Book" charset="0"/>
              </a:rPr>
              <a:t> de notre organisation ? (ce qui fait son identité et la distingue des autres)</a:t>
            </a:r>
          </a:p>
          <a:p>
            <a:pPr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Wingdings" charset="2"/>
              <a:buChar char="§"/>
            </a:pPr>
            <a:r>
              <a:rPr lang="fr-FR" sz="2200" dirty="0">
                <a:latin typeface="+mn-lt"/>
                <a:ea typeface="Avenir Book" charset="0"/>
                <a:cs typeface="Avenir Book" charset="0"/>
              </a:rPr>
              <a:t> Les membres décisionnels du gref</a:t>
            </a:r>
          </a:p>
          <a:p>
            <a:pPr marL="493713" indent="-188913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charset="0"/>
              <a:buChar char="•"/>
            </a:pPr>
            <a:r>
              <a:rPr lang="fr-FR" sz="2200" dirty="0">
                <a:latin typeface="+mn-lt"/>
                <a:ea typeface="Avenir Book" charset="0"/>
                <a:cs typeface="Avenir Book" charset="0"/>
              </a:rPr>
              <a:t> sont-ils les fervents </a:t>
            </a:r>
            <a:r>
              <a:rPr lang="fr-FR" sz="2200" dirty="0">
                <a:solidFill>
                  <a:srgbClr val="FF6600"/>
                </a:solidFill>
                <a:latin typeface="+mn-lt"/>
                <a:ea typeface="Avenir Book" charset="0"/>
                <a:cs typeface="Avenir Book" charset="0"/>
              </a:rPr>
              <a:t>défenseurs </a:t>
            </a:r>
            <a:r>
              <a:rPr lang="fr-FR" sz="2200" dirty="0">
                <a:latin typeface="+mn-lt"/>
                <a:ea typeface="Avenir Book" charset="0"/>
                <a:cs typeface="Avenir Book" charset="0"/>
              </a:rPr>
              <a:t>de la stratégie financière de l’organisation ? </a:t>
            </a:r>
          </a:p>
          <a:p>
            <a:pPr marL="493713" indent="-188913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charset="0"/>
              <a:buChar char="•"/>
            </a:pPr>
            <a:r>
              <a:rPr lang="fr-FR" sz="2200" dirty="0">
                <a:latin typeface="+mn-lt"/>
                <a:ea typeface="Avenir Book" charset="0"/>
                <a:cs typeface="Avenir Book" charset="0"/>
              </a:rPr>
              <a:t> sont-ils prêts à </a:t>
            </a:r>
            <a:r>
              <a:rPr lang="fr-FR" sz="2200" dirty="0">
                <a:solidFill>
                  <a:srgbClr val="FF6600"/>
                </a:solidFill>
                <a:latin typeface="+mn-lt"/>
                <a:ea typeface="Avenir Book" charset="0"/>
                <a:cs typeface="Avenir Book" charset="0"/>
              </a:rPr>
              <a:t>investir temps et argent </a:t>
            </a:r>
            <a:r>
              <a:rPr lang="fr-FR" sz="2200" dirty="0">
                <a:latin typeface="+mn-lt"/>
                <a:ea typeface="Avenir Book" charset="0"/>
                <a:cs typeface="Avenir Book" charset="0"/>
              </a:rPr>
              <a:t>dans une campagne de levée de fonds ?</a:t>
            </a:r>
          </a:p>
          <a:p>
            <a:pPr>
              <a:lnSpc>
                <a:spcPct val="120000"/>
              </a:lnSpc>
              <a:spcAft>
                <a:spcPts val="400"/>
              </a:spcAft>
              <a:buClr>
                <a:schemeClr val="accent6">
                  <a:lumMod val="75000"/>
                </a:schemeClr>
              </a:buClr>
              <a:buFont typeface="Wingdings" charset="2"/>
              <a:buChar char="§"/>
            </a:pPr>
            <a:r>
              <a:rPr lang="fr-FR" sz="2200" dirty="0">
                <a:latin typeface="+mn-lt"/>
                <a:ea typeface="Avenir Book" charset="0"/>
                <a:cs typeface="Avenir Book" charset="0"/>
              </a:rPr>
              <a:t>Quelle est la qualité du </a:t>
            </a:r>
            <a:r>
              <a:rPr lang="fr-FR" sz="2200" dirty="0">
                <a:solidFill>
                  <a:srgbClr val="FF6600"/>
                </a:solidFill>
                <a:latin typeface="+mn-lt"/>
                <a:ea typeface="Avenir Book" charset="0"/>
                <a:cs typeface="Avenir Book" charset="0"/>
              </a:rPr>
              <a:t>réseau relationnel de l’institution </a:t>
            </a:r>
            <a:r>
              <a:rPr lang="fr-FR" sz="2200" dirty="0">
                <a:latin typeface="+mn-lt"/>
                <a:ea typeface="Avenir Book" charset="0"/>
                <a:cs typeface="Avenir Book" charset="0"/>
              </a:rPr>
              <a:t>?        (niveau de proximité avec les décisionnaires  économiques, politiques, scientifiques …)</a:t>
            </a:r>
          </a:p>
          <a:p>
            <a:pPr>
              <a:lnSpc>
                <a:spcPct val="120000"/>
              </a:lnSpc>
              <a:spcAft>
                <a:spcPts val="400"/>
              </a:spcAft>
              <a:buClr>
                <a:schemeClr val="accent6">
                  <a:lumMod val="75000"/>
                </a:schemeClr>
              </a:buClr>
              <a:buFont typeface="Wingdings" charset="2"/>
              <a:buChar char="§"/>
            </a:pPr>
            <a:r>
              <a:rPr lang="fr-FR" sz="2200" dirty="0">
                <a:latin typeface="+mn-lt"/>
                <a:ea typeface="Avenir Book" charset="0"/>
                <a:cs typeface="Avenir Book" charset="0"/>
              </a:rPr>
              <a:t>Jusqu’où l’organisation est elle prête à </a:t>
            </a:r>
            <a:r>
              <a:rPr lang="fr-FR" sz="2200" dirty="0">
                <a:solidFill>
                  <a:srgbClr val="FF6600"/>
                </a:solidFill>
                <a:latin typeface="+mn-lt"/>
                <a:ea typeface="Avenir Book" charset="0"/>
                <a:cs typeface="Avenir Book" charset="0"/>
              </a:rPr>
              <a:t>investir des partenariats ? </a:t>
            </a:r>
            <a:r>
              <a:rPr lang="fr-FR" sz="2200" dirty="0">
                <a:latin typeface="+mn-lt"/>
                <a:ea typeface="Avenir Book" charset="0"/>
                <a:cs typeface="Avenir Book" charset="0"/>
              </a:rPr>
              <a:t>(notion de contreparties .. dont la place dans la gouvernance !)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fr-FR" sz="1600" dirty="0"/>
          </a:p>
          <a:p>
            <a:pPr>
              <a:lnSpc>
                <a:spcPct val="120000"/>
              </a:lnSpc>
              <a:buFont typeface="Wingdings" charset="2"/>
              <a:buChar char="ü"/>
            </a:pPr>
            <a:endParaRPr lang="fr-FR" sz="1600" dirty="0"/>
          </a:p>
          <a:p>
            <a:pPr>
              <a:lnSpc>
                <a:spcPct val="120000"/>
              </a:lnSpc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241899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 txBox="1">
            <a:spLocks/>
          </p:cNvSpPr>
          <p:nvPr/>
        </p:nvSpPr>
        <p:spPr bwMode="auto">
          <a:xfrm>
            <a:off x="971600" y="341074"/>
            <a:ext cx="7943924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fr-FR" sz="3400" dirty="0">
                <a:solidFill>
                  <a:srgbClr val="FF66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Les fonds privés ne risquent-</a:t>
            </a:r>
            <a:r>
              <a:rPr lang="fr-FR" sz="3400" dirty="0" err="1">
                <a:solidFill>
                  <a:srgbClr val="FF66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t</a:t>
            </a:r>
            <a:r>
              <a:rPr lang="fr-FR" sz="3400" dirty="0">
                <a:solidFill>
                  <a:srgbClr val="FF66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-ils pas de se substituer aux dotations publiques ?</a:t>
            </a:r>
          </a:p>
        </p:txBody>
      </p:sp>
      <p:graphicFrame>
        <p:nvGraphicFramePr>
          <p:cNvPr id="9" name="Graphique 8">
            <a:extLst>
              <a:ext uri="{FF2B5EF4-FFF2-40B4-BE49-F238E27FC236}">
                <a16:creationId xmlns:a16="http://schemas.microsoft.com/office/drawing/2014/main" id="{0BFF460F-72E5-455D-927C-685775288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2803309"/>
              </p:ext>
            </p:extLst>
          </p:nvPr>
        </p:nvGraphicFramePr>
        <p:xfrm>
          <a:off x="467544" y="1196752"/>
          <a:ext cx="432048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0E66B243-6D5C-4ED3-B6CA-8692CA72EF50}"/>
              </a:ext>
            </a:extLst>
          </p:cNvPr>
          <p:cNvSpPr txBox="1"/>
          <p:nvPr/>
        </p:nvSpPr>
        <p:spPr>
          <a:xfrm>
            <a:off x="5436096" y="5849937"/>
            <a:ext cx="3142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/>
              <a:t>(Compte-rendu d’activité GRF 2017)</a:t>
            </a:r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23AA84D9-6514-426C-9F2C-2EF12438D2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9676356"/>
              </p:ext>
            </p:extLst>
          </p:nvPr>
        </p:nvGraphicFramePr>
        <p:xfrm>
          <a:off x="4572000" y="908043"/>
          <a:ext cx="410445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2885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F89B0F-536F-462D-AEA0-D99DD98DE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6" y="2062069"/>
            <a:ext cx="5987008" cy="2519059"/>
          </a:xfrm>
        </p:spPr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fr-FR" dirty="0">
                <a:latin typeface="+mn-lt"/>
                <a:ea typeface="Avenir Book" charset="0"/>
                <a:cs typeface="Avenir Book" charset="0"/>
              </a:rPr>
              <a:t>Mécénat financier</a:t>
            </a:r>
            <a:br>
              <a:rPr lang="fr-FR" dirty="0">
                <a:latin typeface="+mn-lt"/>
                <a:ea typeface="Avenir Book" charset="0"/>
                <a:cs typeface="Avenir Book" charset="0"/>
              </a:rPr>
            </a:br>
            <a:endParaRPr lang="fr-FR" dirty="0">
              <a:latin typeface="+mn-lt"/>
              <a:ea typeface="Avenir Book" charset="0"/>
              <a:cs typeface="Avenir Book" charset="0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fr-FR" dirty="0">
                <a:latin typeface="+mn-lt"/>
                <a:ea typeface="Avenir Book" charset="0"/>
                <a:cs typeface="Avenir Book" charset="0"/>
              </a:rPr>
              <a:t>Mécénat en nature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fr-FR" dirty="0">
              <a:latin typeface="+mn-lt"/>
              <a:ea typeface="Avenir Book" charset="0"/>
              <a:cs typeface="Avenir Book" charset="0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fr-FR" dirty="0">
                <a:latin typeface="+mn-lt"/>
                <a:ea typeface="Avenir Book" charset="0"/>
                <a:cs typeface="Avenir Book" charset="0"/>
              </a:rPr>
              <a:t>Mécénat de compétences</a:t>
            </a:r>
            <a:endParaRPr lang="fr-FR" dirty="0">
              <a:latin typeface="+mn-lt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C1080C6-7C70-43A4-8012-A3483B7AA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6C0-C3F1-D64F-A350-A3B3D59D71F1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BEA08BC8-67E8-4893-BA0E-84E91D63C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solidFill>
                  <a:srgbClr val="FF6600"/>
                </a:solidFill>
                <a:latin typeface="+mn-lt"/>
              </a:rPr>
              <a:t>Les différentes formes de mécénat </a:t>
            </a:r>
            <a:endParaRPr lang="fr-FR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2279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93E9DF-C934-4A34-AD4A-B9DBEFC0A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3385"/>
            <a:ext cx="8229600" cy="80696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FF6600"/>
                </a:solidFill>
                <a:latin typeface="+mn-lt"/>
              </a:rPr>
              <a:t>Intérêt pour l’entreprise mécène</a:t>
            </a:r>
            <a:endParaRPr lang="fr-FR" sz="3600" dirty="0">
              <a:latin typeface="+mn-l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DF347B-A7F5-46F0-88DB-199E6FB1F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2026065"/>
            <a:ext cx="7283152" cy="2805870"/>
          </a:xfrm>
        </p:spPr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fr-FR" dirty="0">
                <a:latin typeface="+mj-lt"/>
                <a:ea typeface="Avenir Book" charset="0"/>
                <a:cs typeface="Avenir Book" charset="0"/>
              </a:rPr>
              <a:t>Outil au service du management </a:t>
            </a:r>
            <a:br>
              <a:rPr lang="fr-FR" dirty="0">
                <a:latin typeface="Avenir Book" charset="0"/>
                <a:ea typeface="Avenir Book" charset="0"/>
                <a:cs typeface="Avenir Book" charset="0"/>
              </a:rPr>
            </a:br>
            <a:endParaRPr lang="fr-FR" dirty="0"/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fr-FR" dirty="0">
                <a:latin typeface="Avenir Book" charset="0"/>
                <a:ea typeface="Avenir Book" charset="0"/>
                <a:cs typeface="Avenir Book" charset="0"/>
              </a:rPr>
              <a:t>O</a:t>
            </a:r>
            <a:r>
              <a:rPr lang="fr-FR" dirty="0"/>
              <a:t>util au service de </a:t>
            </a:r>
            <a:r>
              <a:rPr lang="fr-FR" dirty="0">
                <a:latin typeface="Avenir Book" charset="0"/>
                <a:ea typeface="Avenir Book" charset="0"/>
                <a:cs typeface="Avenir Book" charset="0"/>
              </a:rPr>
              <a:t>la R.S.E.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fr-FR" dirty="0">
              <a:latin typeface="Avenir Book" charset="0"/>
              <a:ea typeface="Avenir Book" charset="0"/>
              <a:cs typeface="Avenir Book" charset="0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fr-FR" dirty="0">
                <a:latin typeface="Avenir Book" charset="0"/>
                <a:ea typeface="Avenir Book" charset="0"/>
                <a:cs typeface="Avenir Book" charset="0"/>
              </a:rPr>
              <a:t>Outil </a:t>
            </a:r>
            <a:r>
              <a:rPr lang="fr-FR" dirty="0"/>
              <a:t>au service </a:t>
            </a:r>
            <a:r>
              <a:rPr lang="fr-FR" dirty="0">
                <a:latin typeface="Avenir Book" charset="0"/>
                <a:ea typeface="Avenir Book" charset="0"/>
                <a:cs typeface="Avenir Book" charset="0"/>
              </a:rPr>
              <a:t>de communication externe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3A86725-6B50-4776-9D3F-482FFCAE5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6C0-C3F1-D64F-A350-A3B3D59D71F1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057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806962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fr-FR" sz="2800" dirty="0">
                <a:solidFill>
                  <a:srgbClr val="FF6600"/>
                </a:solidFill>
                <a:latin typeface="Century Gothic" pitchFamily="34" charset="0"/>
                <a:ea typeface="ＭＳ Ｐゴシック" pitchFamily="34" charset="-128"/>
                <a:cs typeface="Arial" pitchFamily="34" charset="0"/>
              </a:rPr>
              <a:t>Cercle vertueux du fundraising</a:t>
            </a:r>
          </a:p>
        </p:txBody>
      </p:sp>
      <p:sp>
        <p:nvSpPr>
          <p:cNvPr id="6351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F7D1ABB-03C7-604E-9AF1-3991C1BF5449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23" name="Forme libre 22"/>
          <p:cNvSpPr/>
          <p:nvPr/>
        </p:nvSpPr>
        <p:spPr>
          <a:xfrm>
            <a:off x="4513263" y="1506538"/>
            <a:ext cx="1281112" cy="728662"/>
          </a:xfrm>
          <a:custGeom>
            <a:avLst/>
            <a:gdLst>
              <a:gd name="connsiteX0" fmla="*/ 0 w 1280478"/>
              <a:gd name="connsiteY0" fmla="*/ 0 h 729048"/>
              <a:gd name="connsiteX1" fmla="*/ 1280478 w 1280478"/>
              <a:gd name="connsiteY1" fmla="*/ 0 h 729048"/>
              <a:gd name="connsiteX2" fmla="*/ 1280478 w 1280478"/>
              <a:gd name="connsiteY2" fmla="*/ 729048 h 729048"/>
              <a:gd name="connsiteX3" fmla="*/ 0 w 1280478"/>
              <a:gd name="connsiteY3" fmla="*/ 729048 h 729048"/>
              <a:gd name="connsiteX4" fmla="*/ 0 w 1280478"/>
              <a:gd name="connsiteY4" fmla="*/ 0 h 729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0478" h="729048">
                <a:moveTo>
                  <a:pt x="0" y="0"/>
                </a:moveTo>
                <a:lnTo>
                  <a:pt x="1280478" y="0"/>
                </a:lnTo>
                <a:lnTo>
                  <a:pt x="1280478" y="729048"/>
                </a:lnTo>
                <a:lnTo>
                  <a:pt x="0" y="72904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9210" tIns="29210" rIns="29210" bIns="29210" spcCol="1270" anchor="ctr"/>
          <a:lstStyle/>
          <a:p>
            <a:pPr defTabSz="1022350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2300" b="1" dirty="0">
                <a:solidFill>
                  <a:srgbClr val="C00000"/>
                </a:solidFill>
              </a:rPr>
              <a:t>BESOIN</a:t>
            </a:r>
          </a:p>
        </p:txBody>
      </p:sp>
      <p:sp>
        <p:nvSpPr>
          <p:cNvPr id="24" name="Flèche en arc 23"/>
          <p:cNvSpPr/>
          <p:nvPr/>
        </p:nvSpPr>
        <p:spPr>
          <a:xfrm>
            <a:off x="1647825" y="1144588"/>
            <a:ext cx="4524375" cy="4524375"/>
          </a:xfrm>
          <a:prstGeom prst="circularArrow">
            <a:avLst>
              <a:gd name="adj1" fmla="val 6906"/>
              <a:gd name="adj2" fmla="val 465663"/>
              <a:gd name="adj3" fmla="val 604758"/>
              <a:gd name="adj4" fmla="val 19111268"/>
              <a:gd name="adj5" fmla="val 8057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Forme libre 24"/>
          <p:cNvSpPr/>
          <p:nvPr/>
        </p:nvSpPr>
        <p:spPr>
          <a:xfrm>
            <a:off x="4797425" y="4122738"/>
            <a:ext cx="1543050" cy="669925"/>
          </a:xfrm>
          <a:custGeom>
            <a:avLst/>
            <a:gdLst>
              <a:gd name="connsiteX0" fmla="*/ 0 w 1543069"/>
              <a:gd name="connsiteY0" fmla="*/ 0 h 670483"/>
              <a:gd name="connsiteX1" fmla="*/ 1543069 w 1543069"/>
              <a:gd name="connsiteY1" fmla="*/ 0 h 670483"/>
              <a:gd name="connsiteX2" fmla="*/ 1543069 w 1543069"/>
              <a:gd name="connsiteY2" fmla="*/ 670483 h 670483"/>
              <a:gd name="connsiteX3" fmla="*/ 0 w 1543069"/>
              <a:gd name="connsiteY3" fmla="*/ 670483 h 670483"/>
              <a:gd name="connsiteX4" fmla="*/ 0 w 1543069"/>
              <a:gd name="connsiteY4" fmla="*/ 0 h 670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069" h="670483">
                <a:moveTo>
                  <a:pt x="0" y="0"/>
                </a:moveTo>
                <a:lnTo>
                  <a:pt x="1543069" y="0"/>
                </a:lnTo>
                <a:lnTo>
                  <a:pt x="1543069" y="670483"/>
                </a:lnTo>
                <a:lnTo>
                  <a:pt x="0" y="67048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9210" tIns="29210" rIns="29210" bIns="29210" spcCol="1270" anchor="ctr"/>
          <a:lstStyle/>
          <a:p>
            <a:pPr defTabSz="1022350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2300" b="1" dirty="0">
                <a:solidFill>
                  <a:srgbClr val="FF0000"/>
                </a:solidFill>
              </a:rPr>
              <a:t>STRATEGIE</a:t>
            </a:r>
          </a:p>
        </p:txBody>
      </p:sp>
      <p:sp>
        <p:nvSpPr>
          <p:cNvPr id="26" name="Flèche en arc 25"/>
          <p:cNvSpPr/>
          <p:nvPr/>
        </p:nvSpPr>
        <p:spPr>
          <a:xfrm>
            <a:off x="1682750" y="1169988"/>
            <a:ext cx="4524375" cy="4524375"/>
          </a:xfrm>
          <a:prstGeom prst="circularArrow">
            <a:avLst>
              <a:gd name="adj1" fmla="val 6906"/>
              <a:gd name="adj2" fmla="val 465663"/>
              <a:gd name="adj3" fmla="val 6144822"/>
              <a:gd name="adj4" fmla="val 3401938"/>
              <a:gd name="adj5" fmla="val 8057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Forme libre 26"/>
          <p:cNvSpPr/>
          <p:nvPr/>
        </p:nvSpPr>
        <p:spPr>
          <a:xfrm>
            <a:off x="1976438" y="4079875"/>
            <a:ext cx="1603375" cy="1601788"/>
          </a:xfrm>
          <a:custGeom>
            <a:avLst/>
            <a:gdLst>
              <a:gd name="connsiteX0" fmla="*/ 0 w 1602340"/>
              <a:gd name="connsiteY0" fmla="*/ 0 h 1602340"/>
              <a:gd name="connsiteX1" fmla="*/ 1602340 w 1602340"/>
              <a:gd name="connsiteY1" fmla="*/ 0 h 1602340"/>
              <a:gd name="connsiteX2" fmla="*/ 1602340 w 1602340"/>
              <a:gd name="connsiteY2" fmla="*/ 1602340 h 1602340"/>
              <a:gd name="connsiteX3" fmla="*/ 0 w 1602340"/>
              <a:gd name="connsiteY3" fmla="*/ 1602340 h 1602340"/>
              <a:gd name="connsiteX4" fmla="*/ 0 w 1602340"/>
              <a:gd name="connsiteY4" fmla="*/ 0 h 160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2340" h="1602340">
                <a:moveTo>
                  <a:pt x="0" y="0"/>
                </a:moveTo>
                <a:lnTo>
                  <a:pt x="1602340" y="0"/>
                </a:lnTo>
                <a:lnTo>
                  <a:pt x="1602340" y="1602340"/>
                </a:lnTo>
                <a:lnTo>
                  <a:pt x="0" y="16023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9210" tIns="29210" rIns="29210" bIns="29210" spcCol="1270" anchor="ctr"/>
          <a:lstStyle/>
          <a:p>
            <a:pPr defTabSz="1022350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2300" b="1" dirty="0">
                <a:solidFill>
                  <a:srgbClr val="FF6600"/>
                </a:solidFill>
              </a:rPr>
              <a:t>COLLECTE</a:t>
            </a:r>
          </a:p>
        </p:txBody>
      </p:sp>
      <p:sp>
        <p:nvSpPr>
          <p:cNvPr id="28" name="Flèche en arc 27"/>
          <p:cNvSpPr/>
          <p:nvPr/>
        </p:nvSpPr>
        <p:spPr>
          <a:xfrm>
            <a:off x="2008188" y="1546225"/>
            <a:ext cx="4524375" cy="4524375"/>
          </a:xfrm>
          <a:prstGeom prst="circularArrow">
            <a:avLst>
              <a:gd name="adj1" fmla="val 6906"/>
              <a:gd name="adj2" fmla="val 1082188"/>
              <a:gd name="adj3" fmla="val 11348105"/>
              <a:gd name="adj4" fmla="val 9786232"/>
              <a:gd name="adj5" fmla="val 8057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Forme libre 28"/>
          <p:cNvSpPr/>
          <p:nvPr/>
        </p:nvSpPr>
        <p:spPr>
          <a:xfrm>
            <a:off x="1789113" y="1758950"/>
            <a:ext cx="1601787" cy="1601788"/>
          </a:xfrm>
          <a:custGeom>
            <a:avLst/>
            <a:gdLst>
              <a:gd name="connsiteX0" fmla="*/ 0 w 1602340"/>
              <a:gd name="connsiteY0" fmla="*/ 0 h 1602340"/>
              <a:gd name="connsiteX1" fmla="*/ 1602340 w 1602340"/>
              <a:gd name="connsiteY1" fmla="*/ 0 h 1602340"/>
              <a:gd name="connsiteX2" fmla="*/ 1602340 w 1602340"/>
              <a:gd name="connsiteY2" fmla="*/ 1602340 h 1602340"/>
              <a:gd name="connsiteX3" fmla="*/ 0 w 1602340"/>
              <a:gd name="connsiteY3" fmla="*/ 1602340 h 1602340"/>
              <a:gd name="connsiteX4" fmla="*/ 0 w 1602340"/>
              <a:gd name="connsiteY4" fmla="*/ 0 h 160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2340" h="1602340">
                <a:moveTo>
                  <a:pt x="0" y="0"/>
                </a:moveTo>
                <a:lnTo>
                  <a:pt x="1602340" y="0"/>
                </a:lnTo>
                <a:lnTo>
                  <a:pt x="1602340" y="1602340"/>
                </a:lnTo>
                <a:lnTo>
                  <a:pt x="0" y="16023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9210" tIns="29210" rIns="29210" bIns="29210" spcCol="1270" anchor="ctr"/>
          <a:lstStyle/>
          <a:p>
            <a:pPr defTabSz="1022350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2300" b="1" dirty="0">
                <a:solidFill>
                  <a:srgbClr val="FFC000"/>
                </a:solidFill>
              </a:rPr>
              <a:t>EVALUATION</a:t>
            </a:r>
          </a:p>
        </p:txBody>
      </p:sp>
      <p:sp>
        <p:nvSpPr>
          <p:cNvPr id="30" name="Flèche en arc 29"/>
          <p:cNvSpPr/>
          <p:nvPr/>
        </p:nvSpPr>
        <p:spPr>
          <a:xfrm rot="19627635">
            <a:off x="1387475" y="1527175"/>
            <a:ext cx="4854575" cy="3586163"/>
          </a:xfrm>
          <a:prstGeom prst="circularArrow">
            <a:avLst>
              <a:gd name="adj1" fmla="val 6906"/>
              <a:gd name="adj2" fmla="val 1436080"/>
              <a:gd name="adj3" fmla="val 17311486"/>
              <a:gd name="adj4" fmla="val 15679359"/>
              <a:gd name="adj5" fmla="val 8057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499" name="ZoneTexte 4"/>
          <p:cNvSpPr txBox="1">
            <a:spLocks noChangeArrowheads="1"/>
          </p:cNvSpPr>
          <p:nvPr/>
        </p:nvSpPr>
        <p:spPr bwMode="auto">
          <a:xfrm>
            <a:off x="5824538" y="4973638"/>
            <a:ext cx="23733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Construire son discours</a:t>
            </a:r>
            <a:br>
              <a:rPr lang="fr-FR"/>
            </a:br>
            <a:r>
              <a:rPr lang="fr-FR"/>
              <a:t>différenciateur</a:t>
            </a:r>
          </a:p>
        </p:txBody>
      </p:sp>
      <p:sp>
        <p:nvSpPr>
          <p:cNvPr id="63500" name="ZoneTexte 5"/>
          <p:cNvSpPr txBox="1">
            <a:spLocks noChangeArrowheads="1"/>
          </p:cNvSpPr>
          <p:nvPr/>
        </p:nvSpPr>
        <p:spPr bwMode="auto">
          <a:xfrm>
            <a:off x="5815013" y="1427163"/>
            <a:ext cx="1371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b="1"/>
              <a:t>Se connaître</a:t>
            </a:r>
          </a:p>
        </p:txBody>
      </p:sp>
      <p:sp>
        <p:nvSpPr>
          <p:cNvPr id="63501" name="ZoneTexte 6"/>
          <p:cNvSpPr txBox="1">
            <a:spLocks noChangeArrowheads="1"/>
          </p:cNvSpPr>
          <p:nvPr/>
        </p:nvSpPr>
        <p:spPr bwMode="auto">
          <a:xfrm>
            <a:off x="6337300" y="2676525"/>
            <a:ext cx="1979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Identifier ses cibles</a:t>
            </a:r>
          </a:p>
        </p:txBody>
      </p:sp>
      <p:sp>
        <p:nvSpPr>
          <p:cNvPr id="63502" name="ZoneTexte 7"/>
          <p:cNvSpPr txBox="1">
            <a:spLocks noChangeArrowheads="1"/>
          </p:cNvSpPr>
          <p:nvPr/>
        </p:nvSpPr>
        <p:spPr bwMode="auto">
          <a:xfrm>
            <a:off x="1063625" y="5354638"/>
            <a:ext cx="12366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Sensibiliser</a:t>
            </a:r>
          </a:p>
        </p:txBody>
      </p:sp>
      <p:sp>
        <p:nvSpPr>
          <p:cNvPr id="63503" name="ZoneTexte 8"/>
          <p:cNvSpPr txBox="1">
            <a:spLocks noChangeArrowheads="1"/>
          </p:cNvSpPr>
          <p:nvPr/>
        </p:nvSpPr>
        <p:spPr bwMode="auto">
          <a:xfrm>
            <a:off x="6245225" y="3279775"/>
            <a:ext cx="27987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/>
              <a:t>Faire des choix stratégiques</a:t>
            </a:r>
            <a:br>
              <a:rPr lang="fr-FR"/>
            </a:br>
            <a:r>
              <a:rPr lang="fr-FR"/>
              <a:t>de fundraising</a:t>
            </a:r>
          </a:p>
        </p:txBody>
      </p:sp>
      <p:sp>
        <p:nvSpPr>
          <p:cNvPr id="63504" name="ZoneTexte 9"/>
          <p:cNvSpPr txBox="1">
            <a:spLocks noChangeArrowheads="1"/>
          </p:cNvSpPr>
          <p:nvPr/>
        </p:nvSpPr>
        <p:spPr bwMode="auto">
          <a:xfrm>
            <a:off x="3287713" y="5740400"/>
            <a:ext cx="31210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Concevoir ses plans et planning </a:t>
            </a:r>
          </a:p>
          <a:p>
            <a:r>
              <a:rPr lang="fr-FR"/>
              <a:t>de collecte</a:t>
            </a:r>
          </a:p>
        </p:txBody>
      </p:sp>
      <p:sp>
        <p:nvSpPr>
          <p:cNvPr id="63505" name="ZoneTexte 10"/>
          <p:cNvSpPr txBox="1">
            <a:spLocks noChangeArrowheads="1"/>
          </p:cNvSpPr>
          <p:nvPr/>
        </p:nvSpPr>
        <p:spPr bwMode="auto">
          <a:xfrm>
            <a:off x="6381750" y="4262438"/>
            <a:ext cx="15732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Bâtir son offre </a:t>
            </a:r>
            <a:br>
              <a:rPr lang="fr-FR"/>
            </a:br>
            <a:r>
              <a:rPr lang="fr-FR"/>
              <a:t>(ou ses offres)</a:t>
            </a:r>
          </a:p>
        </p:txBody>
      </p:sp>
      <p:sp>
        <p:nvSpPr>
          <p:cNvPr id="63506" name="ZoneTexte 11"/>
          <p:cNvSpPr txBox="1">
            <a:spLocks noChangeArrowheads="1"/>
          </p:cNvSpPr>
          <p:nvPr/>
        </p:nvSpPr>
        <p:spPr bwMode="auto">
          <a:xfrm>
            <a:off x="5930900" y="2128838"/>
            <a:ext cx="1863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Fixer des objectifs</a:t>
            </a:r>
          </a:p>
        </p:txBody>
      </p:sp>
      <p:sp>
        <p:nvSpPr>
          <p:cNvPr id="63507" name="ZoneTexte 13"/>
          <p:cNvSpPr txBox="1">
            <a:spLocks noChangeArrowheads="1"/>
          </p:cNvSpPr>
          <p:nvPr/>
        </p:nvSpPr>
        <p:spPr bwMode="auto">
          <a:xfrm>
            <a:off x="744538" y="4737100"/>
            <a:ext cx="992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Solliciter</a:t>
            </a:r>
          </a:p>
        </p:txBody>
      </p:sp>
      <p:sp>
        <p:nvSpPr>
          <p:cNvPr id="63508" name="ZoneTexte 14"/>
          <p:cNvSpPr txBox="1">
            <a:spLocks noChangeArrowheads="1"/>
          </p:cNvSpPr>
          <p:nvPr/>
        </p:nvSpPr>
        <p:spPr bwMode="auto">
          <a:xfrm>
            <a:off x="704850" y="2559050"/>
            <a:ext cx="971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Fidéliser</a:t>
            </a:r>
          </a:p>
        </p:txBody>
      </p:sp>
      <p:sp>
        <p:nvSpPr>
          <p:cNvPr id="63509" name="ZoneTexte 15"/>
          <p:cNvSpPr txBox="1">
            <a:spLocks noChangeArrowheads="1"/>
          </p:cNvSpPr>
          <p:nvPr/>
        </p:nvSpPr>
        <p:spPr bwMode="auto">
          <a:xfrm>
            <a:off x="619125" y="3903663"/>
            <a:ext cx="1143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Remercier</a:t>
            </a:r>
          </a:p>
        </p:txBody>
      </p:sp>
      <p:sp>
        <p:nvSpPr>
          <p:cNvPr id="63510" name="ZoneTexte 16"/>
          <p:cNvSpPr txBox="1">
            <a:spLocks noChangeArrowheads="1"/>
          </p:cNvSpPr>
          <p:nvPr/>
        </p:nvSpPr>
        <p:spPr bwMode="auto">
          <a:xfrm>
            <a:off x="588963" y="3222625"/>
            <a:ext cx="1073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Contrôler</a:t>
            </a:r>
          </a:p>
        </p:txBody>
      </p:sp>
      <p:sp>
        <p:nvSpPr>
          <p:cNvPr id="63511" name="ZoneTexte 20"/>
          <p:cNvSpPr txBox="1">
            <a:spLocks noChangeArrowheads="1"/>
          </p:cNvSpPr>
          <p:nvPr/>
        </p:nvSpPr>
        <p:spPr bwMode="auto">
          <a:xfrm>
            <a:off x="744538" y="1831975"/>
            <a:ext cx="11699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Capitaliser</a:t>
            </a:r>
          </a:p>
        </p:txBody>
      </p:sp>
      <p:pic>
        <p:nvPicPr>
          <p:cNvPr id="2052" name="Picture 4" descr="C:\Users\lyacom\AppData\Local\Microsoft\Windows\Temporary Internet Files\Content.IE5\CWUCBDZD\MC900053184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9495994" flipH="1" flipV="1">
            <a:off x="3514664" y="2915376"/>
            <a:ext cx="1240348" cy="1274541"/>
          </a:xfrm>
          <a:prstGeom prst="rect">
            <a:avLst/>
          </a:prstGeom>
          <a:noFill/>
          <a:ex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80696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FF6600"/>
                </a:solidFill>
                <a:latin typeface="Century Gothic" pitchFamily="34" charset="0"/>
                <a:ea typeface="ＭＳ Ｐゴシック" pitchFamily="34" charset="-128"/>
                <a:cs typeface="Arial" pitchFamily="34" charset="0"/>
              </a:rPr>
              <a:t>Remercier</a:t>
            </a:r>
            <a:r>
              <a:rPr lang="fr-FR" sz="3600" dirty="0">
                <a:solidFill>
                  <a:srgbClr val="FF6600"/>
                </a:solidFill>
              </a:rPr>
              <a:t> !!!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FC5916-C75D-46BA-B755-01B0B2739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43210"/>
            <a:ext cx="7924800" cy="4782954"/>
          </a:xfrm>
        </p:spPr>
        <p:txBody>
          <a:bodyPr/>
          <a:lstStyle/>
          <a:p>
            <a:pPr>
              <a:spcAft>
                <a:spcPts val="1800"/>
              </a:spcAft>
              <a:buClr>
                <a:schemeClr val="accent6">
                  <a:lumMod val="75000"/>
                </a:schemeClr>
              </a:buClr>
            </a:pPr>
            <a:r>
              <a:rPr lang="fr-FR" sz="2800" dirty="0">
                <a:solidFill>
                  <a:srgbClr val="FF6600"/>
                </a:solidFill>
                <a:latin typeface="Avenir Book" charset="0"/>
                <a:ea typeface="Avenir Book" charset="0"/>
                <a:cs typeface="Avenir Book" charset="0"/>
              </a:rPr>
              <a:t>REMERCIER …REMERCIER …REMERCIER ENCORE ! </a:t>
            </a:r>
            <a:r>
              <a:rPr lang="fr-FR" dirty="0">
                <a:latin typeface="Avenir Book" charset="0"/>
                <a:ea typeface="Avenir Book" charset="0"/>
                <a:cs typeface="Avenir Book" charset="0"/>
              </a:rPr>
              <a:t>			    Utiliser tous les canaux de communication pour remercier vos donateurs : SMS, mail, newsletter, site web, dossier et communiqué de presse, plaquette d’information de l’organisation ….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fr-FR" dirty="0">
                <a:latin typeface="Avenir Book" charset="0"/>
                <a:ea typeface="Avenir Book" charset="0"/>
                <a:cs typeface="Avenir Book" charset="0"/>
              </a:rPr>
              <a:t>Quand vous pensez avoir fini …recommencez !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fr-FR" dirty="0">
                <a:latin typeface="Avenir Book" charset="0"/>
                <a:ea typeface="Avenir Book" charset="0"/>
                <a:cs typeface="Avenir Book" charset="0"/>
              </a:rPr>
              <a:t>	C’est gratuit et ca peut rapporter gros !</a:t>
            </a:r>
          </a:p>
          <a:p>
            <a:pPr>
              <a:spcAft>
                <a:spcPts val="1800"/>
              </a:spcAft>
              <a:buClr>
                <a:schemeClr val="accent6">
                  <a:lumMod val="75000"/>
                </a:schemeClr>
              </a:buClr>
            </a:pPr>
            <a:r>
              <a:rPr lang="fr-FR" dirty="0">
                <a:latin typeface="Avenir Book" charset="0"/>
                <a:ea typeface="Avenir Book" charset="0"/>
                <a:cs typeface="Avenir Book" charset="0"/>
              </a:rPr>
              <a:t>C’est LE mot magique : 5 lettres qui vous permettent simplement de </a:t>
            </a:r>
            <a:r>
              <a:rPr lang="fr-FR" sz="2800" dirty="0">
                <a:solidFill>
                  <a:srgbClr val="FF6600"/>
                </a:solidFill>
                <a:latin typeface="Avenir Book" charset="0"/>
                <a:ea typeface="Avenir Book" charset="0"/>
                <a:cs typeface="Avenir Book" charset="0"/>
              </a:rPr>
              <a:t>VALORISER et FIDELISER </a:t>
            </a:r>
            <a:r>
              <a:rPr lang="fr-FR" dirty="0">
                <a:latin typeface="Avenir Book" charset="0"/>
                <a:ea typeface="Avenir Book" charset="0"/>
                <a:cs typeface="Avenir Book" charset="0"/>
              </a:rPr>
              <a:t>vos donateurs ! </a:t>
            </a:r>
          </a:p>
        </p:txBody>
      </p:sp>
    </p:spTree>
    <p:extLst>
      <p:ext uri="{BB962C8B-B14F-4D97-AF65-F5344CB8AC3E}">
        <p14:creationId xmlns:p14="http://schemas.microsoft.com/office/powerpoint/2010/main" val="317165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itre 1"/>
          <p:cNvSpPr txBox="1">
            <a:spLocks/>
          </p:cNvSpPr>
          <p:nvPr/>
        </p:nvSpPr>
        <p:spPr bwMode="auto">
          <a:xfrm>
            <a:off x="635000" y="1264841"/>
            <a:ext cx="8257479" cy="331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457200">
              <a:spcAft>
                <a:spcPts val="2400"/>
              </a:spcAft>
            </a:pPr>
            <a:r>
              <a:rPr lang="fr-FR" sz="4000" b="1" dirty="0">
                <a:solidFill>
                  <a:srgbClr val="003399"/>
                </a:solidFill>
                <a:latin typeface="Century Gothic" charset="0"/>
              </a:rPr>
              <a:t>Merci </a:t>
            </a:r>
            <a:br>
              <a:rPr lang="fr-FR" sz="4000" dirty="0">
                <a:solidFill>
                  <a:srgbClr val="003399"/>
                </a:solidFill>
                <a:latin typeface="Century Gothic" charset="0"/>
              </a:rPr>
            </a:br>
            <a:r>
              <a:rPr lang="fr-FR" sz="4000" dirty="0">
                <a:solidFill>
                  <a:srgbClr val="003399"/>
                </a:solidFill>
                <a:latin typeface="Century Gothic" charset="0"/>
              </a:rPr>
              <a:t>de votre attention ! </a:t>
            </a:r>
          </a:p>
          <a:p>
            <a:pPr algn="ctr" defTabSz="457200">
              <a:spcAft>
                <a:spcPts val="2400"/>
              </a:spcAft>
            </a:pPr>
            <a:r>
              <a:rPr lang="fr-FR" sz="4000" dirty="0">
                <a:solidFill>
                  <a:srgbClr val="003399"/>
                </a:solidFill>
                <a:latin typeface="Century Gothic" charset="0"/>
              </a:rPr>
              <a:t>Et à bientôt pour fêter vos succès</a:t>
            </a:r>
          </a:p>
        </p:txBody>
      </p:sp>
      <p:sp>
        <p:nvSpPr>
          <p:cNvPr id="194563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CAD1A3-A6EB-F24C-947A-BE6BEBABB64C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635000" y="5334000"/>
            <a:ext cx="4916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Marianne Maillot</a:t>
            </a:r>
          </a:p>
          <a:p>
            <a:r>
              <a:rPr lang="fr-FR" b="1" dirty="0"/>
              <a:t>06 78 67 68 08</a:t>
            </a:r>
          </a:p>
          <a:p>
            <a:r>
              <a:rPr lang="fr-FR" b="1" dirty="0" err="1"/>
              <a:t>marianne.maillot@visionphilanthropie.com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itre 1"/>
          <p:cNvSpPr>
            <a:spLocks noGrp="1"/>
          </p:cNvSpPr>
          <p:nvPr>
            <p:ph type="title"/>
          </p:nvPr>
        </p:nvSpPr>
        <p:spPr>
          <a:xfrm>
            <a:off x="457200" y="536248"/>
            <a:ext cx="8229600" cy="1884640"/>
          </a:xfrm>
        </p:spPr>
        <p:txBody>
          <a:bodyPr>
            <a:noAutofit/>
          </a:bodyPr>
          <a:lstStyle/>
          <a:p>
            <a:r>
              <a:rPr lang="fr-FR" sz="3600" dirty="0">
                <a:solidFill>
                  <a:srgbClr val="FF66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Votre organisation est-elle prête pour lever des fonds privés ? </a:t>
            </a:r>
            <a:br>
              <a:rPr lang="fr-FR" sz="2800" dirty="0">
                <a:solidFill>
                  <a:srgbClr val="FF6600"/>
                </a:solidFill>
                <a:latin typeface="Century Gothic" pitchFamily="34" charset="0"/>
                <a:ea typeface="ＭＳ Ｐゴシック" pitchFamily="34" charset="-128"/>
                <a:cs typeface="Arial" pitchFamily="34" charset="0"/>
              </a:rPr>
            </a:br>
            <a:br>
              <a:rPr lang="fr-FR" sz="2800" dirty="0">
                <a:solidFill>
                  <a:srgbClr val="FF6600"/>
                </a:solidFill>
                <a:latin typeface="Century Gothic" pitchFamily="34" charset="0"/>
                <a:ea typeface="ＭＳ Ｐゴシック" pitchFamily="34" charset="-128"/>
                <a:cs typeface="Arial" pitchFamily="34" charset="0"/>
              </a:rPr>
            </a:br>
            <a:endParaRPr lang="fr-FR" sz="2800" dirty="0">
              <a:solidFill>
                <a:srgbClr val="FF6600"/>
              </a:solidFill>
              <a:latin typeface="Century Gothic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56675" name="Espace réservé du contenu 2"/>
          <p:cNvSpPr>
            <a:spLocks noGrp="1"/>
          </p:cNvSpPr>
          <p:nvPr>
            <p:ph idx="1"/>
          </p:nvPr>
        </p:nvSpPr>
        <p:spPr>
          <a:xfrm>
            <a:off x="1403648" y="2348880"/>
            <a:ext cx="6624736" cy="2304256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endParaRPr lang="fr-FR" sz="2000" dirty="0">
              <a:ea typeface="ＭＳ Ｐゴシック" charset="-128"/>
              <a:cs typeface="ＭＳ Ｐゴシック" charset="-128"/>
            </a:endParaRPr>
          </a:p>
          <a:p>
            <a:pPr>
              <a:spcAft>
                <a:spcPts val="1200"/>
              </a:spcAft>
            </a:pPr>
            <a:r>
              <a:rPr lang="fr-FR" sz="2800" dirty="0">
                <a:ea typeface="ＭＳ Ｐゴシック" charset="-128"/>
                <a:cs typeface="ＭＳ Ｐゴシック" charset="-128"/>
              </a:rPr>
              <a:t>C’est quoi les fonds privés?</a:t>
            </a:r>
          </a:p>
          <a:p>
            <a:pPr>
              <a:spcAft>
                <a:spcPts val="1200"/>
              </a:spcAft>
            </a:pPr>
            <a:r>
              <a:rPr lang="fr-FR" sz="2800" dirty="0">
                <a:ea typeface="ＭＳ Ｐゴシック" charset="-128"/>
                <a:cs typeface="ＭＳ Ｐゴシック" charset="-128"/>
              </a:rPr>
              <a:t>Quelles sont les questions à se poser?</a:t>
            </a:r>
          </a:p>
        </p:txBody>
      </p:sp>
      <p:sp>
        <p:nvSpPr>
          <p:cNvPr id="156676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20BB0682-0119-AD4F-B22C-C09449E4CB6F}" type="slidenum">
              <a:rPr lang="fr-FR" smtClean="0">
                <a:latin typeface="Arial Black" charset="0"/>
              </a:rPr>
              <a:pPr/>
              <a:t>2</a:t>
            </a:fld>
            <a:endParaRPr lang="fr-FR"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72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sz="3600" dirty="0">
                <a:solidFill>
                  <a:srgbClr val="FF6600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Toute collecte de fonds implique…</a:t>
            </a:r>
          </a:p>
        </p:txBody>
      </p:sp>
      <p:sp>
        <p:nvSpPr>
          <p:cNvPr id="61443" name="Espace réservé du contenu 2"/>
          <p:cNvSpPr>
            <a:spLocks noGrp="1"/>
          </p:cNvSpPr>
          <p:nvPr>
            <p:ph idx="1"/>
          </p:nvPr>
        </p:nvSpPr>
        <p:spPr>
          <a:xfrm>
            <a:off x="1043608" y="2132857"/>
            <a:ext cx="7660332" cy="32403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b="1" dirty="0">
                <a:solidFill>
                  <a:srgbClr val="FF6600"/>
                </a:solidFill>
                <a:latin typeface="+mn-lt"/>
              </a:rPr>
              <a:t>Des moyens  financiers</a:t>
            </a:r>
          </a:p>
          <a:p>
            <a:pPr>
              <a:lnSpc>
                <a:spcPct val="80000"/>
              </a:lnSpc>
            </a:pPr>
            <a:endParaRPr lang="fr-FR" sz="2200" dirty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fr-FR" b="1" dirty="0">
                <a:solidFill>
                  <a:srgbClr val="FF6600"/>
                </a:solidFill>
                <a:latin typeface="+mn-lt"/>
              </a:rPr>
              <a:t>Des ressources humaines</a:t>
            </a:r>
          </a:p>
          <a:p>
            <a:pPr marL="0" indent="0">
              <a:lnSpc>
                <a:spcPct val="80000"/>
              </a:lnSpc>
              <a:buNone/>
            </a:pPr>
            <a:endParaRPr lang="fr-FR" sz="2200" dirty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fr-FR" b="1" dirty="0">
                <a:solidFill>
                  <a:srgbClr val="FF6600"/>
                </a:solidFill>
                <a:latin typeface="+mn-lt"/>
              </a:rPr>
              <a:t>Des changements </a:t>
            </a:r>
            <a:r>
              <a:rPr lang="fr-FR" sz="2200" dirty="0">
                <a:latin typeface="+mn-lt"/>
              </a:rPr>
              <a:t>dans la vie de la structure </a:t>
            </a:r>
            <a:r>
              <a:rPr lang="fr-FR" sz="1400" dirty="0">
                <a:latin typeface="+mn-lt"/>
              </a:rPr>
              <a:t>(communication, organisation…)</a:t>
            </a:r>
          </a:p>
          <a:p>
            <a:pPr>
              <a:lnSpc>
                <a:spcPct val="80000"/>
              </a:lnSpc>
            </a:pPr>
            <a:endParaRPr lang="fr-FR" sz="1200" dirty="0">
              <a:latin typeface="+mn-lt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1200" dirty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fr-FR" b="1" dirty="0">
                <a:solidFill>
                  <a:srgbClr val="FF6600"/>
                </a:solidFill>
                <a:latin typeface="+mn-lt"/>
              </a:rPr>
              <a:t>Du temps </a:t>
            </a:r>
            <a:r>
              <a:rPr lang="fr-FR" sz="2200" dirty="0">
                <a:latin typeface="+mn-lt"/>
              </a:rPr>
              <a:t>, de l’enthousiasme, du professionnalisme</a:t>
            </a:r>
          </a:p>
          <a:p>
            <a:pPr marL="0" indent="0">
              <a:lnSpc>
                <a:spcPct val="80000"/>
              </a:lnSpc>
              <a:buNone/>
            </a:pPr>
            <a:endParaRPr lang="fr-FR" sz="2200" dirty="0"/>
          </a:p>
        </p:txBody>
      </p:sp>
      <p:sp>
        <p:nvSpPr>
          <p:cNvPr id="6144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49600F8-721E-CB49-9D49-1B9E7BB722E0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60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49600F8-721E-CB49-9D49-1B9E7BB722E0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1444" name="Espace réservé du contenu 2"/>
          <p:cNvSpPr txBox="1">
            <a:spLocks/>
          </p:cNvSpPr>
          <p:nvPr/>
        </p:nvSpPr>
        <p:spPr bwMode="auto">
          <a:xfrm>
            <a:off x="556097" y="2166640"/>
            <a:ext cx="8116887" cy="3710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457200">
              <a:spcBef>
                <a:spcPct val="20000"/>
              </a:spcBef>
              <a:buClr>
                <a:srgbClr val="FF6600"/>
              </a:buClr>
              <a:buFont typeface="Webdings" charset="2"/>
              <a:buChar char="4"/>
            </a:pPr>
            <a:r>
              <a:rPr lang="fr-FR" sz="2400" b="1" dirty="0">
                <a:solidFill>
                  <a:srgbClr val="FF6600"/>
                </a:solidFill>
                <a:latin typeface="Calibri" charset="0"/>
              </a:rPr>
              <a:t>Positionnement</a:t>
            </a:r>
            <a:r>
              <a:rPr lang="fr-FR" sz="2400" dirty="0">
                <a:latin typeface="Calibri" charset="0"/>
              </a:rPr>
              <a:t> du gref dans sa spécificité </a:t>
            </a:r>
            <a:br>
              <a:rPr lang="fr-FR" b="1" dirty="0">
                <a:latin typeface="Calibri" charset="0"/>
              </a:rPr>
            </a:br>
            <a:endParaRPr lang="fr-FR" sz="900" b="1" dirty="0">
              <a:latin typeface="Calibri" charset="0"/>
            </a:endParaRPr>
          </a:p>
          <a:p>
            <a:pPr marL="342900" indent="-342900" defTabSz="457200">
              <a:spcBef>
                <a:spcPct val="20000"/>
              </a:spcBef>
              <a:buClr>
                <a:srgbClr val="FF6600"/>
              </a:buClr>
              <a:buFont typeface="Webdings" charset="2"/>
              <a:buChar char="4"/>
            </a:pPr>
            <a:r>
              <a:rPr lang="fr-FR" sz="2400" b="1" dirty="0">
                <a:solidFill>
                  <a:srgbClr val="FF6600"/>
                </a:solidFill>
                <a:latin typeface="Calibri" charset="0"/>
              </a:rPr>
              <a:t>Mobilisation</a:t>
            </a:r>
            <a:r>
              <a:rPr lang="fr-FR" sz="2400" dirty="0">
                <a:latin typeface="Calibri" charset="0"/>
              </a:rPr>
              <a:t> très forte de la gouvernance </a:t>
            </a:r>
          </a:p>
          <a:p>
            <a:pPr marL="342900" indent="-342900" defTabSz="457200">
              <a:spcBef>
                <a:spcPct val="20000"/>
              </a:spcBef>
              <a:buClr>
                <a:srgbClr val="FF6600"/>
              </a:buClr>
              <a:buFont typeface="Webdings" charset="2"/>
              <a:buChar char="4"/>
            </a:pPr>
            <a:r>
              <a:rPr lang="fr-FR" sz="2400" b="1" dirty="0">
                <a:solidFill>
                  <a:srgbClr val="FF6600"/>
                </a:solidFill>
                <a:latin typeface="Calibri" charset="0"/>
              </a:rPr>
              <a:t>Forte implication </a:t>
            </a:r>
            <a:r>
              <a:rPr lang="fr-FR" sz="2400" dirty="0">
                <a:latin typeface="Calibri" charset="0"/>
              </a:rPr>
              <a:t>des bénévoles  véritables </a:t>
            </a:r>
            <a:r>
              <a:rPr lang="fr-FR" sz="2400" b="1" dirty="0">
                <a:latin typeface="Calibri" charset="0"/>
              </a:rPr>
              <a:t>ambassadeurs -relais</a:t>
            </a:r>
            <a:br>
              <a:rPr lang="fr-FR" sz="2000" dirty="0">
                <a:latin typeface="Calibri" charset="0"/>
              </a:rPr>
            </a:br>
            <a:endParaRPr lang="fr-FR" sz="900" dirty="0">
              <a:latin typeface="Calibri" charset="0"/>
            </a:endParaRPr>
          </a:p>
          <a:p>
            <a:pPr marL="342900" indent="-342900" defTabSz="457200">
              <a:spcBef>
                <a:spcPct val="20000"/>
              </a:spcBef>
              <a:buClr>
                <a:srgbClr val="FF6600"/>
              </a:buClr>
              <a:buFont typeface="Webdings" charset="2"/>
              <a:buChar char="4"/>
            </a:pPr>
            <a:r>
              <a:rPr lang="fr-FR" sz="2400" b="1" dirty="0">
                <a:solidFill>
                  <a:srgbClr val="FF6600"/>
                </a:solidFill>
                <a:latin typeface="Calibri" charset="0"/>
              </a:rPr>
              <a:t>Un réseau  influent </a:t>
            </a:r>
            <a:r>
              <a:rPr lang="fr-FR" sz="2400" dirty="0">
                <a:latin typeface="Calibri" charset="0"/>
              </a:rPr>
              <a:t>en lien avec d’autres réseaux  à fort potentiel</a:t>
            </a:r>
            <a:br>
              <a:rPr lang="fr-FR" sz="2000" dirty="0">
                <a:latin typeface="Calibri" charset="0"/>
              </a:rPr>
            </a:br>
            <a:r>
              <a:rPr lang="fr-FR" sz="900" dirty="0">
                <a:latin typeface="Calibri" charset="0"/>
              </a:rPr>
              <a:t> </a:t>
            </a:r>
          </a:p>
          <a:p>
            <a:pPr marL="342900" indent="-342900" defTabSz="457200">
              <a:spcBef>
                <a:spcPct val="20000"/>
              </a:spcBef>
              <a:buClr>
                <a:srgbClr val="FF6600"/>
              </a:buClr>
              <a:buFont typeface="Webdings" charset="2"/>
              <a:buChar char="4"/>
            </a:pPr>
            <a:r>
              <a:rPr lang="fr-FR" sz="2400" b="1" dirty="0">
                <a:solidFill>
                  <a:srgbClr val="FF6600"/>
                </a:solidFill>
                <a:latin typeface="Calibri" charset="0"/>
              </a:rPr>
              <a:t>Une démarche structurée</a:t>
            </a:r>
          </a:p>
          <a:p>
            <a:pPr marL="342900" indent="-342900" defTabSz="457200">
              <a:spcBef>
                <a:spcPct val="20000"/>
              </a:spcBef>
              <a:buClr>
                <a:srgbClr val="FF6600"/>
              </a:buClr>
              <a:buFont typeface="Webdings" charset="2"/>
              <a:buChar char="4"/>
            </a:pPr>
            <a:endParaRPr lang="fr-FR" sz="2000" dirty="0">
              <a:latin typeface="Calibri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56097" y="548680"/>
            <a:ext cx="8201025" cy="864096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spcBef>
                <a:spcPct val="0"/>
              </a:spcBef>
              <a:buNone/>
              <a:defRPr lang="fr-FR" sz="28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pt-BR" sz="3200" dirty="0">
                <a:latin typeface="+mn-lt"/>
              </a:rPr>
              <a:t>Facteurs clés de succès </a:t>
            </a:r>
          </a:p>
          <a:p>
            <a:pPr algn="ctr">
              <a:defRPr/>
            </a:pPr>
            <a:r>
              <a:rPr lang="pt-BR" sz="1800" b="1" dirty="0">
                <a:latin typeface="+mn-lt"/>
              </a:rPr>
              <a:t>des démarches de mécénat /grands dons </a:t>
            </a:r>
          </a:p>
        </p:txBody>
      </p:sp>
    </p:spTree>
    <p:extLst>
      <p:ext uri="{BB962C8B-B14F-4D97-AF65-F5344CB8AC3E}">
        <p14:creationId xmlns:p14="http://schemas.microsoft.com/office/powerpoint/2010/main" val="99545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re 1"/>
          <p:cNvSpPr txBox="1">
            <a:spLocks/>
          </p:cNvSpPr>
          <p:nvPr/>
        </p:nvSpPr>
        <p:spPr bwMode="auto">
          <a:xfrm>
            <a:off x="1422400" y="411625"/>
            <a:ext cx="7152039" cy="6429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lang="fr-FR" sz="2400" dirty="0">
                <a:solidFill>
                  <a:srgbClr val="FF6600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>
                <a:latin typeface="Calibri" panose="020F0502020204030204" pitchFamily="34" charset="0"/>
                <a:cs typeface="Calibri" panose="020F0502020204030204" pitchFamily="34" charset="0"/>
              </a:rPr>
              <a:t>Mécénat ou sponsoring ?</a:t>
            </a:r>
          </a:p>
        </p:txBody>
      </p:sp>
      <p:sp>
        <p:nvSpPr>
          <p:cNvPr id="1536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0420A0F-B680-4532-B032-916A42DC8A38}" type="slidenum">
              <a:rPr lang="fr-FR">
                <a:solidFill>
                  <a:srgbClr val="898989"/>
                </a:solidFill>
                <a:latin typeface="Calibri" pitchFamily="34" charset="0"/>
              </a:rPr>
              <a:pPr eaLnBrk="1" hangingPunct="1"/>
              <a:t>5</a:t>
            </a:fld>
            <a:endParaRPr lang="fr-FR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5" name="Sous-titre 1"/>
          <p:cNvSpPr txBox="1">
            <a:spLocks/>
          </p:cNvSpPr>
          <p:nvPr/>
        </p:nvSpPr>
        <p:spPr>
          <a:xfrm>
            <a:off x="580574" y="1216475"/>
            <a:ext cx="4208402" cy="45148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FF6600"/>
              </a:buClr>
              <a:buFont typeface="Webdings" pitchFamily="18" charset="2"/>
              <a:buChar char="4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defRPr lang="fr-FR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000">
              <a:lnSpc>
                <a:spcPct val="90000"/>
              </a:lnSpc>
            </a:pPr>
            <a:r>
              <a:rPr lang="fr-FR" sz="2400" b="1" dirty="0">
                <a:solidFill>
                  <a:srgbClr val="003399"/>
                </a:solidFill>
                <a:ea typeface="ＭＳ Ｐゴシック" pitchFamily="34" charset="-128"/>
              </a:rPr>
              <a:t>PARRAINAGE </a:t>
            </a:r>
            <a:r>
              <a:rPr lang="fr-FR" b="1" dirty="0">
                <a:solidFill>
                  <a:srgbClr val="003399"/>
                </a:solidFill>
                <a:ea typeface="ＭＳ Ｐゴシック" pitchFamily="34" charset="-128"/>
              </a:rPr>
              <a:t>ou Sponsoring</a:t>
            </a:r>
            <a:r>
              <a:rPr lang="fr-FR" dirty="0">
                <a:ea typeface="ＭＳ Ｐゴシック" pitchFamily="34" charset="-128"/>
              </a:rPr>
              <a:t>  </a:t>
            </a:r>
            <a:br>
              <a:rPr lang="fr-FR" dirty="0">
                <a:ea typeface="ＭＳ Ｐゴシック" pitchFamily="34" charset="-128"/>
              </a:rPr>
            </a:br>
            <a:r>
              <a:rPr lang="fr-FR" dirty="0">
                <a:ea typeface="ＭＳ Ｐゴシック" pitchFamily="34" charset="-128"/>
              </a:rPr>
              <a:t>Soutien matériel apporté à </a:t>
            </a:r>
            <a:br>
              <a:rPr lang="fr-FR" dirty="0">
                <a:ea typeface="ＭＳ Ｐゴシック" pitchFamily="34" charset="-128"/>
              </a:rPr>
            </a:br>
            <a:r>
              <a:rPr lang="fr-FR" dirty="0">
                <a:ea typeface="ＭＳ Ｐゴシック" pitchFamily="34" charset="-128"/>
              </a:rPr>
              <a:t>un événement, une personne,</a:t>
            </a:r>
            <a:br>
              <a:rPr lang="fr-FR" dirty="0">
                <a:ea typeface="ＭＳ Ｐゴシック" pitchFamily="34" charset="-128"/>
              </a:rPr>
            </a:br>
            <a:r>
              <a:rPr lang="fr-FR" dirty="0">
                <a:ea typeface="ＭＳ Ｐゴシック" pitchFamily="34" charset="-128"/>
              </a:rPr>
              <a:t>un produit ou une organisation </a:t>
            </a:r>
            <a:r>
              <a:rPr lang="fr-FR" b="1" dirty="0">
                <a:solidFill>
                  <a:srgbClr val="FF6600"/>
                </a:solidFill>
                <a:ea typeface="ＭＳ Ｐゴシック" pitchFamily="34" charset="-128"/>
              </a:rPr>
              <a:t>en vue d’en retirer un bénéfice direct</a:t>
            </a:r>
            <a:endParaRPr lang="fr-FR" b="1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fr-FR" b="1" dirty="0">
                <a:solidFill>
                  <a:srgbClr val="FF6600"/>
                </a:solidFill>
              </a:rPr>
              <a:t>C’est une démarche commerciale </a:t>
            </a:r>
            <a:r>
              <a:rPr lang="fr-FR" dirty="0"/>
              <a:t>qui vise un retour sur investissement tangible et proportionné.</a:t>
            </a:r>
          </a:p>
          <a:p>
            <a:pPr marL="0" indent="0">
              <a:lnSpc>
                <a:spcPct val="90000"/>
              </a:lnSpc>
              <a:buNone/>
            </a:pPr>
            <a:endParaRPr lang="fr-FR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fr-FR" dirty="0">
                <a:ea typeface="ＭＳ Ｐゴシック" pitchFamily="34" charset="-128"/>
              </a:rPr>
              <a:t>Une dépense de communication. Donc : </a:t>
            </a:r>
            <a:r>
              <a:rPr lang="fr-FR" b="1" dirty="0">
                <a:solidFill>
                  <a:srgbClr val="FF6600"/>
                </a:solidFill>
                <a:ea typeface="ＭＳ Ｐゴシック" pitchFamily="34" charset="-128"/>
              </a:rPr>
              <a:t>frais généraux</a:t>
            </a:r>
            <a:r>
              <a:rPr lang="fr-FR" b="1" dirty="0">
                <a:ea typeface="ＭＳ Ｐゴシック" pitchFamily="34" charset="-128"/>
              </a:rPr>
              <a:t>. </a:t>
            </a:r>
            <a:r>
              <a:rPr lang="fr-FR" dirty="0">
                <a:ea typeface="ＭＳ Ｐゴシック" pitchFamily="34" charset="-128"/>
              </a:rPr>
              <a:t>Pas de défiscalisation</a:t>
            </a:r>
            <a:endParaRPr lang="fr-FR" b="1" dirty="0">
              <a:ea typeface="ＭＳ Ｐゴシック" pitchFamily="34" charset="-128"/>
            </a:endParaRPr>
          </a:p>
        </p:txBody>
      </p:sp>
      <p:sp>
        <p:nvSpPr>
          <p:cNvPr id="6" name="Sous-titre 1"/>
          <p:cNvSpPr txBox="1">
            <a:spLocks/>
          </p:cNvSpPr>
          <p:nvPr/>
        </p:nvSpPr>
        <p:spPr>
          <a:xfrm>
            <a:off x="4788976" y="1194807"/>
            <a:ext cx="4268922" cy="47671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FF6600"/>
              </a:buClr>
              <a:buFont typeface="Webdings" pitchFamily="18" charset="2"/>
              <a:buChar char="4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defRPr lang="fr-FR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fr-FR" sz="2400" b="1" dirty="0">
                <a:solidFill>
                  <a:srgbClr val="003399"/>
                </a:solidFill>
                <a:ea typeface="ＭＳ Ｐゴシック" pitchFamily="34" charset="-128"/>
              </a:rPr>
              <a:t>MÉCÉNAT </a:t>
            </a:r>
            <a:r>
              <a:rPr lang="fr-FR" b="1" dirty="0">
                <a:solidFill>
                  <a:srgbClr val="003399"/>
                </a:solidFill>
                <a:ea typeface="ＭＳ Ｐゴシック" pitchFamily="34" charset="-128"/>
              </a:rPr>
              <a:t>ou </a:t>
            </a:r>
            <a:r>
              <a:rPr lang="fr-FR" b="1" dirty="0" err="1">
                <a:solidFill>
                  <a:srgbClr val="003399"/>
                </a:solidFill>
                <a:ea typeface="ＭＳ Ｐゴシック" pitchFamily="34" charset="-128"/>
              </a:rPr>
              <a:t>Fundraising</a:t>
            </a:r>
            <a:br>
              <a:rPr lang="fr-FR" dirty="0">
                <a:solidFill>
                  <a:srgbClr val="003399"/>
                </a:solidFill>
                <a:ea typeface="ＭＳ Ｐゴシック" pitchFamily="34" charset="-128"/>
              </a:rPr>
            </a:br>
            <a:r>
              <a:rPr lang="fr-FR" dirty="0">
                <a:ea typeface="ＭＳ Ｐゴシック" pitchFamily="34" charset="-128"/>
              </a:rPr>
              <a:t>Soutien matériel apporté, </a:t>
            </a:r>
            <a:br>
              <a:rPr lang="fr-FR" dirty="0">
                <a:ea typeface="ＭＳ Ｐゴシック" pitchFamily="34" charset="-128"/>
              </a:rPr>
            </a:br>
            <a:r>
              <a:rPr lang="fr-FR" dirty="0">
                <a:ea typeface="ＭＳ Ｐゴシック" pitchFamily="34" charset="-128"/>
              </a:rPr>
              <a:t>à une œuvre ou à une personne</a:t>
            </a:r>
            <a:br>
              <a:rPr lang="fr-FR" dirty="0">
                <a:ea typeface="ＭＳ Ｐゴシック" pitchFamily="34" charset="-128"/>
              </a:rPr>
            </a:br>
            <a:r>
              <a:rPr lang="fr-FR" dirty="0">
                <a:ea typeface="ＭＳ Ｐゴシック" pitchFamily="34" charset="-128"/>
              </a:rPr>
              <a:t>pour l’exercice d’activités </a:t>
            </a:r>
            <a:br>
              <a:rPr lang="fr-FR" dirty="0">
                <a:ea typeface="ＭＳ Ｐゴシック" pitchFamily="34" charset="-128"/>
              </a:rPr>
            </a:br>
            <a:r>
              <a:rPr lang="fr-FR" dirty="0">
                <a:ea typeface="ＭＳ Ｐゴシック" pitchFamily="34" charset="-128"/>
              </a:rPr>
              <a:t>présentant </a:t>
            </a:r>
            <a:r>
              <a:rPr lang="fr-FR" b="1" dirty="0">
                <a:solidFill>
                  <a:srgbClr val="FF6600"/>
                </a:solidFill>
                <a:ea typeface="ＭＳ Ｐゴシック" pitchFamily="34" charset="-128"/>
              </a:rPr>
              <a:t>un intérêt général</a:t>
            </a:r>
            <a:endParaRPr lang="fr-FR" dirty="0">
              <a:ea typeface="ＭＳ Ｐゴシック" pitchFamily="34" charset="-128"/>
            </a:endParaRPr>
          </a:p>
          <a:p>
            <a:pPr marL="536575" lvl="1" indent="0">
              <a:spcBef>
                <a:spcPct val="0"/>
              </a:spcBef>
              <a:buNone/>
            </a:pPr>
            <a:endParaRPr lang="fr-FR" sz="18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fr-FR" b="1" dirty="0">
                <a:solidFill>
                  <a:srgbClr val="FF6600"/>
                </a:solidFill>
                <a:ea typeface="ＭＳ Ｐゴシック" pitchFamily="34" charset="-128"/>
              </a:rPr>
              <a:t>Sans contrepartie directe </a:t>
            </a:r>
            <a:r>
              <a:rPr lang="fr-FR" dirty="0">
                <a:ea typeface="ＭＳ Ｐゴシック" pitchFamily="34" charset="-128"/>
              </a:rPr>
              <a:t>de la part du bénéficiaire : « sans recherche d’impact  sur les activités marchandes de l’entreprise »</a:t>
            </a:r>
          </a:p>
          <a:p>
            <a:pPr marL="0" indent="0">
              <a:lnSpc>
                <a:spcPct val="90000"/>
              </a:lnSpc>
              <a:buNone/>
            </a:pPr>
            <a:endParaRPr lang="fr-FR" sz="1200" dirty="0"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buNone/>
            </a:pPr>
            <a:endParaRPr lang="fr-FR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fr-FR" dirty="0">
                <a:ea typeface="ＭＳ Ｐゴシック" pitchFamily="34" charset="-128"/>
              </a:rPr>
              <a:t>Un </a:t>
            </a:r>
            <a:r>
              <a:rPr lang="fr-FR" b="1" dirty="0">
                <a:solidFill>
                  <a:srgbClr val="FF6600"/>
                </a:solidFill>
                <a:ea typeface="ＭＳ Ｐゴシック" pitchFamily="34" charset="-128"/>
              </a:rPr>
              <a:t>régime fiscal incitatif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1600" i="1" dirty="0">
                <a:ea typeface="ＭＳ Ｐゴシック" pitchFamily="34" charset="-128"/>
              </a:rPr>
              <a:t>	</a:t>
            </a:r>
            <a:endParaRPr lang="fr-FR" dirty="0">
              <a:ea typeface="ＭＳ Ｐゴシック" pitchFamily="34" charset="-128"/>
            </a:endParaRPr>
          </a:p>
        </p:txBody>
      </p:sp>
      <p:sp>
        <p:nvSpPr>
          <p:cNvPr id="2" name="AutoShape 2" descr="data:image/jpeg;base64,/9j/4AAQSkZJRgABAQAAAQABAAD/2wCEAAkGBhQSERQUEhQWFBUWGBQUFxgYGBQXFxgVFBQVFBUVFRUXHCYeFxokGhUUHy8gJCcpLCwsFR4xNTAqNSYrLCkBCQoKDgwOGg8PGiwlHCQqLCwsKSwsKSkpLCwsLCwsLCksLCwsKSksKSwsLCkpLCksLCwsLCwsLCwsLCwpLCwsLP/AABEIAL0BCgMBIgACEQEDEQH/xAAbAAABBQEBAAAAAAAAAAAAAAADAQIEBQYAB//EAEUQAAEDAQUFBQYDBgIKAwAAAAEAAhEDBAUSITEGQVFhcRMigZGhFDJSsdHwQpLBI1NicqLhstIHFRYkM0NUgpPxRGNz/8QAGwEAAgMBAQEAAAAAAAAAAAAAAAECAwQFBgf/xAAsEQACAgEDAwQBBAIDAAAAAAAAAQIRAwQSIRMxUQUUIkGBIzJhkRXwM0Jx/9oADAMBAAIRAxEAPwBjNUSsgzon1s2578lecUzNtsLrSXVCS1jcmCJJAPedHBBvXZ7DTLqIOXvNc2M9JbxWmp5ZKPaK7jDDmTv5cSsuZNco7Hp8ozThL8FNso97KlRj8u612GdJWqpVFX2e6zTDnhh7xJLonwngpFncr8f7Uc/VKsrVEwlcFlrDbqtS0PpmqWtbi0Ddx5hOtd41aVZjadTtsWrYBIz4t0UrK+k7o07k1wyVNtXa306TCxxaS6DHTRDuq+HOa+lVyqtBg6YhGR6ovkSxvbuL9oyTXDJVWy1cvouJe55xRLtQYEgcpVRc731atRj6tQBskQ6NHQhsaxu3z2NTXrtY2XGBkPPlvUzBl3YHMgEnnnk3oqe0EWenSa1zqtSq/tO+cWGlT0DeBL85/hV1KhKO7uWqPTSr7BdieR8I+WSSpTiDuPzGoPNZ602r/e8Di4CSfeLRMSN/QeKftBeHYUuzoEvc94OTi4swAuLgBqIyKrpxdw/KLJY1JVLv9MuYWe2xP7Nh5n5FGvS2v9lYCIq1cLI3ydfvmqq8bG6lZGsfmW1HZ8QZIV7fBlhCmn/JsLG+abCPhafQJtrtDG+85rZ4kBUGxF64m9i/IgSz+XePBD22pRVpcwf8QRfFj6beTay4p21hdk9p6OCtW1gGy4gAak6LH7TtoNZgDAKpjDhbBzjOd4U2g14u94qziwu11AmQDzRYdNUmaAVWvBLXBw4gyq+peNH96z8wUXY4fsHfzn5BU2zYAfXJbjwjIAAk97cCix9JXL+DS2e2Mf7j2u6EFSQFjThfbGuj2cCDDhhLiD5Z6LSX1b+xoudvPdb1KExSx00l9haNsY9xa14LhqBqEZzgASTAGqxZsr7IaNaZxe8OucHqD5rT3lZvaKBDHRiAIO7jBQmE8ai1zwBqbT2cH356BxHnCnWS1tqtxMMtMic93VZyy22rZW4K1DEwT3gBpzOhV5dNupVWE0hABzbEEE8QhMMkFFWv7JhC6E6EhUiiyvrWrBaGMOlRpj+Zp/UH0U+Fn9sGkMp1G5Fj9eokeoTqe2NKBiBmBPXeo3Rf03KKcS3nJRb3tOCm13B7J6EwVJZoqbaG8abqLqYcC6RkM9DvQ+wsauVGiumyio8zoBMDfwEqe64w+oHEQAIgZRyWb2KvguY4ESW4WTxmYPot/YrPJAeSyRlO/mtmPHCWO5IhuyY8nx7hbJVFJsADDpESCOao9oLrZTLKtIQx+o3NdrlySV7yHavok59wt5tJhxHiES9bSexczdkR1BVk8ScfiVrI7amec2GuxtsqYyA04wZyGe5OvMUmuYbIT2k54JIjctC2m34W+QUui0DQAdAFz6NPW5uii2qLvZqWId7E2euHNGve6zUpsq08qrWgiN4jRXbwDEiV0ooj1Gqoo9ip7J4ORx7+gVfcd3Nq2iqHifegGROeoK1zNFwfh0ARQ+ry35CusjWubhaBgZTY3kAMUD1SVWmdPv7CkWq1sc4YHAlrGB4GeF0aHnGfioFO0EmDoUFj7lXXsQfau82QCNRIOU/QK+sNkY18hjR3K274qZamBsFFZLadR/GKTf5jD3+QA/MhIlKbf4Mza7G6vapl9NlJph0aunVshaa4djqVopONrqPdSYS4mQ0ugScTgMmgcM81EqkwJzKNeF8f7l7NScW1XGXECQ1pfJB5kBDaSthpovLNR8FfeO0F3AFthstNlQENbVqgzlrDScyRkCeKob8re11WCgRUwhx0wZYtIJ1gA+KIdk57zrR3znpvnLOZlDsliNC1U3Oc0guIymc2kZ8dZVMci7M6ebTSjHcl2LXaC5u3pCMqjRLTzgSJUWzsrPsz6dRv7TCWgyO9w8Vo3tUKqIKvo4SyPsR9mLC+lSc2oIJdIzBygcFWXVd1ooVHu7IOxSPeaPxStNRfIT3JUS6r5/kzF5XTWtT2l7W0mtnfidn0RLyuipWrUw7/AILI35nLPLyCvikKdB1WVFq2aouY4NbDoyMuMHccyg3XYLRToOpy0OGbDMxnmDlp9VeLkULqSqimxWyMJbRM5TJ+SJcNyezhxJlztY0EbgrVIU6E8jao4lJM6J7NR1CpbzvAMtNUnFAMANMREZxoRrlzVWTJ06Oh6f6e9buSdNBNo2NNneHEDKRPxDMALz6VsNqGUnUWVRJquqYS0uyayCZwbt2a0DNmLqgS8EwJ/a71FzUuTXHRTwtw7/gFT1KrLds/Tqkkdx3EaHqFZ/iSt1VtHEUnF2ir2Is/Z1atJ7mh2NmR3gT3gN4zXoFoeZ7xkgQDyWTsNhb7SKmQcGlvWf1WjptXR06+CKc87f8A6UW19nwNp2ljZqUjGW9jtfKZU2jaG1bPicQJbqSNYU232fG0t1yjxOQWBtFz9jULQZgAjORP/tLPN4ouVFumxLO9jdUDtO0QbWawSQJxRmSYyA8Vf2FznDE8YeDeHU8VmrBs0Wva8v7wOKAMp4StVRXOV/Zbl2riId25NBXPOQSAqRSFboucmsSlMQW67taTVLJ7Rxa4idQ0YchxE+qFUMPaGtnMycu7Geecjfu8kG0Xl2DHVMOIAQ4aHASA4tPEa+CPRqPLh3w+SI7UMdl/+hhwHOVk/UhKX2u5sTjKKvv2JIpuIOFpdhDnGODQSSgMtrqlOm1wDcIJgfE5xcXHmRHSFPvK9QW9nSLcEDEWDCHnlvLeuqrmqzFKU1uaoqytR+KYyqc1WWywtLjLi3GBmMsxlqFYneToFUXlezO6Inva7jrkOP8AZXTwynBtLsX6DL08yvs+DhctDszTc7vmoHDMzGHOATmMvmutbKNJzGtaTDm6b3EwIG4SVHfaHF4c15AiBApwBv7xzQG3lirNAM4cyRyyCx4cbyzUV9npNTOOPE5GyqBRq7MkOyXgXSHAZZBwMg9Rq0qSRK6WXDPH+5Hjb5ItlqQYUwlV9QYXKbTfIVJJnFNSkJhCZE6Uq45hJKAFlISuSFAjsSyd5Wma9Q6Yi7XcDn8lqis1flgOFloZo0mnUHAtOEO6RCy6mLdUel9AzRxZJKX3QHahznUadR7A2XQ1w0c1rMI55R6qys93tcxrj2EkA/iGonQaKFtnaGllnbTe1wAdMHflu8ld0bEcI7jNBqxk6b81Q1wjvRleSVIIToU7emAd0IsLefP2U209tqUWB1J2FxcBMA5HUZqHZv8ASZaWtDezpOI3kOHoCpG2Q/ZN/m/QrFNd3lJZJR7M14sUJx+SNI7/AEgWwnWmAeDf7o9gvN9cl9TDikN7rQ0EAbwFnA2ei11juNtKiyr2hJqGWtIiWSRi9B5qM8jkqky7pxxxcoonMCnUQolIKZTQc9j36JrU5+ia1MiPYnFIxKgREvFs0aoPwP8A8JQ7qtLX0WDVwZSM8Jbn4nTxKt7HZWPxNqNlpBBzI1yjJRqdwUrMwikTBIydmYiAMX3qq963Ubo6efS6iECWq7C2Tpp46wFzBmh+0CoK1E6tAqt6sEPHi1xP/atmngpz57GJK2TNtrKGupYMmOpNIG4HOSTvJkLB7TMwCkc8QfOUYQAMsxv1Wyt15MqWFrZBq2cmGk5vZwHh/h5rG3xfVKtSpAA0yHPecQBmQGgZboHqt2V/oPEu64NmJVkU/oq6tpD4DRLjlAk8lbXJRJGDuhwMl+mAEZgneTlA1GqraT3vIFIdmDrhyOmZJOfHpKv7PZhTa0AxDRpBz1PmZVHp+llF72aNZqVP4o0dis9FgGOo8gbmNj+p/wBFJrW+zQ1tIVGmfxlpB8tFn6e1b6X4aVQcH02H1AlBO1FN5BFmYyoCCC1zsGu+mdei256l8ZX/AGYYwtfRoLVRkINmqQYU4NlQbTRwmVw2VIkuTHJaL5C5zUyJzXeYSQkZqlKAEK6jbrKDFWs6kZ/Ewwec5x4wlUa1WNr8yASq5uVWjRgUN1TLimLCf/lMP/e0KG6w0WUqjRa6UVMUGQcyI3KJRsQfkGNzGeQiN6rbfczKbQAMIBkdd4H3wVLnxZ08MNsmkqZGfdFNzqTalrpOZT7vcY8DUEiYgkrRG3WX9+Pyn6rO264qlUhpJYfeyGQHPmgP2Tgkdo7U7x9FWr8HQ9xJP4s0DBkUVmiHT3olPRazzDKPbJv7AHg4eoKwjz3gvR9oLu7alhBiDPosBXu92KOB+RUZSS7m/TJyjSHNK9Kvpk2SwvgDuAZc2NP6Lz1tldMRmclt6t4vdZLPSewAU8IDpMnCMOnMI3xui6WOTxuX0OpblNYodAKY1TOU0LU0SNS1BkuagVCP+SITlK5onJMZoRwQFHf61bScA8QHDEHyQJBjCTpOnmre5KtK0v7zx2bQXvM6Nbnru6rPbVW3sqWOWzDWBjgQyo0kYmxmx7gM9xyT7ptRY4YO64NkFu9u8Zbhksi+Uz0jfRwJJXxybercdkq0nVaDywNmdXCeEOz8ivNLdYLVTrGpSYXEOLmkQ7IyILeEblq70v2s+gGgAAOxOgRO/QamTJVPR2hI1+o/stHupYZfEpw6LHmjvRjf9YVadpFZ9JzQ2ZaWkDMZgZeSbddyvtNQucMLQZjc0HQczyXodO+sQ90H18wlqW5paRhDQdR3R45KeP1BbrmrLJ+myaqLK6hY2U2FtMHiTq4xlJKo7xZvknxn9VZWfa42ZzhDXMOpynSAQZH3wVHed+06znOpDN2927KMhpzld2Gux5bUOxxZ6PJhfz7lbaq3HdnHLkE27nYqrNwxCBzneh1LM7EHj3sp35jI9Qf1Vjs3dpdaKciAHYjH8Muj0WOUptttcFj2qPc9DhdVpBwT3NSArnmErSzAUYOkKRWpgqMGQgYgOaV7kyqErygKOc9MxpzUN74SJLwcLd2Zxbt4S3Za21qvbVSMjDG6gDjCqq9XtCZIDRppmVEs7mPD6QIa4ZNPxZTKwz4e5djuYW3Hpt/L/eD0QV2O0PoVTVrkYXEkukkk9Seix1noVKYLS97TO5zsuSMLZW/eO/MfqpuddyKV9jQMCWmUtM5AppV6ZynA60+6Vnqt3au6rQVT3c1DpPGB3iqcz4R0/T41J34M3SbDpWydRx0GnfqsnSEu8Vp7vqzRjhIUcn0y/TO1PGxlIZqUxRqalNC0JnGcORX6LmhOfok5J2LYxzF1RuYPFPDEUNymMuCdkdpi7z2erVK2ItBYXzk7INy/CdDAGisbroPp12uOJop5ydTkQGtO+Z8loRSGoHhKdha7Is8yqnC3Z0sGreNbZK0Wtm2lp16Lqby05EHTIxkeRXkl92jC/HSfhJ1G481u/wDU1MgtaC0GcmmBnroh2TZWzsM4ASPiJd6HJOScmmXLVYoqo2ZWna6lGzsqVHOD6hOFoH4BHeO8fRQrwv1zhk456z95pdpL3Ne0OdTDuzaMDZy01IHAlVDKgmHiJ0PDryVsMWF1a5D3edR7gqjy498n9FIoMA0cPRPfYo3H75hdTsvJx8At0MLj2Rjlk3ctk2jV5tWl2YbNcfyuPpCzNOgG6tAPOC7+y0ux4mo6T+DTf7wzWrJJrG0zLJX2NY9sIRz0SlxCG4+BXIsq2ih4Q3BI909UhrcUWFDSyclzLM4j3XH/ALSp1ztxVm8pPkFqYSLIwsxbLsq/u3eSg3jYqshvZ1Dxhjj6hbG3X/Ro++7lkCc+EhAsW0BruilTfh3vd3WgchvKjNblRdi243fcxbrorH3bK7qWgfNR7LstaA8vdTjhGoK9TSFR2F3UX0ee1rnLx3w4PHAEyOBEIX+yh/8As/8AG76Le2h5BEEoXaHiVFY2uw5503yjz242QXS9ziRGZy8FaErz+z2qs05Vi2OMH9FYU7ytMSKwjk0fRRUicsHJraxU657mp1LPUe8uycQQ3pOkSsfYnWys8Mp1C5xy9wQOZMZBej3fSNiptpOqtfUeJcC2AXkcRpwUo0+5OEZQdo87o0wHkbpI8JWx2auVlSi973loDoIHQFYWtYbYbSaYxNqOcSGANOTiSM+HNer7PXc+xWdra1RrnOOJ2W85QCNwyzQkm+SUd0XaMlgAJG4EwpFNuSzd9OtFOvUGN7BjcQMLD3SSW578lFbetoj/AItT8tP6JFDxGyOicylCxYviufx1OsUwfkudetp3VKvnT/yosfSZs8GeaNTyylYmm+1Pj9s8cZLT8gqi/b9tdB8Cu7dnl9E9zE8B6a+zDUOQnU45ryIbZWz/AKh/p9E07VWsme3qeY+ie4j0D2JtOdCUVtEyPUleLjae1/v6nmpl23hbar2/tK5ZIxGXYQ2cyT0T3Efb+WWludFZ7W5NLnFvSTkq610iciPNaU3E+s3uUy7gYgdJOSg3lc1WmwCo1zXc4k8w4Ehyna7Gna6sobBeBpktdJbw18uCsaV6NdoY65KjtRIdnIPSCpVntIIh4BWjFq5wW36KZYVLkuwQM3EAbhl3ju5lRrvtj2VsWc6ggxnwTrOykAABmDPOd2aWpbWyO48Ob/Dl0k6dVPPnWSkhY8e3ueg3baTWpNeRhdvGsEZH75otRqxVyMbXDu0qvY6e4Gkhpy0LmwJVm2465Ih9No4EucT15rHyVyxpMvXN3oL3Afe9QbbcxAaO64mcThUfTjoATKrbzbQjDTp2ipUmP2bqhE/zHIqLdDjiTNxss2XPdGgA8z/ZWF/27s6YzjG4Mnkcz8vVZvZmu6xWUmsx5e9wOCcbuAarjaOKtEYBie1zS0TBHE+SknwRlBxK9tops7zqbXO0BccgNwAOilf7WBoza08mn5KotuzWEPq4mvyxdnOcnUSNQM9NYTLu2R7Vof2mCdxbmOmeiCP4Lqx7VvqmKdnc4/zAAcJcryyOfh/ahodwaSQBuzO9Z+lsbgM07Q9p6D9Cr+y03NaA55eR+IgAnwCav7LJbf8AqQr+rFlPE0xDmT/LjaHDyJTsSJeVBr2lrhLXAgjiCoLLBSAADWgAQBO4eKZWzF2bY1zffGMdBr5qWzZVmWRA4BzB+qtHUmH8JPVxTfZ2fAPX6rkPM2eqWmig1hr1rP3aL6TWfCWsJnf35BKNUvMlwe51PGBE935GYUdtBn7tvkkdQZ8DfJHWYe3iGs+0dSlUxCpRc0+9iHfJ5OaPSEt7bWmqAJDQCDkCcxw0yQG0WfCPIJSxm9oR15B7bH4AWu+qdUzUaHHT3dAmtttnGlIflKkw3c1o8E5sDQDyCj1ZE+hDwAbeND9yPBqe28KW6h/SEbtT9hKK6Oqw6MfAIXowaUf6QhOt9Nxzs4PVgKl+18iu9s5I6rDox8EX2qn/ANO3/wAYTat4saJ9mnk2k0nyU32qV3tI4pdWQngjXYiWe2U6mXZGn1owfUItrs4NJ4FUxhdkGtE5aQAEcWrl+iZaK/dPMfNXLUvskZXoU+W2HoVxgxSA0CBwEaBU9/3o19B+KIwlwncQMiPFR7ZasLSN0rKbSWupXLKFJrnudmQ0SYB06T8lJStmjJFRgJdOy4t1N72VRTDcORBcMRmWmDlEcDqqW9LDUs1Q0nxLd+4g6EHeCvSthrpfZLNgeIe9xe4CMsgAJ6D1RdrbhFrpZCKrJLDlnxYeR9Cm9St9fRlWjey/vweX2az4/wAJ5kO/RWlG7XmCMD4+M1CR4E5KmDSxxDgQ4GDucCNyu7FeR3yeuvid62waOfJNE+laHtcMbQI0Igs8Qcwt1d1506tMHs2zo4Ngweg3FYYOZUGsHgcv/an7M1DRtLmgEhzQDEnLXFluH1Usl7bQoRUpJSNS1lAPxNpQ4jU03QOWYiVLdbxoAfBrgPkm9rzSdvzXM9y/B1PYR8jhUz4zyKU4engT8kJ1oPNMFfqj3LD2MR7nTof6XD5phk5T6H6Lu2PE+iT2o/FCl7p+CL0EX9gnUnTkXeqb+1J95w/Mj+1/xpvtR+JP3cvBH/Gw8kWrZqx/ET1JUI063B35D9Fbi1H4kntv8X+JP3kvAv8AGQ8sjYuXqu+9UwNXdn181hOuFaec+JS4+XqhhvJdHL1QA8v5BKKnRMPRdKAHdt0SdskISYBwQA41EhrFdgXFqAO7VIXc0jmLuxQMXtea7tea4U1xphADu05oNZxOSKGfcqNXd345BTxq5EMjpFdfDoy4+SnXJTbTphwaMTs3HeeAngFBvf3mBWd3smm3x+ZUsnYjjpsme2EJ7LUd8JgohPDVQX8GQ22u5ktqtEOcSHRoYEh3XULLUgWleibR3W+vSDaeHEHT3pAiCDmAVjbXs9bmf8hrxuwkO+RB9F0tPkjsSb5ONq8Muo3FcDWsxfcFSblttanXx0nkOaCNA6QciCCM9So9C76gwis0sPCR+hyXoVwWmlTphrAG5ajUniTqVe8yKo6WTVgrFaHlgNQFruYInmJRDaI3o1qqB8QUAWfiVy8qqXB2MX7UmMFolcX/AHKcaSaaagWCCPsp2IfZQp4tKcWBADu05Lu1TcI4+qUNQAvaLsf3kkwlJhQIf4pwaje0ngz8jfokdaD8LPywmR5BFoShPZagfwM/q/QpTV/gZ/X/AJkcByMSpzqg+ADpi/UrjVb8H9RQHIwlIidqz4c/5v7JBUbGYdO+HADyhFBYwlcUQin/ABj8pSfs+L/Jv1RQ7BxKXwT4Z8Tvy/3ShjPjP5f7pUFg0iN2bPj/AKT9V3Yt+MflcnQWgSr7cIfI4A+RVk6kB+IHnn9JUy7bgbXeZqRhG4ayeccFZii3KkV5ZJRtmRvR8vBnn4Qrm7R+ybPCfMyp9+bFNaJbVOW4tGY4SDkozRGWH1U80XHhkcMlLlBV2Lqh4XbgD4gLu98P9Tfqs9GgjXvfAs7A7VzjhaDpO8nooNzbQuqVXzJYxoPIvcJwnoJMBTL2u32imWEQdQZGTv1yWQquq2MxUYQDhJ35tBALToQQteDbVVyYdQpKW6+A16WyXuk5yfnqFDo3o4aHwRruvGlaa7WFpbMzMAZAk57ltqVgY2C2mBzDf1hLK9rLMNSXDKfZ+rWeQXAtYM85lx3RyV8XJjnHe0pnacisrlbNVUPcBwSBwG4pmPkT5JA7kkOggr8k4uQY+5XYTzQKgiQ9E2Uk+KAodijcEmIckKRwSyOHy+iB0HFfgJS43cAl7AJYA3JkRgpcgnYDwRGkpH1DGQ80ANa0707AUDtKn8Ke17+IQATsyk7M8VzWk+9BRZMRPoEADFI8042c810n4iubPFADRRHE+YTxZuqeCePouLzxQIY6hGZyHMoJoA/8zwEFEe2d6HI3vj0SGKKDRvcT1Vzs6GioctwyPVV1CpTH4sSjX5bW07PUqglr2wKZDy0lx3QPe00IIV+n/wCRFGof6bs2W0djb2eIZb9eHVZQAcfVYiy7a2h1UYu0qNylvIawN0Z5ra0q7HNDhmCJHRXavlplGiknFodgbxThhG9D7QckyqW6kgLEbwuBvH5Kn2pc0Ug4gOAcA4EA9x2XoYVia7Izc30QLT2dWm+mXNIc0g+O9Sg9skyM47otGDvCzU6D6dam3ulwPdOgGuHdx1G7wXplKWsYceLE0OBAwSD/AAg5FeYWVws9XsbUwuo4w4nvZbg9sZEclvLLe4qVanZuD6YFPTNvaQQ/CeBAY6Nxct2ZJ47OXp5OOWqLX213xH8xTXWt3xesqO+0k8B0Q8TuP6Ln2daglR7iffEdG/RKyRvaerWlCxH4h6pppE6u9EBQ9zgDmR5D9FwrN/h9R+qZ7OOJKVtBg/D+qYcHB7eIPikMfhHrKIGt+H5JZA0AQAjDTHvY54CPmVxq0/hqeY/ype2HJJ26dioaKieKqYSOHqm4kAH7VIaqDiSykAXtEnaIcrjvQAYVvuF3afcKO16U1EAGNU8im9sUPEeK4oAea5QzVXQhvMZIAa61jimGti5pQ/kiCkITGB00lTbiu2naLQ1tbvNaC4MdmHGQIjxUV9JCZX7Kox8B0OHEHPLJwOWu8FW4ZJTTKM8d2NpF3tfc3Y2qhVo1adlpnCXDA4tc+nIHca2Hdx5G5Vl6Ml7n0gRSJGEkYJnXA1xkiZ0QtutoDTDajWzUaCxr3HFha7WGxE81iLrvJ9WoH1HOcQZEk6rZmcZROfpoyjM1pa47ykNBx3o9ltGLd6qWAudZ16Kz2R/xFc+xPdq6fNWoC6Ebgoo33FiMknwJR7Jdhpe7l45eWitHuhNa77lPe3wJQinYyjUPEeCOKp5JmAcErslEkExcwkxBMQi+EASsYTTUQGOlOIQIeanJMNU/CSklcCgZweTujyT8J4hImYR9lAH/2Q=="/>
          <p:cNvSpPr>
            <a:spLocks noChangeAspect="1" noChangeArrowheads="1"/>
          </p:cNvSpPr>
          <p:nvPr/>
        </p:nvSpPr>
        <p:spPr bwMode="auto">
          <a:xfrm>
            <a:off x="155575" y="-860425"/>
            <a:ext cx="25336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data:image/jpeg;base64,/9j/4AAQSkZJRgABAQAAAQABAAD/2wCEAAkGBhQSERQUEhQWFBUWGBQUFxgYGBQXFxgVFBQVFBUVFRUXHCYeFxokGhUUHy8gJCcpLCwsFR4xNTAqNSYrLCkBCQoKDgwOGg8PGiwlHCQqLCwsKSwsKSkpLCwsLCwsLCksLCwsKSksKSwsLCkpLCksLCwsLCwsLCwsLCwpLCwsLP/AABEIAL0BCgMBIgACEQEDEQH/xAAbAAABBQEBAAAAAAAAAAAAAAADAQIEBQYAB//EAEUQAAEDAQUFBQYDBgIKAwAAAAEAAhEDBAUSITEGQVFhcRMigZGhFDJSsdHwQpLBI1NicqLhstIHFRYkM0NUgpPxRGNz/8QAGwEAAgMBAQEAAAAAAAAAAAAAAAECAwQFBgf/xAAsEQACAgEDAwQBBAIDAAAAAAAAAQIRAwQSIRMxUQUUIkGBIzJhkRXwM0Jx/9oADAMBAAIRAxEAPwBjNUSsgzon1s2578lecUzNtsLrSXVCS1jcmCJJAPedHBBvXZ7DTLqIOXvNc2M9JbxWmp5ZKPaK7jDDmTv5cSsuZNco7Hp8ozThL8FNso97KlRj8u612GdJWqpVFX2e6zTDnhh7xJLonwngpFncr8f7Uc/VKsrVEwlcFlrDbqtS0PpmqWtbi0Ddx5hOtd41aVZjadTtsWrYBIz4t0UrK+k7o07k1wyVNtXa306TCxxaS6DHTRDuq+HOa+lVyqtBg6YhGR6ovkSxvbuL9oyTXDJVWy1cvouJe55xRLtQYEgcpVRc731atRj6tQBskQ6NHQhsaxu3z2NTXrtY2XGBkPPlvUzBl3YHMgEnnnk3oqe0EWenSa1zqtSq/tO+cWGlT0DeBL85/hV1KhKO7uWqPTSr7BdieR8I+WSSpTiDuPzGoPNZ602r/e8Di4CSfeLRMSN/QeKftBeHYUuzoEvc94OTi4swAuLgBqIyKrpxdw/KLJY1JVLv9MuYWe2xP7Nh5n5FGvS2v9lYCIq1cLI3ydfvmqq8bG6lZGsfmW1HZ8QZIV7fBlhCmn/JsLG+abCPhafQJtrtDG+85rZ4kBUGxF64m9i/IgSz+XePBD22pRVpcwf8QRfFj6beTay4p21hdk9p6OCtW1gGy4gAak6LH7TtoNZgDAKpjDhbBzjOd4U2g14u94qziwu11AmQDzRYdNUmaAVWvBLXBw4gyq+peNH96z8wUXY4fsHfzn5BU2zYAfXJbjwjIAAk97cCix9JXL+DS2e2Mf7j2u6EFSQFjThfbGuj2cCDDhhLiD5Z6LSX1b+xoudvPdb1KExSx00l9haNsY9xa14LhqBqEZzgASTAGqxZsr7IaNaZxe8OucHqD5rT3lZvaKBDHRiAIO7jBQmE8ai1zwBqbT2cH356BxHnCnWS1tqtxMMtMic93VZyy22rZW4K1DEwT3gBpzOhV5dNupVWE0hABzbEEE8QhMMkFFWv7JhC6E6EhUiiyvrWrBaGMOlRpj+Zp/UH0U+Fn9sGkMp1G5Fj9eokeoTqe2NKBiBmBPXeo3Rf03KKcS3nJRb3tOCm13B7J6EwVJZoqbaG8abqLqYcC6RkM9DvQ+wsauVGiumyio8zoBMDfwEqe64w+oHEQAIgZRyWb2KvguY4ESW4WTxmYPot/YrPJAeSyRlO/mtmPHCWO5IhuyY8nx7hbJVFJsADDpESCOao9oLrZTLKtIQx+o3NdrlySV7yHavok59wt5tJhxHiES9bSexczdkR1BVk8ScfiVrI7amec2GuxtsqYyA04wZyGe5OvMUmuYbIT2k54JIjctC2m34W+QUui0DQAdAFz6NPW5uii2qLvZqWId7E2euHNGve6zUpsq08qrWgiN4jRXbwDEiV0ooj1Gqoo9ip7J4ORx7+gVfcd3Nq2iqHifegGROeoK1zNFwfh0ARQ+ry35CusjWubhaBgZTY3kAMUD1SVWmdPv7CkWq1sc4YHAlrGB4GeF0aHnGfioFO0EmDoUFj7lXXsQfau82QCNRIOU/QK+sNkY18hjR3K274qZamBsFFZLadR/GKTf5jD3+QA/MhIlKbf4Mza7G6vapl9NlJph0aunVshaa4djqVopONrqPdSYS4mQ0ugScTgMmgcM81EqkwJzKNeF8f7l7NScW1XGXECQ1pfJB5kBDaSthpovLNR8FfeO0F3AFthstNlQENbVqgzlrDScyRkCeKob8re11WCgRUwhx0wZYtIJ1gA+KIdk57zrR3znpvnLOZlDsliNC1U3Oc0guIymc2kZ8dZVMci7M6ebTSjHcl2LXaC5u3pCMqjRLTzgSJUWzsrPsz6dRv7TCWgyO9w8Vo3tUKqIKvo4SyPsR9mLC+lSc2oIJdIzBygcFWXVd1ooVHu7IOxSPeaPxStNRfIT3JUS6r5/kzF5XTWtT2l7W0mtnfidn0RLyuipWrUw7/AILI35nLPLyCvikKdB1WVFq2aouY4NbDoyMuMHccyg3XYLRToOpy0OGbDMxnmDlp9VeLkULqSqimxWyMJbRM5TJ+SJcNyezhxJlztY0EbgrVIU6E8jao4lJM6J7NR1CpbzvAMtNUnFAMANMREZxoRrlzVWTJ06Oh6f6e9buSdNBNo2NNneHEDKRPxDMALz6VsNqGUnUWVRJquqYS0uyayCZwbt2a0DNmLqgS8EwJ/a71FzUuTXHRTwtw7/gFT1KrLds/Tqkkdx3EaHqFZ/iSt1VtHEUnF2ir2Is/Z1atJ7mh2NmR3gT3gN4zXoFoeZ7xkgQDyWTsNhb7SKmQcGlvWf1WjptXR06+CKc87f8A6UW19nwNp2ljZqUjGW9jtfKZU2jaG1bPicQJbqSNYU232fG0t1yjxOQWBtFz9jULQZgAjORP/tLPN4ouVFumxLO9jdUDtO0QbWawSQJxRmSYyA8Vf2FznDE8YeDeHU8VmrBs0Wva8v7wOKAMp4StVRXOV/Zbl2riId25NBXPOQSAqRSFboucmsSlMQW67taTVLJ7Rxa4idQ0YchxE+qFUMPaGtnMycu7Geecjfu8kG0Xl2DHVMOIAQ4aHASA4tPEa+CPRqPLh3w+SI7UMdl/+hhwHOVk/UhKX2u5sTjKKvv2JIpuIOFpdhDnGODQSSgMtrqlOm1wDcIJgfE5xcXHmRHSFPvK9QW9nSLcEDEWDCHnlvLeuqrmqzFKU1uaoqytR+KYyqc1WWywtLjLi3GBmMsxlqFYneToFUXlezO6Inva7jrkOP8AZXTwynBtLsX6DL08yvs+DhctDszTc7vmoHDMzGHOATmMvmutbKNJzGtaTDm6b3EwIG4SVHfaHF4c15AiBApwBv7xzQG3lirNAM4cyRyyCx4cbyzUV9npNTOOPE5GyqBRq7MkOyXgXSHAZZBwMg9Rq0qSRK6WXDPH+5Hjb5ItlqQYUwlV9QYXKbTfIVJJnFNSkJhCZE6Uq45hJKAFlISuSFAjsSyd5Wma9Q6Yi7XcDn8lqis1flgOFloZo0mnUHAtOEO6RCy6mLdUel9AzRxZJKX3QHahznUadR7A2XQ1w0c1rMI55R6qys93tcxrj2EkA/iGonQaKFtnaGllnbTe1wAdMHflu8ld0bEcI7jNBqxk6b81Q1wjvRleSVIIToU7emAd0IsLefP2U209tqUWB1J2FxcBMA5HUZqHZv8ASZaWtDezpOI3kOHoCpG2Q/ZN/m/QrFNd3lJZJR7M14sUJx+SNI7/AEgWwnWmAeDf7o9gvN9cl9TDikN7rQ0EAbwFnA2ei11juNtKiyr2hJqGWtIiWSRi9B5qM8jkqky7pxxxcoonMCnUQolIKZTQc9j36JrU5+ia1MiPYnFIxKgREvFs0aoPwP8A8JQ7qtLX0WDVwZSM8Jbn4nTxKt7HZWPxNqNlpBBzI1yjJRqdwUrMwikTBIydmYiAMX3qq963Ubo6efS6iECWq7C2Tpp46wFzBmh+0CoK1E6tAqt6sEPHi1xP/atmngpz57GJK2TNtrKGupYMmOpNIG4HOSTvJkLB7TMwCkc8QfOUYQAMsxv1Wyt15MqWFrZBq2cmGk5vZwHh/h5rG3xfVKtSpAA0yHPecQBmQGgZboHqt2V/oPEu64NmJVkU/oq6tpD4DRLjlAk8lbXJRJGDuhwMl+mAEZgneTlA1GqraT3vIFIdmDrhyOmZJOfHpKv7PZhTa0AxDRpBz1PmZVHp+llF72aNZqVP4o0dis9FgGOo8gbmNj+p/wBFJrW+zQ1tIVGmfxlpB8tFn6e1b6X4aVQcH02H1AlBO1FN5BFmYyoCCC1zsGu+mdei256l8ZX/AGYYwtfRoLVRkINmqQYU4NlQbTRwmVw2VIkuTHJaL5C5zUyJzXeYSQkZqlKAEK6jbrKDFWs6kZ/Ewwec5x4wlUa1WNr8yASq5uVWjRgUN1TLimLCf/lMP/e0KG6w0WUqjRa6UVMUGQcyI3KJRsQfkGNzGeQiN6rbfczKbQAMIBkdd4H3wVLnxZ08MNsmkqZGfdFNzqTalrpOZT7vcY8DUEiYgkrRG3WX9+Pyn6rO264qlUhpJYfeyGQHPmgP2Tgkdo7U7x9FWr8HQ9xJP4s0DBkUVmiHT3olPRazzDKPbJv7AHg4eoKwjz3gvR9oLu7alhBiDPosBXu92KOB+RUZSS7m/TJyjSHNK9Kvpk2SwvgDuAZc2NP6Lz1tldMRmclt6t4vdZLPSewAU8IDpMnCMOnMI3xui6WOTxuX0OpblNYodAKY1TOU0LU0SNS1BkuagVCP+SITlK5onJMZoRwQFHf61bScA8QHDEHyQJBjCTpOnmre5KtK0v7zx2bQXvM6Nbnru6rPbVW3sqWOWzDWBjgQyo0kYmxmx7gM9xyT7ptRY4YO64NkFu9u8Zbhksi+Uz0jfRwJJXxybercdkq0nVaDywNmdXCeEOz8ivNLdYLVTrGpSYXEOLmkQ7IyILeEblq70v2s+gGgAAOxOgRO/QamTJVPR2hI1+o/stHupYZfEpw6LHmjvRjf9YVadpFZ9JzQ2ZaWkDMZgZeSbddyvtNQucMLQZjc0HQczyXodO+sQ90H18wlqW5paRhDQdR3R45KeP1BbrmrLJ+myaqLK6hY2U2FtMHiTq4xlJKo7xZvknxn9VZWfa42ZzhDXMOpynSAQZH3wVHed+06znOpDN2927KMhpzld2Gux5bUOxxZ6PJhfz7lbaq3HdnHLkE27nYqrNwxCBzneh1LM7EHj3sp35jI9Qf1Vjs3dpdaKciAHYjH8Muj0WOUptttcFj2qPc9DhdVpBwT3NSArnmErSzAUYOkKRWpgqMGQgYgOaV7kyqErygKOc9MxpzUN74SJLwcLd2Zxbt4S3Za21qvbVSMjDG6gDjCqq9XtCZIDRppmVEs7mPD6QIa4ZNPxZTKwz4e5djuYW3Hpt/L/eD0QV2O0PoVTVrkYXEkukkk9Seix1noVKYLS97TO5zsuSMLZW/eO/MfqpuddyKV9jQMCWmUtM5AppV6ZynA60+6Vnqt3au6rQVT3c1DpPGB3iqcz4R0/T41J34M3SbDpWydRx0GnfqsnSEu8Vp7vqzRjhIUcn0y/TO1PGxlIZqUxRqalNC0JnGcORX6LmhOfok5J2LYxzF1RuYPFPDEUNymMuCdkdpi7z2erVK2ItBYXzk7INy/CdDAGisbroPp12uOJop5ydTkQGtO+Z8loRSGoHhKdha7Is8yqnC3Z0sGreNbZK0Wtm2lp16Lqby05EHTIxkeRXkl92jC/HSfhJ1G481u/wDU1MgtaC0GcmmBnroh2TZWzsM4ASPiJd6HJOScmmXLVYoqo2ZWna6lGzsqVHOD6hOFoH4BHeO8fRQrwv1zhk456z95pdpL3Ne0OdTDuzaMDZy01IHAlVDKgmHiJ0PDryVsMWF1a5D3edR7gqjy498n9FIoMA0cPRPfYo3H75hdTsvJx8At0MLj2Rjlk3ctk2jV5tWl2YbNcfyuPpCzNOgG6tAPOC7+y0ux4mo6T+DTf7wzWrJJrG0zLJX2NY9sIRz0SlxCG4+BXIsq2ih4Q3BI909UhrcUWFDSyclzLM4j3XH/ALSp1ztxVm8pPkFqYSLIwsxbLsq/u3eSg3jYqshvZ1Dxhjj6hbG3X/Ro++7lkCc+EhAsW0BruilTfh3vd3WgchvKjNblRdi243fcxbrorH3bK7qWgfNR7LstaA8vdTjhGoK9TSFR2F3UX0ee1rnLx3w4PHAEyOBEIX+yh/8As/8AG76Le2h5BEEoXaHiVFY2uw5503yjz242QXS9ziRGZy8FaErz+z2qs05Vi2OMH9FYU7ytMSKwjk0fRRUicsHJraxU657mp1LPUe8uycQQ3pOkSsfYnWys8Mp1C5xy9wQOZMZBej3fSNiptpOqtfUeJcC2AXkcRpwUo0+5OEZQdo87o0wHkbpI8JWx2auVlSi973loDoIHQFYWtYbYbSaYxNqOcSGANOTiSM+HNer7PXc+xWdra1RrnOOJ2W85QCNwyzQkm+SUd0XaMlgAJG4EwpFNuSzd9OtFOvUGN7BjcQMLD3SSW578lFbetoj/AItT8tP6JFDxGyOicylCxYviufx1OsUwfkudetp3VKvnT/yosfSZs8GeaNTyylYmm+1Pj9s8cZLT8gqi/b9tdB8Cu7dnl9E9zE8B6a+zDUOQnU45ryIbZWz/AKh/p9E07VWsme3qeY+ie4j0D2JtOdCUVtEyPUleLjae1/v6nmpl23hbar2/tK5ZIxGXYQ2cyT0T3Efb+WWludFZ7W5NLnFvSTkq610iciPNaU3E+s3uUy7gYgdJOSg3lc1WmwCo1zXc4k8w4Ehyna7Gna6sobBeBpktdJbw18uCsaV6NdoY65KjtRIdnIPSCpVntIIh4BWjFq5wW36KZYVLkuwQM3EAbhl3ju5lRrvtj2VsWc6ggxnwTrOykAABmDPOd2aWpbWyO48Ob/Dl0k6dVPPnWSkhY8e3ueg3baTWpNeRhdvGsEZH75otRqxVyMbXDu0qvY6e4Gkhpy0LmwJVm2465Ih9No4EucT15rHyVyxpMvXN3oL3Afe9QbbcxAaO64mcThUfTjoATKrbzbQjDTp2ipUmP2bqhE/zHIqLdDjiTNxss2XPdGgA8z/ZWF/27s6YzjG4Mnkcz8vVZvZmu6xWUmsx5e9wOCcbuAarjaOKtEYBie1zS0TBHE+SknwRlBxK9tops7zqbXO0BccgNwAOilf7WBoza08mn5KotuzWEPq4mvyxdnOcnUSNQM9NYTLu2R7Vof2mCdxbmOmeiCP4Lqx7VvqmKdnc4/zAAcJcryyOfh/ahodwaSQBuzO9Z+lsbgM07Q9p6D9Cr+y03NaA55eR+IgAnwCav7LJbf8AqQr+rFlPE0xDmT/LjaHDyJTsSJeVBr2lrhLXAgjiCoLLBSAADWgAQBO4eKZWzF2bY1zffGMdBr5qWzZVmWRA4BzB+qtHUmH8JPVxTfZ2fAPX6rkPM2eqWmig1hr1rP3aL6TWfCWsJnf35BKNUvMlwe51PGBE935GYUdtBn7tvkkdQZ8DfJHWYe3iGs+0dSlUxCpRc0+9iHfJ5OaPSEt7bWmqAJDQCDkCcxw0yQG0WfCPIJSxm9oR15B7bH4AWu+qdUzUaHHT3dAmtttnGlIflKkw3c1o8E5sDQDyCj1ZE+hDwAbeND9yPBqe28KW6h/SEbtT9hKK6Oqw6MfAIXowaUf6QhOt9Nxzs4PVgKl+18iu9s5I6rDox8EX2qn/ANO3/wAYTat4saJ9mnk2k0nyU32qV3tI4pdWQngjXYiWe2U6mXZGn1owfUItrs4NJ4FUxhdkGtE5aQAEcWrl+iZaK/dPMfNXLUvskZXoU+W2HoVxgxSA0CBwEaBU9/3o19B+KIwlwncQMiPFR7ZasLSN0rKbSWupXLKFJrnudmQ0SYB06T8lJStmjJFRgJdOy4t1N72VRTDcORBcMRmWmDlEcDqqW9LDUs1Q0nxLd+4g6EHeCvSthrpfZLNgeIe9xe4CMsgAJ6D1RdrbhFrpZCKrJLDlnxYeR9Cm9St9fRlWjey/vweX2az4/wAJ5kO/RWlG7XmCMD4+M1CR4E5KmDSxxDgQ4GDucCNyu7FeR3yeuvid62waOfJNE+laHtcMbQI0Igs8Qcwt1d1506tMHs2zo4Ngweg3FYYOZUGsHgcv/an7M1DRtLmgEhzQDEnLXFluH1Usl7bQoRUpJSNS1lAPxNpQ4jU03QOWYiVLdbxoAfBrgPkm9rzSdvzXM9y/B1PYR8jhUz4zyKU4engT8kJ1oPNMFfqj3LD2MR7nTof6XD5phk5T6H6Lu2PE+iT2o/FCl7p+CL0EX9gnUnTkXeqb+1J95w/Mj+1/xpvtR+JP3cvBH/Gw8kWrZqx/ET1JUI063B35D9Fbi1H4kntv8X+JP3kvAv8AGQ8sjYuXqu+9UwNXdn181hOuFaec+JS4+XqhhvJdHL1QA8v5BKKnRMPRdKAHdt0SdskISYBwQA41EhrFdgXFqAO7VIXc0jmLuxQMXtea7tea4U1xphADu05oNZxOSKGfcqNXd345BTxq5EMjpFdfDoy4+SnXJTbTphwaMTs3HeeAngFBvf3mBWd3smm3x+ZUsnYjjpsme2EJ7LUd8JgohPDVQX8GQ22u5ktqtEOcSHRoYEh3XULLUgWleibR3W+vSDaeHEHT3pAiCDmAVjbXs9bmf8hrxuwkO+RB9F0tPkjsSb5ONq8Muo3FcDWsxfcFSblttanXx0nkOaCNA6QciCCM9So9C76gwis0sPCR+hyXoVwWmlTphrAG5ajUniTqVe8yKo6WTVgrFaHlgNQFruYInmJRDaI3o1qqB8QUAWfiVy8qqXB2MX7UmMFolcX/AHKcaSaaagWCCPsp2IfZQp4tKcWBADu05Lu1TcI4+qUNQAvaLsf3kkwlJhQIf4pwaje0ngz8jfokdaD8LPywmR5BFoShPZagfwM/q/QpTV/gZ/X/AJkcByMSpzqg+ADpi/UrjVb8H9RQHIwlIidqz4c/5v7JBUbGYdO+HADyhFBYwlcUQin/ABj8pSfs+L/Jv1RQ7BxKXwT4Z8Tvy/3ShjPjP5f7pUFg0iN2bPj/AKT9V3Yt+MflcnQWgSr7cIfI4A+RVk6kB+IHnn9JUy7bgbXeZqRhG4ayeccFZii3KkV5ZJRtmRvR8vBnn4Qrm7R+ybPCfMyp9+bFNaJbVOW4tGY4SDkozRGWH1U80XHhkcMlLlBV2Lqh4XbgD4gLu98P9Tfqs9GgjXvfAs7A7VzjhaDpO8nooNzbQuqVXzJYxoPIvcJwnoJMBTL2u32imWEQdQZGTv1yWQquq2MxUYQDhJ35tBALToQQteDbVVyYdQpKW6+A16WyXuk5yfnqFDo3o4aHwRruvGlaa7WFpbMzMAZAk57ltqVgY2C2mBzDf1hLK9rLMNSXDKfZ+rWeQXAtYM85lx3RyV8XJjnHe0pnacisrlbNVUPcBwSBwG4pmPkT5JA7kkOggr8k4uQY+5XYTzQKgiQ9E2Uk+KAodijcEmIckKRwSyOHy+iB0HFfgJS43cAl7AJYA3JkRgpcgnYDwRGkpH1DGQ80ANa0707AUDtKn8Ke17+IQATsyk7M8VzWk+9BRZMRPoEADFI8042c810n4iubPFADRRHE+YTxZuqeCePouLzxQIY6hGZyHMoJoA/8zwEFEe2d6HI3vj0SGKKDRvcT1Vzs6GioctwyPVV1CpTH4sSjX5bW07PUqglr2wKZDy0lx3QPe00IIV+n/wCRFGof6bs2W0djb2eIZb9eHVZQAcfVYiy7a2h1UYu0qNylvIawN0Z5ra0q7HNDhmCJHRXavlplGiknFodgbxThhG9D7QckyqW6kgLEbwuBvH5Kn2pc0Ug4gOAcA4EA9x2XoYVia7Izc30QLT2dWm+mXNIc0g+O9Sg9skyM47otGDvCzU6D6dam3ulwPdOgGuHdx1G7wXplKWsYceLE0OBAwSD/AAg5FeYWVws9XsbUwuo4w4nvZbg9sZEclvLLe4qVanZuD6YFPTNvaQQ/CeBAY6Nxct2ZJ47OXp5OOWqLX213xH8xTXWt3xesqO+0k8B0Q8TuP6Ln2daglR7iffEdG/RKyRvaerWlCxH4h6pppE6u9EBQ9zgDmR5D9FwrN/h9R+qZ7OOJKVtBg/D+qYcHB7eIPikMfhHrKIGt+H5JZA0AQAjDTHvY54CPmVxq0/hqeY/ype2HJJ26dioaKieKqYSOHqm4kAH7VIaqDiSykAXtEnaIcrjvQAYVvuF3afcKO16U1EAGNU8im9sUPEeK4oAea5QzVXQhvMZIAa61jimGti5pQ/kiCkITGB00lTbiu2naLQ1tbvNaC4MdmHGQIjxUV9JCZX7Kox8B0OHEHPLJwOWu8FW4ZJTTKM8d2NpF3tfc3Y2qhVo1adlpnCXDA4tc+nIHca2Hdx5G5Vl6Ml7n0gRSJGEkYJnXA1xkiZ0QtutoDTDajWzUaCxr3HFha7WGxE81iLrvJ9WoH1HOcQZEk6rZmcZROfpoyjM1pa47ykNBx3o9ltGLd6qWAudZ16Kz2R/xFc+xPdq6fNWoC6Ebgoo33FiMknwJR7Jdhpe7l45eWitHuhNa77lPe3wJQinYyjUPEeCOKp5JmAcErslEkExcwkxBMQi+EASsYTTUQGOlOIQIeanJMNU/CSklcCgZweTujyT8J4hImYR9lAH/2Q=="/>
          <p:cNvSpPr>
            <a:spLocks noChangeAspect="1" noChangeArrowheads="1"/>
          </p:cNvSpPr>
          <p:nvPr/>
        </p:nvSpPr>
        <p:spPr bwMode="auto">
          <a:xfrm>
            <a:off x="307975" y="-708025"/>
            <a:ext cx="25336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4788976" y="1216475"/>
            <a:ext cx="0" cy="4900546"/>
          </a:xfrm>
          <a:prstGeom prst="line">
            <a:avLst/>
          </a:prstGeom>
          <a:ln w="63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4872768" y="5638799"/>
            <a:ext cx="3426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0099"/>
                </a:solidFill>
              </a:rPr>
              <a:t>Finalité = </a:t>
            </a:r>
            <a:br>
              <a:rPr lang="fr-FR" b="1" dirty="0">
                <a:solidFill>
                  <a:srgbClr val="000099"/>
                </a:solidFill>
              </a:rPr>
            </a:br>
            <a:r>
              <a:rPr lang="fr-FR" b="1" dirty="0">
                <a:solidFill>
                  <a:srgbClr val="000099"/>
                </a:solidFill>
              </a:rPr>
              <a:t>service de l’intérêt général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55008" y="5661248"/>
            <a:ext cx="4172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0099"/>
                </a:solidFill>
              </a:rPr>
              <a:t>Finalité = </a:t>
            </a:r>
            <a:br>
              <a:rPr lang="fr-FR" b="1" dirty="0">
                <a:solidFill>
                  <a:srgbClr val="000099"/>
                </a:solidFill>
              </a:rPr>
            </a:br>
            <a:r>
              <a:rPr lang="fr-FR" b="1" dirty="0">
                <a:solidFill>
                  <a:srgbClr val="000099"/>
                </a:solidFill>
              </a:rPr>
              <a:t>objectif publicitaire</a:t>
            </a:r>
          </a:p>
        </p:txBody>
      </p:sp>
    </p:spTree>
    <p:extLst>
      <p:ext uri="{BB962C8B-B14F-4D97-AF65-F5344CB8AC3E}">
        <p14:creationId xmlns:p14="http://schemas.microsoft.com/office/powerpoint/2010/main" val="116621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Mobilisation interne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solidFill>
                  <a:schemeClr val="tx1"/>
                </a:solidFill>
                <a:latin typeface="+mn-lt"/>
              </a:rPr>
              <a:t>Autour du mécénat </a:t>
            </a:r>
          </a:p>
        </p:txBody>
      </p:sp>
    </p:spTree>
    <p:extLst>
      <p:ext uri="{BB962C8B-B14F-4D97-AF65-F5344CB8AC3E}">
        <p14:creationId xmlns:p14="http://schemas.microsoft.com/office/powerpoint/2010/main" val="1491414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0856" y="2117155"/>
            <a:ext cx="7267568" cy="3491612"/>
          </a:xfrm>
          <a:prstGeom prst="rect">
            <a:avLst/>
          </a:prstGeom>
        </p:spPr>
        <p:txBody>
          <a:bodyPr vert="horz" wrap="square" lIns="0" tIns="92852" rIns="0" bIns="0" rtlCol="0">
            <a:spAutoFit/>
          </a:bodyPr>
          <a:lstStyle/>
          <a:p>
            <a:pPr marL="302445" indent="-291585">
              <a:spcBef>
                <a:spcPts val="731"/>
              </a:spcBef>
              <a:buClr>
                <a:srgbClr val="FF9A00"/>
              </a:buClr>
              <a:buSzPct val="75000"/>
              <a:buFont typeface="Wingdings"/>
              <a:buChar char=""/>
              <a:tabLst>
                <a:tab pos="302445" algn="l"/>
                <a:tab pos="302988" algn="l"/>
              </a:tabLst>
            </a:pPr>
            <a:r>
              <a:rPr sz="2400" b="1" dirty="0">
                <a:solidFill>
                  <a:srgbClr val="FF6600"/>
                </a:solidFill>
                <a:latin typeface="+mn-lt"/>
              </a:rPr>
              <a:t>Une mobilisation constante et régulière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accent6"/>
              </a:buClr>
              <a:buSzPct val="78571"/>
              <a:buFont typeface="Arial" pitchFamily="34" charset="0"/>
              <a:buChar char="•"/>
              <a:tabLst>
                <a:tab pos="645070" algn="l"/>
              </a:tabLst>
            </a:pPr>
            <a:r>
              <a:rPr sz="2400" dirty="0">
                <a:latin typeface="+mn-lt"/>
              </a:rPr>
              <a:t>L'implication par l'information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accent6"/>
              </a:buClr>
              <a:buSzPct val="78571"/>
              <a:buFont typeface="Arial" pitchFamily="34" charset="0"/>
              <a:buChar char="•"/>
              <a:tabLst>
                <a:tab pos="645070" algn="l"/>
              </a:tabLst>
            </a:pPr>
            <a:r>
              <a:rPr sz="2400" dirty="0">
                <a:latin typeface="+mn-lt"/>
              </a:rPr>
              <a:t>Le soutien inconditionnel du </a:t>
            </a:r>
            <a:r>
              <a:rPr lang="fr-FR" sz="2400" dirty="0">
                <a:latin typeface="+mn-lt"/>
              </a:rPr>
              <a:t>CA</a:t>
            </a:r>
            <a:endParaRPr sz="2400" dirty="0">
              <a:latin typeface="+mn-lt"/>
            </a:endParaRPr>
          </a:p>
          <a:p>
            <a:pPr lvl="1">
              <a:spcBef>
                <a:spcPts val="9"/>
              </a:spcBef>
              <a:buClr>
                <a:srgbClr val="FBA313"/>
              </a:buClr>
            </a:pPr>
            <a:endParaRPr sz="2400" dirty="0">
              <a:latin typeface="Times New Roman"/>
              <a:cs typeface="Times New Roman"/>
            </a:endParaRPr>
          </a:p>
          <a:p>
            <a:pPr marL="302445" indent="-291585">
              <a:spcBef>
                <a:spcPts val="4"/>
              </a:spcBef>
              <a:buClr>
                <a:srgbClr val="FF9A00"/>
              </a:buClr>
              <a:buSzPct val="75000"/>
              <a:buFont typeface="Wingdings"/>
              <a:buChar char=""/>
              <a:tabLst>
                <a:tab pos="302445" algn="l"/>
                <a:tab pos="302988" algn="l"/>
              </a:tabLst>
            </a:pPr>
            <a:r>
              <a:rPr sz="2400" b="1" dirty="0">
                <a:solidFill>
                  <a:srgbClr val="FF6600"/>
                </a:solidFill>
                <a:latin typeface="+mn-lt"/>
              </a:rPr>
              <a:t>Une attention portée aux différentes parties prenantes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accent6"/>
              </a:buClr>
              <a:buSzPct val="78571"/>
              <a:buFont typeface="Arial" pitchFamily="34" charset="0"/>
              <a:buChar char="•"/>
              <a:tabLst>
                <a:tab pos="645070" algn="l"/>
              </a:tabLst>
            </a:pPr>
            <a:r>
              <a:rPr lang="fr-FR" sz="2400" dirty="0">
                <a:latin typeface="+mn-lt"/>
              </a:rPr>
              <a:t>PPR, CDR, CRP…</a:t>
            </a:r>
            <a:r>
              <a:rPr sz="2400" dirty="0">
                <a:latin typeface="+mn-lt"/>
              </a:rPr>
              <a:t>..</a:t>
            </a:r>
            <a:endParaRPr lang="fr-FR" sz="2400" dirty="0">
              <a:latin typeface="+mn-lt"/>
            </a:endParaRP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Clr>
                <a:schemeClr val="accent6"/>
              </a:buClr>
              <a:buSzPct val="78571"/>
              <a:tabLst>
                <a:tab pos="645070" algn="l"/>
              </a:tabLst>
            </a:pPr>
            <a:endParaRPr lang="fr-FR" dirty="0">
              <a:latin typeface="+mn-lt"/>
            </a:endParaRPr>
          </a:p>
          <a:p>
            <a:pPr marL="302445" lvl="1" indent="-291585" eaLnBrk="0" hangingPunct="0">
              <a:lnSpc>
                <a:spcPct val="90000"/>
              </a:lnSpc>
              <a:spcBef>
                <a:spcPts val="4"/>
              </a:spcBef>
              <a:buClr>
                <a:srgbClr val="FF9A00"/>
              </a:buClr>
              <a:buSzPct val="75000"/>
              <a:buFont typeface="Wingdings"/>
              <a:buChar char=""/>
              <a:tabLst>
                <a:tab pos="302445" algn="l"/>
                <a:tab pos="302988" algn="l"/>
              </a:tabLst>
            </a:pPr>
            <a:r>
              <a:rPr sz="2400" b="1" dirty="0">
                <a:solidFill>
                  <a:srgbClr val="FF6600"/>
                </a:solidFill>
                <a:latin typeface="+mn-lt"/>
              </a:rPr>
              <a:t>Le d</a:t>
            </a:r>
            <a:r>
              <a:rPr lang="fr-FR" sz="2400" b="1" dirty="0">
                <a:solidFill>
                  <a:srgbClr val="FF6600"/>
                </a:solidFill>
                <a:latin typeface="+mn-lt"/>
              </a:rPr>
              <a:t>é</a:t>
            </a:r>
            <a:r>
              <a:rPr sz="2400" b="1" dirty="0" err="1">
                <a:solidFill>
                  <a:srgbClr val="FF6600"/>
                </a:solidFill>
                <a:latin typeface="+mn-lt"/>
              </a:rPr>
              <a:t>ve</a:t>
            </a:r>
            <a:r>
              <a:rPr lang="fr-FR" sz="2400" b="1" dirty="0">
                <a:solidFill>
                  <a:srgbClr val="FF6600"/>
                </a:solidFill>
                <a:latin typeface="+mn-lt"/>
              </a:rPr>
              <a:t>l</a:t>
            </a:r>
            <a:r>
              <a:rPr sz="2400" b="1" dirty="0">
                <a:solidFill>
                  <a:srgbClr val="FF6600"/>
                </a:solidFill>
                <a:latin typeface="+mn-lt"/>
              </a:rPr>
              <a:t>op</a:t>
            </a:r>
            <a:r>
              <a:rPr lang="fr-FR" sz="2400" b="1" dirty="0">
                <a:solidFill>
                  <a:srgbClr val="FF6600"/>
                </a:solidFill>
                <a:latin typeface="+mn-lt"/>
              </a:rPr>
              <a:t>p</a:t>
            </a:r>
            <a:r>
              <a:rPr sz="2400" b="1" dirty="0" err="1">
                <a:solidFill>
                  <a:srgbClr val="FF6600"/>
                </a:solidFill>
                <a:latin typeface="+mn-lt"/>
              </a:rPr>
              <a:t>ement</a:t>
            </a:r>
            <a:r>
              <a:rPr sz="2400" b="1" dirty="0">
                <a:solidFill>
                  <a:srgbClr val="FF6600"/>
                </a:solidFill>
                <a:latin typeface="+mn-lt"/>
              </a:rPr>
              <a:t> d'une culture </a:t>
            </a:r>
            <a:r>
              <a:rPr lang="fr-FR" sz="2400" b="1" dirty="0">
                <a:solidFill>
                  <a:srgbClr val="FF6600"/>
                </a:solidFill>
                <a:latin typeface="+mn-lt"/>
              </a:rPr>
              <a:t>du modèle économique du gref</a:t>
            </a:r>
            <a:endParaRPr sz="2400" b="1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 de vigilance</a:t>
            </a:r>
          </a:p>
        </p:txBody>
      </p:sp>
    </p:spTree>
    <p:extLst>
      <p:ext uri="{BB962C8B-B14F-4D97-AF65-F5344CB8AC3E}">
        <p14:creationId xmlns:p14="http://schemas.microsoft.com/office/powerpoint/2010/main" val="837124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0856" y="2117755"/>
            <a:ext cx="7123551" cy="4313873"/>
          </a:xfrm>
          <a:prstGeom prst="rect">
            <a:avLst/>
          </a:prstGeom>
        </p:spPr>
        <p:txBody>
          <a:bodyPr vert="horz" wrap="square" lIns="0" tIns="95567" rIns="0" bIns="0" rtlCol="0">
            <a:spAutoFit/>
          </a:bodyPr>
          <a:lstStyle/>
          <a:p>
            <a:pPr marL="302445" indent="-291585">
              <a:spcBef>
                <a:spcPts val="752"/>
              </a:spcBef>
              <a:buClr>
                <a:srgbClr val="FF9A00"/>
              </a:buClr>
              <a:buSzPct val="75000"/>
              <a:buFont typeface="Wingdings"/>
              <a:buChar char=""/>
              <a:tabLst>
                <a:tab pos="302445" algn="l"/>
                <a:tab pos="302988" algn="l"/>
              </a:tabLst>
            </a:pPr>
            <a:r>
              <a:rPr sz="2400" b="1" dirty="0">
                <a:solidFill>
                  <a:srgbClr val="FF6600"/>
                </a:solidFill>
                <a:latin typeface="+mn-lt"/>
              </a:rPr>
              <a:t>Emergence de </a:t>
            </a:r>
            <a:r>
              <a:rPr sz="2400" b="1" dirty="0" err="1">
                <a:solidFill>
                  <a:srgbClr val="FF6600"/>
                </a:solidFill>
                <a:latin typeface="+mn-lt"/>
              </a:rPr>
              <a:t>nouv</a:t>
            </a:r>
            <a:r>
              <a:rPr lang="fr-FR" sz="2400" b="1" dirty="0">
                <a:solidFill>
                  <a:srgbClr val="FF6600"/>
                </a:solidFill>
                <a:latin typeface="+mn-lt"/>
              </a:rPr>
              <a:t>elles stratégies</a:t>
            </a:r>
          </a:p>
          <a:p>
            <a:pPr marL="10860">
              <a:spcBef>
                <a:spcPts val="752"/>
              </a:spcBef>
              <a:buClr>
                <a:srgbClr val="FF9A00"/>
              </a:buClr>
              <a:buSzPct val="75000"/>
              <a:tabLst>
                <a:tab pos="302445" algn="l"/>
                <a:tab pos="302988" algn="l"/>
              </a:tabLst>
            </a:pPr>
            <a:endParaRPr sz="1400" b="1" dirty="0">
              <a:solidFill>
                <a:srgbClr val="FF6600"/>
              </a:solidFill>
              <a:latin typeface="+mn-lt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accent6"/>
              </a:buClr>
              <a:buSzPct val="78571"/>
              <a:buFont typeface="Arial" pitchFamily="34" charset="0"/>
              <a:buChar char="•"/>
              <a:tabLst>
                <a:tab pos="645070" algn="l"/>
              </a:tabLst>
            </a:pPr>
            <a:r>
              <a:rPr sz="2400" dirty="0">
                <a:latin typeface="+mn-lt"/>
              </a:rPr>
              <a:t>Dynamique transversale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accent6"/>
              </a:buClr>
              <a:buSzPct val="78571"/>
              <a:buFont typeface="Arial" pitchFamily="34" charset="0"/>
              <a:buChar char="•"/>
              <a:tabLst>
                <a:tab pos="645070" algn="l"/>
              </a:tabLst>
            </a:pPr>
            <a:r>
              <a:rPr lang="fr-FR" sz="2400" dirty="0">
                <a:latin typeface="+mn-lt"/>
              </a:rPr>
              <a:t>Relation avec</a:t>
            </a:r>
            <a:r>
              <a:rPr sz="2400" dirty="0">
                <a:latin typeface="+mn-lt"/>
              </a:rPr>
              <a:t>  </a:t>
            </a:r>
            <a:r>
              <a:rPr sz="2400" dirty="0" err="1">
                <a:latin typeface="+mn-lt"/>
              </a:rPr>
              <a:t>partenaire</a:t>
            </a:r>
            <a:r>
              <a:rPr lang="fr-FR" sz="2400" dirty="0">
                <a:latin typeface="+mn-lt"/>
              </a:rPr>
              <a:t>s</a:t>
            </a:r>
            <a:r>
              <a:rPr sz="2400" dirty="0">
                <a:latin typeface="+mn-lt"/>
              </a:rPr>
              <a:t> </a:t>
            </a:r>
            <a:r>
              <a:rPr sz="2400" dirty="0" err="1">
                <a:latin typeface="+mn-lt"/>
              </a:rPr>
              <a:t>extérieur</a:t>
            </a:r>
            <a:r>
              <a:rPr lang="fr-FR" sz="2400" dirty="0">
                <a:latin typeface="+mn-lt"/>
              </a:rPr>
              <a:t>s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accent6"/>
              </a:buClr>
              <a:buSzPct val="78571"/>
              <a:buFont typeface="Arial" pitchFamily="34" charset="0"/>
              <a:buChar char="•"/>
              <a:tabLst>
                <a:tab pos="645070" algn="l"/>
              </a:tabLst>
            </a:pPr>
            <a:r>
              <a:rPr lang="fr-FR" sz="2400" dirty="0">
                <a:latin typeface="+mn-lt"/>
              </a:rPr>
              <a:t>Mise en place de nouvelles procédures : relation donateur ; suivi du projet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accent6"/>
              </a:buClr>
              <a:buSzPct val="78571"/>
              <a:buFont typeface="Arial" pitchFamily="34" charset="0"/>
              <a:buChar char="•"/>
              <a:tabLst>
                <a:tab pos="645070" algn="l"/>
              </a:tabLst>
            </a:pPr>
            <a:r>
              <a:rPr lang="fr-FR" sz="2400" dirty="0">
                <a:latin typeface="+mn-lt"/>
              </a:rPr>
              <a:t>Réflexion managériale : communication interne…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Clr>
                <a:schemeClr val="accent6"/>
              </a:buClr>
              <a:buSzPct val="78571"/>
              <a:tabLst>
                <a:tab pos="645070" algn="l"/>
              </a:tabLst>
            </a:pPr>
            <a:endParaRPr lang="fr-FR" sz="2400" b="1" dirty="0">
              <a:latin typeface="+mn-lt"/>
            </a:endParaRPr>
          </a:p>
          <a:p>
            <a:pPr lvl="1"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accent6"/>
              </a:buClr>
              <a:buSzPct val="78571"/>
              <a:tabLst>
                <a:tab pos="645070" algn="l"/>
              </a:tabLst>
            </a:pPr>
            <a:r>
              <a:rPr lang="fr-FR" sz="2400" b="1" dirty="0">
                <a:solidFill>
                  <a:srgbClr val="FF6600"/>
                </a:solidFill>
                <a:latin typeface="+mn-lt"/>
              </a:rPr>
              <a:t>Ces nouvelles stratégies conduisent à une modification du modèle économique du GREF</a:t>
            </a:r>
            <a:endParaRPr sz="2400" b="1" dirty="0">
              <a:solidFill>
                <a:srgbClr val="FF6600"/>
              </a:solidFill>
              <a:latin typeface="+mn-lt"/>
            </a:endParaRPr>
          </a:p>
          <a:p>
            <a:pPr lvl="1">
              <a:lnSpc>
                <a:spcPct val="100000"/>
              </a:lnSpc>
              <a:buClr>
                <a:srgbClr val="FBA313"/>
              </a:buClr>
              <a:buFont typeface="Wingdings"/>
              <a:buChar char=""/>
            </a:pPr>
            <a:endParaRPr sz="1368" dirty="0">
              <a:latin typeface="+mn-lt"/>
              <a:cs typeface="Times New Roman"/>
            </a:endParaRPr>
          </a:p>
          <a:p>
            <a:pPr lvl="1">
              <a:spcBef>
                <a:spcPts val="30"/>
              </a:spcBef>
              <a:buClr>
                <a:srgbClr val="FBA313"/>
              </a:buClr>
              <a:buFont typeface="Wingdings"/>
              <a:buChar char=""/>
            </a:pPr>
            <a:endParaRPr sz="1411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0857" y="847166"/>
            <a:ext cx="6331463" cy="62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086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0860">
              <a:spcBef>
                <a:spcPts val="86"/>
              </a:spcBef>
            </a:pPr>
            <a:r>
              <a:rPr sz="4000" dirty="0">
                <a:solidFill>
                  <a:srgbClr val="FF6600"/>
                </a:solidFill>
                <a:latin typeface="+mn-lt"/>
              </a:rPr>
              <a:t>Les bénéfices cachés</a:t>
            </a:r>
          </a:p>
        </p:txBody>
      </p:sp>
    </p:spTree>
    <p:extLst>
      <p:ext uri="{BB962C8B-B14F-4D97-AF65-F5344CB8AC3E}">
        <p14:creationId xmlns:p14="http://schemas.microsoft.com/office/powerpoint/2010/main" val="1394453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Mobilisation externe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chemeClr val="tx1"/>
                </a:solidFill>
                <a:latin typeface="+mn-lt"/>
              </a:rPr>
              <a:t>Construire une démarche de  mécénat </a:t>
            </a:r>
          </a:p>
        </p:txBody>
      </p:sp>
    </p:spTree>
    <p:extLst>
      <p:ext uri="{BB962C8B-B14F-4D97-AF65-F5344CB8AC3E}">
        <p14:creationId xmlns:p14="http://schemas.microsoft.com/office/powerpoint/2010/main" val="2667825020"/>
      </p:ext>
    </p:extLst>
  </p:cSld>
  <p:clrMapOvr>
    <a:masterClrMapping/>
  </p:clrMapOvr>
</p:sld>
</file>

<file path=ppt/theme/theme1.xml><?xml version="1.0" encoding="utf-8"?>
<a:theme xmlns:a="http://schemas.openxmlformats.org/drawingml/2006/main" name="Modèle prez simpl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Pixel">
  <a:themeElements>
    <a:clrScheme name="2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2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ixel">
  <a:themeElements>
    <a:clrScheme name="Pixel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Pixe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2_Pixel 7">
    <a:dk1>
      <a:srgbClr val="000000"/>
    </a:dk1>
    <a:lt1>
      <a:srgbClr val="FFFFFF"/>
    </a:lt1>
    <a:dk2>
      <a:srgbClr val="000000"/>
    </a:dk2>
    <a:lt2>
      <a:srgbClr val="CC3300"/>
    </a:lt2>
    <a:accent1>
      <a:srgbClr val="FFCC00"/>
    </a:accent1>
    <a:accent2>
      <a:srgbClr val="CC6600"/>
    </a:accent2>
    <a:accent3>
      <a:srgbClr val="FFFFFF"/>
    </a:accent3>
    <a:accent4>
      <a:srgbClr val="000000"/>
    </a:accent4>
    <a:accent5>
      <a:srgbClr val="FFE2AA"/>
    </a:accent5>
    <a:accent6>
      <a:srgbClr val="B95C00"/>
    </a:accent6>
    <a:hlink>
      <a:srgbClr val="663300"/>
    </a:hlink>
    <a:folHlink>
      <a:srgbClr val="CC99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435</Words>
  <Application>Microsoft Office PowerPoint</Application>
  <PresentationFormat>Affichage à l'écran (4:3)</PresentationFormat>
  <Paragraphs>130</Paragraphs>
  <Slides>16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16</vt:i4>
      </vt:variant>
    </vt:vector>
  </HeadingPairs>
  <TitlesOfParts>
    <vt:vector size="31" baseType="lpstr">
      <vt:lpstr>Arial Unicode MS</vt:lpstr>
      <vt:lpstr>ＭＳ Ｐゴシック</vt:lpstr>
      <vt:lpstr>Arial</vt:lpstr>
      <vt:lpstr>Arial Black</vt:lpstr>
      <vt:lpstr>Avenir Book</vt:lpstr>
      <vt:lpstr>Calibri</vt:lpstr>
      <vt:lpstr>Candara</vt:lpstr>
      <vt:lpstr>Century Gothic</vt:lpstr>
      <vt:lpstr>Copperplate Gothic Light</vt:lpstr>
      <vt:lpstr>Times New Roman</vt:lpstr>
      <vt:lpstr>Webdings</vt:lpstr>
      <vt:lpstr>Wingdings</vt:lpstr>
      <vt:lpstr>Modèle prez simple</vt:lpstr>
      <vt:lpstr>2_Pixel</vt:lpstr>
      <vt:lpstr>Pixel</vt:lpstr>
      <vt:lpstr>La recherche de financements  au GREF </vt:lpstr>
      <vt:lpstr>Votre organisation est-elle prête pour lever des fonds privés ?   </vt:lpstr>
      <vt:lpstr>Toute collecte de fonds implique…</vt:lpstr>
      <vt:lpstr>Présentation PowerPoint</vt:lpstr>
      <vt:lpstr>Présentation PowerPoint</vt:lpstr>
      <vt:lpstr>Mobilisation interne </vt:lpstr>
      <vt:lpstr>Points de vigilance</vt:lpstr>
      <vt:lpstr>Les bénéfices cachés</vt:lpstr>
      <vt:lpstr>Mobilisation externe </vt:lpstr>
      <vt:lpstr>Avant tout, se poser les bonnes questions…</vt:lpstr>
      <vt:lpstr>Présentation PowerPoint</vt:lpstr>
      <vt:lpstr>Les différentes formes de mécénat </vt:lpstr>
      <vt:lpstr>Intérêt pour l’entreprise mécène</vt:lpstr>
      <vt:lpstr>Cercle vertueux du fundraising</vt:lpstr>
      <vt:lpstr>Remercier !!!</vt:lpstr>
      <vt:lpstr>Présentation PowerPoint</vt:lpstr>
    </vt:vector>
  </TitlesOfParts>
  <Manager/>
  <Company>Vision Philanthropie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sesibilisation CA 2016</dc:title>
  <dc:subject/>
  <dc:creator>marianne maillot</dc:creator>
  <cp:keywords/>
  <dc:description/>
  <cp:lastModifiedBy>liliane DELOCHE</cp:lastModifiedBy>
  <cp:revision>125</cp:revision>
  <dcterms:created xsi:type="dcterms:W3CDTF">2016-10-25T09:40:06Z</dcterms:created>
  <dcterms:modified xsi:type="dcterms:W3CDTF">2018-06-07T19:45:49Z</dcterms:modified>
  <cp:category/>
</cp:coreProperties>
</file>