
<file path=[Content_Types].xml><?xml version="1.0" encoding="utf-8"?>
<Types xmlns="http://schemas.openxmlformats.org/package/2006/content-types">
  <Default Extension="bin" ContentType="application/vnd.openxmlformats-officedocument.presentationml.printerSettings"/>
  <Override PartName="/ppt/diagrams/drawing1.xml" ContentType="application/vnd.ms-office.drawingml.diagramDrawing+xml"/>
  <Override PartName="/ppt/slides/slide14.xml" ContentType="application/vnd.openxmlformats-officedocument.presentationml.slide+xml"/>
  <Default Extension="rels" ContentType="application/vnd.openxmlformats-package.relationships+xml"/>
  <Default Extension="xlsx" ContentType="application/vnd.openxmlformats-officedocument.spreadsheetml.shee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diagrams/colors1.xml" ContentType="application/vnd.openxmlformats-officedocument.drawingml.diagramColor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charts/chart2.xml" ContentType="application/vnd.openxmlformats-officedocument.drawingml.chart+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Default Extension="xls" ContentType="application/vnd.ms-exce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diagrams/quickStyle1.xml" ContentType="application/vnd.openxmlformats-officedocument.drawingml.diagramStyl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charts/chart1.xml" ContentType="application/vnd.openxmlformats-officedocument.drawingml.chart+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6"/>
  </p:notesMasterIdLst>
  <p:handoutMasterIdLst>
    <p:handoutMasterId r:id="rId57"/>
  </p:handoutMasterIdLst>
  <p:sldIdLst>
    <p:sldId id="566" r:id="rId2"/>
    <p:sldId id="567" r:id="rId3"/>
    <p:sldId id="569" r:id="rId4"/>
    <p:sldId id="584" r:id="rId5"/>
    <p:sldId id="585" r:id="rId6"/>
    <p:sldId id="570" r:id="rId7"/>
    <p:sldId id="583" r:id="rId8"/>
    <p:sldId id="586" r:id="rId9"/>
    <p:sldId id="587" r:id="rId10"/>
    <p:sldId id="579" r:id="rId11"/>
    <p:sldId id="600" r:id="rId12"/>
    <p:sldId id="581" r:id="rId13"/>
    <p:sldId id="265" r:id="rId14"/>
    <p:sldId id="426" r:id="rId15"/>
    <p:sldId id="504" r:id="rId16"/>
    <p:sldId id="429" r:id="rId17"/>
    <p:sldId id="430" r:id="rId18"/>
    <p:sldId id="590" r:id="rId19"/>
    <p:sldId id="591" r:id="rId20"/>
    <p:sldId id="433" r:id="rId21"/>
    <p:sldId id="435" r:id="rId22"/>
    <p:sldId id="432" r:id="rId23"/>
    <p:sldId id="592" r:id="rId24"/>
    <p:sldId id="438" r:id="rId25"/>
    <p:sldId id="589" r:id="rId26"/>
    <p:sldId id="446" r:id="rId27"/>
    <p:sldId id="508" r:id="rId28"/>
    <p:sldId id="459" r:id="rId29"/>
    <p:sldId id="461" r:id="rId30"/>
    <p:sldId id="593" r:id="rId31"/>
    <p:sldId id="594" r:id="rId32"/>
    <p:sldId id="595" r:id="rId33"/>
    <p:sldId id="601" r:id="rId34"/>
    <p:sldId id="602" r:id="rId35"/>
    <p:sldId id="596" r:id="rId36"/>
    <p:sldId id="597" r:id="rId37"/>
    <p:sldId id="598" r:id="rId38"/>
    <p:sldId id="599" r:id="rId39"/>
    <p:sldId id="469" r:id="rId40"/>
    <p:sldId id="470" r:id="rId41"/>
    <p:sldId id="472" r:id="rId42"/>
    <p:sldId id="473" r:id="rId43"/>
    <p:sldId id="480" r:id="rId44"/>
    <p:sldId id="481" r:id="rId45"/>
    <p:sldId id="482" r:id="rId46"/>
    <p:sldId id="498" r:id="rId47"/>
    <p:sldId id="499" r:id="rId48"/>
    <p:sldId id="488" r:id="rId49"/>
    <p:sldId id="509" r:id="rId50"/>
    <p:sldId id="458" r:id="rId51"/>
    <p:sldId id="308" r:id="rId52"/>
    <p:sldId id="500" r:id="rId53"/>
    <p:sldId id="501" r:id="rId54"/>
    <p:sldId id="502" r:id="rId55"/>
  </p:sldIdLst>
  <p:sldSz cx="9144000" cy="6858000" type="letter"/>
  <p:notesSz cx="9144000" cy="6858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FF6600"/>
    <a:srgbClr val="FF3300"/>
    <a:srgbClr val="000090"/>
    <a:srgbClr val="000099"/>
    <a:srgbClr val="008000"/>
    <a:srgbClr val="993300"/>
    <a:srgbClr val="F20000"/>
    <a:srgbClr val="003399"/>
    <a:srgbClr val="FFCC66"/>
    <a:srgbClr val="FFFFCC"/>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8824" autoAdjust="0"/>
    <p:restoredTop sz="94563" autoAdjust="0"/>
  </p:normalViewPr>
  <p:slideViewPr>
    <p:cSldViewPr snapToGrid="0" snapToObjects="1">
      <p:cViewPr>
        <p:scale>
          <a:sx n="64" d="100"/>
          <a:sy n="64" d="100"/>
        </p:scale>
        <p:origin x="-1904" y="-1016"/>
      </p:cViewPr>
      <p:guideLst>
        <p:guide orient="horz" pos="2160"/>
        <p:guide pos="2880"/>
      </p:guideLst>
    </p:cSldViewPr>
  </p:slideViewPr>
  <p:outlineViewPr>
    <p:cViewPr>
      <p:scale>
        <a:sx n="33" d="100"/>
        <a:sy n="33" d="100"/>
      </p:scale>
      <p:origin x="0" y="16626"/>
    </p:cViewPr>
  </p:outlineViewPr>
  <p:notesTextViewPr>
    <p:cViewPr>
      <p:scale>
        <a:sx n="100" d="100"/>
        <a:sy n="100" d="100"/>
      </p:scale>
      <p:origin x="0" y="0"/>
    </p:cViewPr>
  </p:notesTextViewPr>
  <p:sorterViewPr>
    <p:cViewPr>
      <p:scale>
        <a:sx n="39" d="100"/>
        <a:sy n="39" d="100"/>
      </p:scale>
      <p:origin x="0" y="0"/>
    </p:cViewPr>
  </p:sorterViewPr>
  <p:notesViewPr>
    <p:cSldViewPr snapToGrid="0" snapToObjects="1">
      <p:cViewPr varScale="1">
        <p:scale>
          <a:sx n="69" d="100"/>
          <a:sy n="69" d="100"/>
        </p:scale>
        <p:origin x="-450" y="-102"/>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40"/>
  <c:chart>
    <c:title>
      <c:layout/>
    </c:title>
    <c:plotArea>
      <c:layout>
        <c:manualLayout>
          <c:layoutTarget val="inner"/>
          <c:xMode val="edge"/>
          <c:yMode val="edge"/>
          <c:x val="0.139110640016152"/>
          <c:y val="0.0440583335062041"/>
          <c:w val="0.539086412275389"/>
          <c:h val="0.791282276203995"/>
        </c:manualLayout>
      </c:layout>
      <c:pieChart>
        <c:varyColors val="1"/>
        <c:ser>
          <c:idx val="0"/>
          <c:order val="0"/>
          <c:tx>
            <c:strRef>
              <c:f>Feuil1!$B$1</c:f>
              <c:strCache>
                <c:ptCount val="1"/>
              </c:strCache>
            </c:strRef>
          </c:tx>
          <c:explosion val="25"/>
          <c:cat>
            <c:multiLvlStrRef>
              <c:f>Feuil1!#REF!</c:f>
            </c:multiLvlStrRef>
          </c:cat>
          <c:val>
            <c:numRef>
              <c:f>Feuil1!$A$2:$A$4</c:f>
              <c:numCache>
                <c:formatCode>0%</c:formatCode>
                <c:ptCount val="3"/>
                <c:pt idx="0">
                  <c:v>0.19</c:v>
                </c:pt>
                <c:pt idx="1">
                  <c:v>0.73</c:v>
                </c:pt>
                <c:pt idx="2">
                  <c:v>0.26</c:v>
                </c:pt>
              </c:numCache>
            </c:numRef>
          </c:val>
        </c:ser>
        <c:firstSliceAng val="0"/>
      </c:pieChart>
    </c:plotArea>
    <c:plotVisOnly val="1"/>
    <c:dispBlanksAs val="zero"/>
  </c:chart>
  <c:spPr>
    <a:ln>
      <a:noFill/>
    </a:ln>
  </c:spPr>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style val="2"/>
  <c:chart>
    <c:title>
      <c:layout/>
    </c:title>
    <c:plotArea>
      <c:layout>
        <c:manualLayout>
          <c:layoutTarget val="inner"/>
          <c:xMode val="edge"/>
          <c:yMode val="edge"/>
          <c:x val="0.0782132041187159"/>
          <c:y val="0.0534674415227641"/>
          <c:w val="0.497419745608722"/>
          <c:h val="0.730123074096355"/>
        </c:manualLayout>
      </c:layout>
      <c:pieChart>
        <c:varyColors val="1"/>
        <c:ser>
          <c:idx val="0"/>
          <c:order val="0"/>
          <c:tx>
            <c:strRef>
              <c:f>Feuil1!$B$1</c:f>
              <c:strCache>
                <c:ptCount val="1"/>
              </c:strCache>
            </c:strRef>
          </c:tx>
          <c:explosion val="25"/>
          <c:dPt>
            <c:idx val="0"/>
            <c:spPr>
              <a:solidFill>
                <a:srgbClr val="FF6600"/>
              </a:solidFill>
            </c:spPr>
          </c:dPt>
          <c:dPt>
            <c:idx val="1"/>
            <c:spPr>
              <a:solidFill>
                <a:srgbClr val="FFCC66"/>
              </a:solidFill>
            </c:spPr>
          </c:dPt>
          <c:dPt>
            <c:idx val="2"/>
            <c:spPr>
              <a:solidFill>
                <a:schemeClr val="accent1"/>
              </a:solidFill>
            </c:spPr>
          </c:dPt>
          <c:cat>
            <c:multiLvlStrRef>
              <c:f>Feuil1!#REF!</c:f>
            </c:multiLvlStrRef>
          </c:cat>
          <c:val>
            <c:numRef>
              <c:f>Feuil1!$A$2:$A$4</c:f>
              <c:numCache>
                <c:formatCode>0%</c:formatCode>
                <c:ptCount val="3"/>
                <c:pt idx="0">
                  <c:v>0.19</c:v>
                </c:pt>
                <c:pt idx="1">
                  <c:v>0.79</c:v>
                </c:pt>
                <c:pt idx="2">
                  <c:v>0.02</c:v>
                </c:pt>
              </c:numCache>
            </c:numRef>
          </c:val>
        </c:ser>
        <c:firstSliceAng val="0"/>
      </c:pieChart>
    </c:plotArea>
    <c:plotVisOnly val="1"/>
    <c:dispBlanksAs val="zero"/>
  </c:chart>
  <c:txPr>
    <a:bodyPr/>
    <a:lstStyle/>
    <a:p>
      <a:pPr>
        <a:defRPr sz="1800"/>
      </a:pPr>
      <a:endParaRPr lang="fr-F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55AF0-840B-6543-A941-21B6AEFBD996}"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fr-FR"/>
        </a:p>
      </dgm:t>
    </dgm:pt>
    <dgm:pt modelId="{436E5EC9-DD7F-0343-8C56-51FE6DBB0BD5}">
      <dgm:prSet phldrT="[Texte]" custT="1"/>
      <dgm:spPr>
        <a:gradFill flip="none" rotWithShape="1">
          <a:gsLst>
            <a:gs pos="0">
              <a:srgbClr val="FF0000"/>
            </a:gs>
            <a:gs pos="100000">
              <a:srgbClr val="FFFFFF"/>
            </a:gs>
          </a:gsLst>
          <a:lin ang="16200000" scaled="0"/>
          <a:tileRect/>
        </a:gradFill>
      </dgm:spPr>
      <dgm:t>
        <a:bodyPr/>
        <a:lstStyle/>
        <a:p>
          <a:r>
            <a:rPr lang="fr-FR" sz="1600" b="1" dirty="0" smtClean="0">
              <a:solidFill>
                <a:srgbClr val="000000"/>
              </a:solidFill>
            </a:rPr>
            <a:t>Vision &amp; vocation</a:t>
          </a:r>
          <a:endParaRPr lang="fr-FR" sz="1600" b="1" dirty="0">
            <a:solidFill>
              <a:srgbClr val="000000"/>
            </a:solidFill>
          </a:endParaRPr>
        </a:p>
      </dgm:t>
    </dgm:pt>
    <dgm:pt modelId="{A773E166-0CEE-6441-8633-363A724D0E88}" type="parTrans" cxnId="{31EF7649-5446-6A4A-BC18-5CB20608CD04}">
      <dgm:prSet/>
      <dgm:spPr/>
      <dgm:t>
        <a:bodyPr/>
        <a:lstStyle/>
        <a:p>
          <a:endParaRPr lang="fr-FR" sz="1600" b="1"/>
        </a:p>
      </dgm:t>
    </dgm:pt>
    <dgm:pt modelId="{27D53D0C-1212-7245-8F4C-42AD0AC21E37}" type="sibTrans" cxnId="{31EF7649-5446-6A4A-BC18-5CB20608CD04}">
      <dgm:prSet/>
      <dgm:spPr/>
      <dgm:t>
        <a:bodyPr/>
        <a:lstStyle/>
        <a:p>
          <a:endParaRPr lang="fr-FR" sz="1600" b="1"/>
        </a:p>
      </dgm:t>
    </dgm:pt>
    <dgm:pt modelId="{13E85DB9-1294-D34B-8E36-2A916ECD63CE}">
      <dgm:prSet phldrT="[Texte]" custT="1"/>
      <dgm:spPr>
        <a:gradFill flip="none" rotWithShape="1">
          <a:gsLst>
            <a:gs pos="0">
              <a:srgbClr val="008000"/>
            </a:gs>
            <a:gs pos="100000">
              <a:srgbClr val="FFFFFF"/>
            </a:gs>
          </a:gsLst>
          <a:lin ang="16200000" scaled="0"/>
          <a:tileRect/>
        </a:gradFill>
      </dgm:spPr>
      <dgm:t>
        <a:bodyPr/>
        <a:lstStyle/>
        <a:p>
          <a:r>
            <a:rPr lang="fr-FR" sz="1600" b="1" dirty="0" smtClean="0">
              <a:solidFill>
                <a:srgbClr val="000000"/>
              </a:solidFill>
            </a:rPr>
            <a:t>Mission 1</a:t>
          </a:r>
          <a:endParaRPr lang="fr-FR" sz="1600" b="1" dirty="0">
            <a:solidFill>
              <a:srgbClr val="000000"/>
            </a:solidFill>
          </a:endParaRPr>
        </a:p>
      </dgm:t>
    </dgm:pt>
    <dgm:pt modelId="{D187BE2D-9A96-F84C-94A0-E9128A1DCCB2}" type="parTrans" cxnId="{360A7299-3692-E340-980C-3D199F9E1027}">
      <dgm:prSet custT="1"/>
      <dgm:spPr/>
      <dgm:t>
        <a:bodyPr/>
        <a:lstStyle/>
        <a:p>
          <a:endParaRPr lang="fr-FR" sz="1600" b="1"/>
        </a:p>
      </dgm:t>
    </dgm:pt>
    <dgm:pt modelId="{67663A3D-CA3B-6544-9DDD-1A4D60D1E1CE}" type="sibTrans" cxnId="{360A7299-3692-E340-980C-3D199F9E1027}">
      <dgm:prSet/>
      <dgm:spPr/>
      <dgm:t>
        <a:bodyPr/>
        <a:lstStyle/>
        <a:p>
          <a:endParaRPr lang="fr-FR" sz="1600" b="1"/>
        </a:p>
      </dgm:t>
    </dgm:pt>
    <dgm:pt modelId="{99665C4E-18D3-0448-8F9F-982F9742F0C7}">
      <dgm:prSet phldrT="[Texte]" custT="1"/>
      <dgm:spPr>
        <a:gradFill flip="none" rotWithShape="1">
          <a:gsLst>
            <a:gs pos="0">
              <a:srgbClr val="FF6600"/>
            </a:gs>
            <a:gs pos="100000">
              <a:srgbClr val="FFFFFF"/>
            </a:gs>
          </a:gsLst>
          <a:lin ang="16200000" scaled="0"/>
          <a:tileRect/>
        </a:gradFill>
      </dgm:spPr>
      <dgm:t>
        <a:bodyPr/>
        <a:lstStyle/>
        <a:p>
          <a:r>
            <a:rPr lang="fr-FR" sz="1600" b="1" dirty="0" smtClean="0">
              <a:solidFill>
                <a:srgbClr val="000000"/>
              </a:solidFill>
            </a:rPr>
            <a:t>Objectif 1</a:t>
          </a:r>
          <a:endParaRPr lang="fr-FR" sz="1600" b="1" dirty="0">
            <a:solidFill>
              <a:srgbClr val="000000"/>
            </a:solidFill>
          </a:endParaRPr>
        </a:p>
      </dgm:t>
    </dgm:pt>
    <dgm:pt modelId="{DF36A70B-2195-034C-AF7D-C279AB41ECA5}" type="parTrans" cxnId="{CDB6C070-0832-A049-8433-509CC55F3EBF}">
      <dgm:prSet custT="1"/>
      <dgm:spPr/>
      <dgm:t>
        <a:bodyPr/>
        <a:lstStyle/>
        <a:p>
          <a:endParaRPr lang="fr-FR" sz="1600" b="1"/>
        </a:p>
      </dgm:t>
    </dgm:pt>
    <dgm:pt modelId="{B31C4F59-F9DB-004C-8B68-D543C9F4CF26}" type="sibTrans" cxnId="{CDB6C070-0832-A049-8433-509CC55F3EBF}">
      <dgm:prSet/>
      <dgm:spPr/>
      <dgm:t>
        <a:bodyPr/>
        <a:lstStyle/>
        <a:p>
          <a:endParaRPr lang="fr-FR" sz="1600" b="1"/>
        </a:p>
      </dgm:t>
    </dgm:pt>
    <dgm:pt modelId="{030638B1-A2E9-5C44-A579-DABCE9427F69}">
      <dgm:prSet phldrT="[Texte]" custT="1"/>
      <dgm:spPr>
        <a:gradFill flip="none" rotWithShape="1">
          <a:gsLst>
            <a:gs pos="0">
              <a:srgbClr val="FF6600"/>
            </a:gs>
            <a:gs pos="100000">
              <a:srgbClr val="FFFFFF"/>
            </a:gs>
          </a:gsLst>
          <a:lin ang="16200000" scaled="0"/>
          <a:tileRect/>
        </a:gradFill>
      </dgm:spPr>
      <dgm:t>
        <a:bodyPr/>
        <a:lstStyle/>
        <a:p>
          <a:r>
            <a:rPr lang="fr-FR" sz="1600" b="1" dirty="0" smtClean="0">
              <a:solidFill>
                <a:srgbClr val="000000"/>
              </a:solidFill>
            </a:rPr>
            <a:t>Objectif 2</a:t>
          </a:r>
          <a:endParaRPr lang="fr-FR" sz="1600" b="1" dirty="0">
            <a:solidFill>
              <a:srgbClr val="000000"/>
            </a:solidFill>
          </a:endParaRPr>
        </a:p>
      </dgm:t>
    </dgm:pt>
    <dgm:pt modelId="{4F4B2A6B-6396-F147-AC0F-54107DB1B36D}" type="parTrans" cxnId="{8828D20C-C263-AA46-AD86-3C046E65A2F5}">
      <dgm:prSet custT="1"/>
      <dgm:spPr/>
      <dgm:t>
        <a:bodyPr/>
        <a:lstStyle/>
        <a:p>
          <a:endParaRPr lang="fr-FR" sz="1600" b="1"/>
        </a:p>
      </dgm:t>
    </dgm:pt>
    <dgm:pt modelId="{AEDFB538-4CBF-A041-9DFC-38ABFF627155}" type="sibTrans" cxnId="{8828D20C-C263-AA46-AD86-3C046E65A2F5}">
      <dgm:prSet/>
      <dgm:spPr/>
      <dgm:t>
        <a:bodyPr/>
        <a:lstStyle/>
        <a:p>
          <a:endParaRPr lang="fr-FR" sz="1600" b="1"/>
        </a:p>
      </dgm:t>
    </dgm:pt>
    <dgm:pt modelId="{BD2BE8E6-EC25-B14E-AFE8-F7695DBE5F59}">
      <dgm:prSet phldrT="[Texte]" custT="1"/>
      <dgm:spPr>
        <a:gradFill flip="none" rotWithShape="1">
          <a:gsLst>
            <a:gs pos="0">
              <a:srgbClr val="660066"/>
            </a:gs>
            <a:gs pos="100000">
              <a:srgbClr val="FFFFFF"/>
            </a:gs>
          </a:gsLst>
          <a:lin ang="16200000" scaled="0"/>
          <a:tileRect/>
        </a:gradFill>
      </dgm:spPr>
      <dgm:t>
        <a:bodyPr/>
        <a:lstStyle/>
        <a:p>
          <a:r>
            <a:rPr lang="fr-FR" sz="1600" b="1" dirty="0" smtClean="0">
              <a:solidFill>
                <a:srgbClr val="000000"/>
              </a:solidFill>
            </a:rPr>
            <a:t>Mission 2</a:t>
          </a:r>
          <a:endParaRPr lang="fr-FR" sz="1600" b="1" dirty="0">
            <a:solidFill>
              <a:srgbClr val="000000"/>
            </a:solidFill>
          </a:endParaRPr>
        </a:p>
      </dgm:t>
    </dgm:pt>
    <dgm:pt modelId="{CFC618D2-E87C-FB42-A18E-42582448F649}" type="parTrans" cxnId="{9610D3DE-8AE9-E540-9DE0-0867D284435B}">
      <dgm:prSet custT="1"/>
      <dgm:spPr/>
      <dgm:t>
        <a:bodyPr/>
        <a:lstStyle/>
        <a:p>
          <a:endParaRPr lang="fr-FR" sz="1600" b="1"/>
        </a:p>
      </dgm:t>
    </dgm:pt>
    <dgm:pt modelId="{92512991-8933-A044-830B-22867421877A}" type="sibTrans" cxnId="{9610D3DE-8AE9-E540-9DE0-0867D284435B}">
      <dgm:prSet/>
      <dgm:spPr/>
      <dgm:t>
        <a:bodyPr/>
        <a:lstStyle/>
        <a:p>
          <a:endParaRPr lang="fr-FR" sz="1600" b="1"/>
        </a:p>
      </dgm:t>
    </dgm:pt>
    <dgm:pt modelId="{2FF1CD74-408D-ED4F-8445-1AA1FC2646C9}">
      <dgm:prSet phldrT="[Texte]" custT="1"/>
      <dgm:spPr>
        <a:gradFill flip="none" rotWithShape="1">
          <a:gsLst>
            <a:gs pos="0">
              <a:srgbClr val="008000"/>
            </a:gs>
            <a:gs pos="100000">
              <a:srgbClr val="FFFFFF"/>
            </a:gs>
          </a:gsLst>
          <a:lin ang="16200000" scaled="0"/>
          <a:tileRect/>
        </a:gradFill>
      </dgm:spPr>
      <dgm:t>
        <a:bodyPr/>
        <a:lstStyle/>
        <a:p>
          <a:r>
            <a:rPr lang="fr-FR" sz="1600" b="1" dirty="0" smtClean="0">
              <a:solidFill>
                <a:srgbClr val="000000"/>
              </a:solidFill>
            </a:rPr>
            <a:t>Objectif 2</a:t>
          </a:r>
          <a:endParaRPr lang="fr-FR" sz="1600" b="1" dirty="0">
            <a:solidFill>
              <a:srgbClr val="000000"/>
            </a:solidFill>
          </a:endParaRPr>
        </a:p>
      </dgm:t>
    </dgm:pt>
    <dgm:pt modelId="{2CC50913-75D5-7341-A631-5056D1BCC2C7}" type="parTrans" cxnId="{8EE96CED-7E8F-5742-ADBC-33EBBCD4756A}">
      <dgm:prSet custT="1"/>
      <dgm:spPr/>
      <dgm:t>
        <a:bodyPr/>
        <a:lstStyle/>
        <a:p>
          <a:endParaRPr lang="fr-FR" sz="1600" b="1"/>
        </a:p>
      </dgm:t>
    </dgm:pt>
    <dgm:pt modelId="{61641AB2-5F0B-B04E-BCA9-144DD613CB9E}" type="sibTrans" cxnId="{8EE96CED-7E8F-5742-ADBC-33EBBCD4756A}">
      <dgm:prSet/>
      <dgm:spPr/>
      <dgm:t>
        <a:bodyPr/>
        <a:lstStyle/>
        <a:p>
          <a:endParaRPr lang="fr-FR" sz="1600" b="1"/>
        </a:p>
      </dgm:t>
    </dgm:pt>
    <dgm:pt modelId="{7131C03C-88B7-5E42-AB7D-367C2E7038C4}">
      <dgm:prSet phldrT="[Texte]" custT="1"/>
      <dgm:spPr>
        <a:gradFill flip="none" rotWithShape="1">
          <a:gsLst>
            <a:gs pos="0">
              <a:srgbClr val="008000"/>
            </a:gs>
            <a:gs pos="100000">
              <a:srgbClr val="FFFFFF"/>
            </a:gs>
          </a:gsLst>
          <a:lin ang="16200000" scaled="0"/>
          <a:tileRect/>
        </a:gradFill>
      </dgm:spPr>
      <dgm:t>
        <a:bodyPr/>
        <a:lstStyle/>
        <a:p>
          <a:r>
            <a:rPr lang="fr-FR" sz="1600" b="1" dirty="0" smtClean="0">
              <a:solidFill>
                <a:srgbClr val="000000"/>
              </a:solidFill>
            </a:rPr>
            <a:t>Projet 1</a:t>
          </a:r>
          <a:endParaRPr lang="fr-FR" sz="1600" b="1" dirty="0">
            <a:solidFill>
              <a:srgbClr val="000000"/>
            </a:solidFill>
          </a:endParaRPr>
        </a:p>
      </dgm:t>
    </dgm:pt>
    <dgm:pt modelId="{03B8B75C-90AF-884C-99E0-CAFDBB58137B}" type="parTrans" cxnId="{A4B19D64-4D5C-9540-AAFB-FEA571577B42}">
      <dgm:prSet custT="1"/>
      <dgm:spPr/>
      <dgm:t>
        <a:bodyPr/>
        <a:lstStyle/>
        <a:p>
          <a:endParaRPr lang="fr-FR" sz="1600" b="1"/>
        </a:p>
      </dgm:t>
    </dgm:pt>
    <dgm:pt modelId="{8B9CC065-FB4A-4443-8DE7-2447524DD6BE}" type="sibTrans" cxnId="{A4B19D64-4D5C-9540-AAFB-FEA571577B42}">
      <dgm:prSet/>
      <dgm:spPr/>
      <dgm:t>
        <a:bodyPr/>
        <a:lstStyle/>
        <a:p>
          <a:endParaRPr lang="fr-FR" sz="1600" b="1"/>
        </a:p>
      </dgm:t>
    </dgm:pt>
    <dgm:pt modelId="{CE008FBD-AD0E-734A-99C8-87A4B0F0C877}">
      <dgm:prSet phldrT="[Texte]" custT="1"/>
      <dgm:spPr>
        <a:gradFill flip="none" rotWithShape="1">
          <a:gsLst>
            <a:gs pos="0">
              <a:srgbClr val="008000"/>
            </a:gs>
            <a:gs pos="100000">
              <a:srgbClr val="FFFFFF"/>
            </a:gs>
          </a:gsLst>
          <a:lin ang="16200000" scaled="0"/>
          <a:tileRect/>
        </a:gradFill>
      </dgm:spPr>
      <dgm:t>
        <a:bodyPr/>
        <a:lstStyle/>
        <a:p>
          <a:r>
            <a:rPr lang="fr-FR" sz="1600" b="1" dirty="0" smtClean="0">
              <a:solidFill>
                <a:srgbClr val="000000"/>
              </a:solidFill>
            </a:rPr>
            <a:t>Projet 2</a:t>
          </a:r>
          <a:endParaRPr lang="fr-FR" sz="1600" b="1" dirty="0">
            <a:solidFill>
              <a:srgbClr val="000000"/>
            </a:solidFill>
          </a:endParaRPr>
        </a:p>
      </dgm:t>
    </dgm:pt>
    <dgm:pt modelId="{C2141139-7C28-0B41-9986-12C09BF2A14C}" type="parTrans" cxnId="{328F4A08-B4F7-AF43-B793-5776C2BDC6F7}">
      <dgm:prSet custT="1"/>
      <dgm:spPr/>
      <dgm:t>
        <a:bodyPr/>
        <a:lstStyle/>
        <a:p>
          <a:endParaRPr lang="fr-FR" sz="1600" b="1"/>
        </a:p>
      </dgm:t>
    </dgm:pt>
    <dgm:pt modelId="{94CF6242-93C3-A94B-8B20-F0DF5B652E57}" type="sibTrans" cxnId="{328F4A08-B4F7-AF43-B793-5776C2BDC6F7}">
      <dgm:prSet/>
      <dgm:spPr/>
      <dgm:t>
        <a:bodyPr/>
        <a:lstStyle/>
        <a:p>
          <a:endParaRPr lang="fr-FR" sz="1600" b="1"/>
        </a:p>
      </dgm:t>
    </dgm:pt>
    <dgm:pt modelId="{73081D91-1704-DC46-B711-D84E24BCB257}">
      <dgm:prSet phldrT="[Texte]" custT="1"/>
      <dgm:spPr>
        <a:gradFill flip="none" rotWithShape="1">
          <a:gsLst>
            <a:gs pos="0">
              <a:srgbClr val="FF6600"/>
            </a:gs>
            <a:gs pos="100000">
              <a:srgbClr val="FFFFFF"/>
            </a:gs>
          </a:gsLst>
          <a:lin ang="16200000" scaled="0"/>
          <a:tileRect/>
        </a:gradFill>
      </dgm:spPr>
      <dgm:t>
        <a:bodyPr/>
        <a:lstStyle/>
        <a:p>
          <a:r>
            <a:rPr lang="fr-FR" sz="1600" b="1" dirty="0" smtClean="0">
              <a:solidFill>
                <a:srgbClr val="000000"/>
              </a:solidFill>
            </a:rPr>
            <a:t>Projet </a:t>
          </a:r>
          <a:endParaRPr lang="fr-FR" sz="1600" b="1" dirty="0">
            <a:solidFill>
              <a:srgbClr val="000000"/>
            </a:solidFill>
          </a:endParaRPr>
        </a:p>
      </dgm:t>
    </dgm:pt>
    <dgm:pt modelId="{4ECD7641-32CA-A149-905B-33A8AA9F7FDE}" type="parTrans" cxnId="{F913CE24-7120-FA4F-9B16-D6F2FA0E4E82}">
      <dgm:prSet custT="1"/>
      <dgm:spPr/>
      <dgm:t>
        <a:bodyPr/>
        <a:lstStyle/>
        <a:p>
          <a:endParaRPr lang="fr-FR" sz="1600" b="1"/>
        </a:p>
      </dgm:t>
    </dgm:pt>
    <dgm:pt modelId="{7C1AFAA4-A576-2E43-BB05-7D0A8B73FF9F}" type="sibTrans" cxnId="{F913CE24-7120-FA4F-9B16-D6F2FA0E4E82}">
      <dgm:prSet/>
      <dgm:spPr/>
      <dgm:t>
        <a:bodyPr/>
        <a:lstStyle/>
        <a:p>
          <a:endParaRPr lang="fr-FR" sz="1600" b="1"/>
        </a:p>
      </dgm:t>
    </dgm:pt>
    <dgm:pt modelId="{A7FF3F30-BC31-634B-A6A3-AB8A664438F9}">
      <dgm:prSet phldrT="[Texte]" custT="1"/>
      <dgm:spPr>
        <a:gradFill flip="none" rotWithShape="1">
          <a:gsLst>
            <a:gs pos="0">
              <a:srgbClr val="FF6600"/>
            </a:gs>
            <a:gs pos="100000">
              <a:srgbClr val="FFFFFF"/>
            </a:gs>
          </a:gsLst>
          <a:lin ang="16200000" scaled="0"/>
          <a:tileRect/>
        </a:gradFill>
      </dgm:spPr>
      <dgm:t>
        <a:bodyPr/>
        <a:lstStyle/>
        <a:p>
          <a:r>
            <a:rPr lang="fr-FR" sz="1600" b="1" dirty="0" smtClean="0">
              <a:solidFill>
                <a:srgbClr val="000000"/>
              </a:solidFill>
            </a:rPr>
            <a:t>Projet 1</a:t>
          </a:r>
          <a:endParaRPr lang="fr-FR" sz="1600" b="1" dirty="0">
            <a:solidFill>
              <a:srgbClr val="000000"/>
            </a:solidFill>
          </a:endParaRPr>
        </a:p>
      </dgm:t>
    </dgm:pt>
    <dgm:pt modelId="{90455C3F-8DA7-C348-A714-8E2A7B132F42}" type="parTrans" cxnId="{EF9F400E-D4B0-5148-894F-2752778B7D08}">
      <dgm:prSet custT="1"/>
      <dgm:spPr/>
      <dgm:t>
        <a:bodyPr/>
        <a:lstStyle/>
        <a:p>
          <a:endParaRPr lang="fr-FR" sz="1600" b="1"/>
        </a:p>
      </dgm:t>
    </dgm:pt>
    <dgm:pt modelId="{BE7808B0-96CA-704A-AAD0-2B0A5A048CA5}" type="sibTrans" cxnId="{EF9F400E-D4B0-5148-894F-2752778B7D08}">
      <dgm:prSet/>
      <dgm:spPr/>
      <dgm:t>
        <a:bodyPr/>
        <a:lstStyle/>
        <a:p>
          <a:endParaRPr lang="fr-FR" sz="1600" b="1"/>
        </a:p>
      </dgm:t>
    </dgm:pt>
    <dgm:pt modelId="{8D451BFB-1041-B14E-9FD9-5311CF0B2A10}">
      <dgm:prSet phldrT="[Texte]" custT="1"/>
      <dgm:spPr>
        <a:gradFill flip="none" rotWithShape="1">
          <a:gsLst>
            <a:gs pos="0">
              <a:srgbClr val="FF6600"/>
            </a:gs>
            <a:gs pos="100000">
              <a:srgbClr val="FFFFFF"/>
            </a:gs>
          </a:gsLst>
          <a:lin ang="16200000" scaled="0"/>
          <a:tileRect/>
        </a:gradFill>
      </dgm:spPr>
      <dgm:t>
        <a:bodyPr/>
        <a:lstStyle/>
        <a:p>
          <a:r>
            <a:rPr lang="fr-FR" sz="1600" b="1" dirty="0" smtClean="0">
              <a:solidFill>
                <a:srgbClr val="000000"/>
              </a:solidFill>
            </a:rPr>
            <a:t>Projet 2</a:t>
          </a:r>
          <a:endParaRPr lang="fr-FR" sz="1600" b="1" dirty="0">
            <a:solidFill>
              <a:srgbClr val="000000"/>
            </a:solidFill>
          </a:endParaRPr>
        </a:p>
      </dgm:t>
    </dgm:pt>
    <dgm:pt modelId="{04C2CA2C-5913-BB43-BE68-46B9C166C465}" type="parTrans" cxnId="{8271CC34-C308-9746-89AD-5916DA122687}">
      <dgm:prSet custT="1"/>
      <dgm:spPr/>
      <dgm:t>
        <a:bodyPr/>
        <a:lstStyle/>
        <a:p>
          <a:endParaRPr lang="fr-FR" sz="1600" b="1"/>
        </a:p>
      </dgm:t>
    </dgm:pt>
    <dgm:pt modelId="{DBECA5AF-B9B8-C14D-87D5-B85C7E210D8B}" type="sibTrans" cxnId="{8271CC34-C308-9746-89AD-5916DA122687}">
      <dgm:prSet/>
      <dgm:spPr/>
      <dgm:t>
        <a:bodyPr/>
        <a:lstStyle/>
        <a:p>
          <a:endParaRPr lang="fr-FR" sz="1600" b="1"/>
        </a:p>
      </dgm:t>
    </dgm:pt>
    <dgm:pt modelId="{4F212CE3-0504-4B4B-A8A5-50F7654F2A1E}">
      <dgm:prSet phldrT="[Texte]" custT="1"/>
      <dgm:spPr>
        <a:gradFill flip="none" rotWithShape="1">
          <a:gsLst>
            <a:gs pos="0">
              <a:srgbClr val="FF6600"/>
            </a:gs>
            <a:gs pos="100000">
              <a:srgbClr val="FFFFFF"/>
            </a:gs>
          </a:gsLst>
          <a:lin ang="16200000" scaled="0"/>
          <a:tileRect/>
        </a:gradFill>
      </dgm:spPr>
      <dgm:t>
        <a:bodyPr/>
        <a:lstStyle/>
        <a:p>
          <a:r>
            <a:rPr lang="fr-FR" sz="1600" b="1" dirty="0" smtClean="0">
              <a:solidFill>
                <a:srgbClr val="000000"/>
              </a:solidFill>
            </a:rPr>
            <a:t>Mission 3 </a:t>
          </a:r>
          <a:endParaRPr lang="fr-FR" sz="1600" b="1" dirty="0">
            <a:solidFill>
              <a:srgbClr val="000000"/>
            </a:solidFill>
          </a:endParaRPr>
        </a:p>
      </dgm:t>
    </dgm:pt>
    <dgm:pt modelId="{394361DB-95FD-CE41-A3F9-A5AD6897A85D}" type="parTrans" cxnId="{F95FD4C3-9A9F-FB4D-875D-00D58DE8146E}">
      <dgm:prSet custT="1"/>
      <dgm:spPr/>
      <dgm:t>
        <a:bodyPr/>
        <a:lstStyle/>
        <a:p>
          <a:endParaRPr lang="fr-FR" sz="1600" b="1"/>
        </a:p>
      </dgm:t>
    </dgm:pt>
    <dgm:pt modelId="{BABC2335-4CCF-5349-AE94-FAB20C7935EB}" type="sibTrans" cxnId="{F95FD4C3-9A9F-FB4D-875D-00D58DE8146E}">
      <dgm:prSet/>
      <dgm:spPr/>
      <dgm:t>
        <a:bodyPr/>
        <a:lstStyle/>
        <a:p>
          <a:endParaRPr lang="fr-FR" sz="1600" b="1"/>
        </a:p>
      </dgm:t>
    </dgm:pt>
    <dgm:pt modelId="{62B1897B-252F-4942-B08E-8D364F891670}">
      <dgm:prSet phldrT="[Texte]" custT="1"/>
      <dgm:spPr>
        <a:gradFill flip="none" rotWithShape="1">
          <a:gsLst>
            <a:gs pos="0">
              <a:srgbClr val="660066"/>
            </a:gs>
            <a:gs pos="100000">
              <a:srgbClr val="FFFFFF"/>
            </a:gs>
          </a:gsLst>
          <a:lin ang="16200000" scaled="0"/>
          <a:tileRect/>
        </a:gradFill>
      </dgm:spPr>
      <dgm:t>
        <a:bodyPr/>
        <a:lstStyle/>
        <a:p>
          <a:r>
            <a:rPr lang="fr-FR" sz="1600" b="1" dirty="0" smtClean="0">
              <a:solidFill>
                <a:srgbClr val="000000"/>
              </a:solidFill>
            </a:rPr>
            <a:t>Objectif </a:t>
          </a:r>
          <a:endParaRPr lang="fr-FR" sz="1600" b="1" dirty="0">
            <a:solidFill>
              <a:srgbClr val="000000"/>
            </a:solidFill>
          </a:endParaRPr>
        </a:p>
      </dgm:t>
    </dgm:pt>
    <dgm:pt modelId="{44ADF640-89D6-9743-B66D-1C6601308F69}" type="parTrans" cxnId="{8C503FE8-328A-1B4C-BC02-9C884AC1D852}">
      <dgm:prSet custT="1"/>
      <dgm:spPr/>
      <dgm:t>
        <a:bodyPr/>
        <a:lstStyle/>
        <a:p>
          <a:endParaRPr lang="fr-FR" sz="1600" b="1"/>
        </a:p>
      </dgm:t>
    </dgm:pt>
    <dgm:pt modelId="{1705EE68-B907-FB40-8760-BB39E79B050B}" type="sibTrans" cxnId="{8C503FE8-328A-1B4C-BC02-9C884AC1D852}">
      <dgm:prSet/>
      <dgm:spPr/>
      <dgm:t>
        <a:bodyPr/>
        <a:lstStyle/>
        <a:p>
          <a:endParaRPr lang="fr-FR" sz="1600" b="1"/>
        </a:p>
      </dgm:t>
    </dgm:pt>
    <dgm:pt modelId="{35B7954B-87AB-C14D-B4A0-7172071041C7}">
      <dgm:prSet phldrT="[Texte]" custT="1"/>
      <dgm:spPr>
        <a:gradFill flip="none" rotWithShape="1">
          <a:gsLst>
            <a:gs pos="0">
              <a:srgbClr val="008000"/>
            </a:gs>
            <a:gs pos="100000">
              <a:srgbClr val="FFFFFF"/>
            </a:gs>
          </a:gsLst>
          <a:lin ang="16200000" scaled="0"/>
          <a:tileRect/>
        </a:gradFill>
      </dgm:spPr>
      <dgm:t>
        <a:bodyPr/>
        <a:lstStyle/>
        <a:p>
          <a:r>
            <a:rPr lang="fr-FR" sz="1600" b="1" dirty="0" smtClean="0">
              <a:solidFill>
                <a:srgbClr val="000000"/>
              </a:solidFill>
            </a:rPr>
            <a:t>Objectif 1</a:t>
          </a:r>
          <a:endParaRPr lang="fr-FR" sz="1600" b="1" dirty="0">
            <a:solidFill>
              <a:srgbClr val="000000"/>
            </a:solidFill>
          </a:endParaRPr>
        </a:p>
      </dgm:t>
    </dgm:pt>
    <dgm:pt modelId="{F6CBB7F3-5EBA-B045-A9DD-8F8312EF2AB3}" type="parTrans" cxnId="{DD2E7E46-6279-BF44-B386-EED8A862EB3F}">
      <dgm:prSet custT="1"/>
      <dgm:spPr/>
      <dgm:t>
        <a:bodyPr/>
        <a:lstStyle/>
        <a:p>
          <a:endParaRPr lang="fr-FR" sz="1600" b="1"/>
        </a:p>
      </dgm:t>
    </dgm:pt>
    <dgm:pt modelId="{34FA73AA-8733-C647-9A63-3CE49E479A0D}" type="sibTrans" cxnId="{DD2E7E46-6279-BF44-B386-EED8A862EB3F}">
      <dgm:prSet/>
      <dgm:spPr/>
      <dgm:t>
        <a:bodyPr/>
        <a:lstStyle/>
        <a:p>
          <a:endParaRPr lang="fr-FR" sz="1600" b="1"/>
        </a:p>
      </dgm:t>
    </dgm:pt>
    <dgm:pt modelId="{EB44760A-D8F1-2045-9D77-EB940B647B49}">
      <dgm:prSet phldrT="[Texte]" custT="1"/>
      <dgm:spPr>
        <a:gradFill flip="none" rotWithShape="1">
          <a:gsLst>
            <a:gs pos="0">
              <a:srgbClr val="008000"/>
            </a:gs>
            <a:gs pos="100000">
              <a:srgbClr val="FFFFFF"/>
            </a:gs>
          </a:gsLst>
          <a:lin ang="16200000" scaled="0"/>
          <a:tileRect/>
        </a:gradFill>
      </dgm:spPr>
      <dgm:t>
        <a:bodyPr/>
        <a:lstStyle/>
        <a:p>
          <a:r>
            <a:rPr lang="fr-FR" sz="1600" b="1" dirty="0" smtClean="0">
              <a:solidFill>
                <a:srgbClr val="000000"/>
              </a:solidFill>
            </a:rPr>
            <a:t>Projet</a:t>
          </a:r>
        </a:p>
      </dgm:t>
    </dgm:pt>
    <dgm:pt modelId="{50E3B095-B685-E34F-87BF-4C84B7441198}" type="parTrans" cxnId="{F9448FE1-C528-7944-81DE-F9CFFE7E83B9}">
      <dgm:prSet custT="1"/>
      <dgm:spPr/>
      <dgm:t>
        <a:bodyPr/>
        <a:lstStyle/>
        <a:p>
          <a:endParaRPr lang="fr-FR" sz="1600" b="1"/>
        </a:p>
      </dgm:t>
    </dgm:pt>
    <dgm:pt modelId="{975145EE-B1D3-7F4A-BC88-69903F62229D}" type="sibTrans" cxnId="{F9448FE1-C528-7944-81DE-F9CFFE7E83B9}">
      <dgm:prSet/>
      <dgm:spPr/>
      <dgm:t>
        <a:bodyPr/>
        <a:lstStyle/>
        <a:p>
          <a:endParaRPr lang="fr-FR" sz="1600" b="1"/>
        </a:p>
      </dgm:t>
    </dgm:pt>
    <dgm:pt modelId="{BE3256A3-20E7-5C40-8393-ACECF9F989F7}">
      <dgm:prSet phldrT="[Texte]" custT="1"/>
      <dgm:spPr>
        <a:gradFill flip="none" rotWithShape="1">
          <a:gsLst>
            <a:gs pos="0">
              <a:srgbClr val="660066"/>
            </a:gs>
            <a:gs pos="100000">
              <a:srgbClr val="FFFFFF"/>
            </a:gs>
          </a:gsLst>
          <a:lin ang="16200000" scaled="0"/>
          <a:tileRect/>
        </a:gradFill>
      </dgm:spPr>
      <dgm:t>
        <a:bodyPr/>
        <a:lstStyle/>
        <a:p>
          <a:r>
            <a:rPr lang="fr-FR" sz="1600" b="1" dirty="0" smtClean="0">
              <a:solidFill>
                <a:srgbClr val="000000"/>
              </a:solidFill>
            </a:rPr>
            <a:t>Projet</a:t>
          </a:r>
          <a:endParaRPr lang="fr-FR" sz="1600" b="1" dirty="0">
            <a:solidFill>
              <a:srgbClr val="000000"/>
            </a:solidFill>
          </a:endParaRPr>
        </a:p>
      </dgm:t>
    </dgm:pt>
    <dgm:pt modelId="{9B20991A-FC51-7D43-A5E6-F468FE1C67FA}" type="parTrans" cxnId="{1529063E-F35E-564A-B459-35B59B070007}">
      <dgm:prSet custT="1"/>
      <dgm:spPr/>
      <dgm:t>
        <a:bodyPr/>
        <a:lstStyle/>
        <a:p>
          <a:endParaRPr lang="fr-FR" sz="1600" b="1"/>
        </a:p>
      </dgm:t>
    </dgm:pt>
    <dgm:pt modelId="{3DF2E278-639A-D24F-ADE2-C71C1E0D0182}" type="sibTrans" cxnId="{1529063E-F35E-564A-B459-35B59B070007}">
      <dgm:prSet/>
      <dgm:spPr/>
      <dgm:t>
        <a:bodyPr/>
        <a:lstStyle/>
        <a:p>
          <a:endParaRPr lang="fr-FR" sz="1600" b="1"/>
        </a:p>
      </dgm:t>
    </dgm:pt>
    <dgm:pt modelId="{B286E0AF-0653-3A4B-A77F-D2A91449F649}" type="pres">
      <dgm:prSet presAssocID="{06055AF0-840B-6543-A941-21B6AEFBD996}" presName="diagram" presStyleCnt="0">
        <dgm:presLayoutVars>
          <dgm:chPref val="1"/>
          <dgm:dir/>
          <dgm:animOne val="branch"/>
          <dgm:animLvl val="lvl"/>
          <dgm:resizeHandles val="exact"/>
        </dgm:presLayoutVars>
      </dgm:prSet>
      <dgm:spPr/>
      <dgm:t>
        <a:bodyPr/>
        <a:lstStyle/>
        <a:p>
          <a:endParaRPr lang="fr-FR"/>
        </a:p>
      </dgm:t>
    </dgm:pt>
    <dgm:pt modelId="{E033F2B8-2408-CA4F-8D80-6888D5B03F4C}" type="pres">
      <dgm:prSet presAssocID="{436E5EC9-DD7F-0343-8C56-51FE6DBB0BD5}" presName="root1" presStyleCnt="0"/>
      <dgm:spPr/>
    </dgm:pt>
    <dgm:pt modelId="{C3A826A0-7BBF-2A45-8A72-331F9DED83A2}" type="pres">
      <dgm:prSet presAssocID="{436E5EC9-DD7F-0343-8C56-51FE6DBB0BD5}" presName="LevelOneTextNode" presStyleLbl="node0" presStyleIdx="0" presStyleCnt="1" custLinFactX="-51480" custLinFactNeighborX="-100000" custLinFactNeighborY="-6875">
        <dgm:presLayoutVars>
          <dgm:chPref val="3"/>
        </dgm:presLayoutVars>
      </dgm:prSet>
      <dgm:spPr/>
      <dgm:t>
        <a:bodyPr/>
        <a:lstStyle/>
        <a:p>
          <a:endParaRPr lang="fr-FR"/>
        </a:p>
      </dgm:t>
    </dgm:pt>
    <dgm:pt modelId="{A3E7592A-8DA1-614C-876C-296C3DBFA4EA}" type="pres">
      <dgm:prSet presAssocID="{436E5EC9-DD7F-0343-8C56-51FE6DBB0BD5}" presName="level2hierChild" presStyleCnt="0"/>
      <dgm:spPr/>
    </dgm:pt>
    <dgm:pt modelId="{0F713493-7AA1-FE44-874B-66946DC74695}" type="pres">
      <dgm:prSet presAssocID="{D187BE2D-9A96-F84C-94A0-E9128A1DCCB2}" presName="conn2-1" presStyleLbl="parChTrans1D2" presStyleIdx="0" presStyleCnt="3"/>
      <dgm:spPr/>
      <dgm:t>
        <a:bodyPr/>
        <a:lstStyle/>
        <a:p>
          <a:endParaRPr lang="fr-FR"/>
        </a:p>
      </dgm:t>
    </dgm:pt>
    <dgm:pt modelId="{160C163D-C567-594A-9FCE-7DA316E110A6}" type="pres">
      <dgm:prSet presAssocID="{D187BE2D-9A96-F84C-94A0-E9128A1DCCB2}" presName="connTx" presStyleLbl="parChTrans1D2" presStyleIdx="0" presStyleCnt="3"/>
      <dgm:spPr/>
      <dgm:t>
        <a:bodyPr/>
        <a:lstStyle/>
        <a:p>
          <a:endParaRPr lang="fr-FR"/>
        </a:p>
      </dgm:t>
    </dgm:pt>
    <dgm:pt modelId="{D0A38C2A-DC60-2D4E-A91E-620774F18290}" type="pres">
      <dgm:prSet presAssocID="{13E85DB9-1294-D34B-8E36-2A916ECD63CE}" presName="root2" presStyleCnt="0"/>
      <dgm:spPr/>
    </dgm:pt>
    <dgm:pt modelId="{81284066-44EA-6542-81D4-182C4C683C8D}" type="pres">
      <dgm:prSet presAssocID="{13E85DB9-1294-D34B-8E36-2A916ECD63CE}" presName="LevelTwoTextNode" presStyleLbl="node2" presStyleIdx="0" presStyleCnt="3" custLinFactNeighborX="-93980" custLinFactNeighborY="15488">
        <dgm:presLayoutVars>
          <dgm:chPref val="3"/>
        </dgm:presLayoutVars>
      </dgm:prSet>
      <dgm:spPr/>
      <dgm:t>
        <a:bodyPr/>
        <a:lstStyle/>
        <a:p>
          <a:endParaRPr lang="fr-FR"/>
        </a:p>
      </dgm:t>
    </dgm:pt>
    <dgm:pt modelId="{7D695E02-680E-7042-A423-CA70D31B7F38}" type="pres">
      <dgm:prSet presAssocID="{13E85DB9-1294-D34B-8E36-2A916ECD63CE}" presName="level3hierChild" presStyleCnt="0"/>
      <dgm:spPr/>
    </dgm:pt>
    <dgm:pt modelId="{2F9F982F-3DD0-A340-BEF6-66E67F3176C5}" type="pres">
      <dgm:prSet presAssocID="{F6CBB7F3-5EBA-B045-A9DD-8F8312EF2AB3}" presName="conn2-1" presStyleLbl="parChTrans1D3" presStyleIdx="0" presStyleCnt="5"/>
      <dgm:spPr/>
      <dgm:t>
        <a:bodyPr/>
        <a:lstStyle/>
        <a:p>
          <a:endParaRPr lang="fr-FR"/>
        </a:p>
      </dgm:t>
    </dgm:pt>
    <dgm:pt modelId="{017C28D2-80E3-AE4F-88AC-22C798BBE505}" type="pres">
      <dgm:prSet presAssocID="{F6CBB7F3-5EBA-B045-A9DD-8F8312EF2AB3}" presName="connTx" presStyleLbl="parChTrans1D3" presStyleIdx="0" presStyleCnt="5"/>
      <dgm:spPr/>
      <dgm:t>
        <a:bodyPr/>
        <a:lstStyle/>
        <a:p>
          <a:endParaRPr lang="fr-FR"/>
        </a:p>
      </dgm:t>
    </dgm:pt>
    <dgm:pt modelId="{29927DF9-9761-894C-97FB-F04188BE88CD}" type="pres">
      <dgm:prSet presAssocID="{35B7954B-87AB-C14D-B4A0-7172071041C7}" presName="root2" presStyleCnt="0"/>
      <dgm:spPr/>
    </dgm:pt>
    <dgm:pt modelId="{C35C83B9-F6DF-444F-8328-014CD967E8E7}" type="pres">
      <dgm:prSet presAssocID="{35B7954B-87AB-C14D-B4A0-7172071041C7}" presName="LevelTwoTextNode" presStyleLbl="node3" presStyleIdx="0" presStyleCnt="5" custLinFactNeighborX="-52070" custLinFactNeighborY="20471">
        <dgm:presLayoutVars>
          <dgm:chPref val="3"/>
        </dgm:presLayoutVars>
      </dgm:prSet>
      <dgm:spPr/>
      <dgm:t>
        <a:bodyPr/>
        <a:lstStyle/>
        <a:p>
          <a:endParaRPr lang="fr-FR"/>
        </a:p>
      </dgm:t>
    </dgm:pt>
    <dgm:pt modelId="{9F6AB745-424C-F24B-ACFD-7A497E9EF458}" type="pres">
      <dgm:prSet presAssocID="{35B7954B-87AB-C14D-B4A0-7172071041C7}" presName="level3hierChild" presStyleCnt="0"/>
      <dgm:spPr/>
    </dgm:pt>
    <dgm:pt modelId="{1514323D-7181-F24F-8B03-1A685B15B492}" type="pres">
      <dgm:prSet presAssocID="{50E3B095-B685-E34F-87BF-4C84B7441198}" presName="conn2-1" presStyleLbl="parChTrans1D4" presStyleIdx="0" presStyleCnt="7"/>
      <dgm:spPr/>
      <dgm:t>
        <a:bodyPr/>
        <a:lstStyle/>
        <a:p>
          <a:endParaRPr lang="fr-FR"/>
        </a:p>
      </dgm:t>
    </dgm:pt>
    <dgm:pt modelId="{9B2F2949-6B0E-8245-B3D1-AEA2B13E2857}" type="pres">
      <dgm:prSet presAssocID="{50E3B095-B685-E34F-87BF-4C84B7441198}" presName="connTx" presStyleLbl="parChTrans1D4" presStyleIdx="0" presStyleCnt="7"/>
      <dgm:spPr/>
      <dgm:t>
        <a:bodyPr/>
        <a:lstStyle/>
        <a:p>
          <a:endParaRPr lang="fr-FR"/>
        </a:p>
      </dgm:t>
    </dgm:pt>
    <dgm:pt modelId="{8099D4F9-756B-6D4E-9F62-09F1FD65C7C4}" type="pres">
      <dgm:prSet presAssocID="{EB44760A-D8F1-2045-9D77-EB940B647B49}" presName="root2" presStyleCnt="0"/>
      <dgm:spPr/>
    </dgm:pt>
    <dgm:pt modelId="{D1BFDDA1-5B26-F944-867E-0A8A78B557BA}" type="pres">
      <dgm:prSet presAssocID="{EB44760A-D8F1-2045-9D77-EB940B647B49}" presName="LevelTwoTextNode" presStyleLbl="node4" presStyleIdx="0" presStyleCnt="7" custScaleX="115466" custLinFactNeighborY="20568">
        <dgm:presLayoutVars>
          <dgm:chPref val="3"/>
        </dgm:presLayoutVars>
      </dgm:prSet>
      <dgm:spPr/>
      <dgm:t>
        <a:bodyPr/>
        <a:lstStyle/>
        <a:p>
          <a:endParaRPr lang="fr-FR"/>
        </a:p>
      </dgm:t>
    </dgm:pt>
    <dgm:pt modelId="{8C7C9ED9-800F-9945-923E-B5C52E6EE947}" type="pres">
      <dgm:prSet presAssocID="{EB44760A-D8F1-2045-9D77-EB940B647B49}" presName="level3hierChild" presStyleCnt="0"/>
      <dgm:spPr/>
    </dgm:pt>
    <dgm:pt modelId="{5D51606D-D298-1B4C-8170-DDE0FC125543}" type="pres">
      <dgm:prSet presAssocID="{2CC50913-75D5-7341-A631-5056D1BCC2C7}" presName="conn2-1" presStyleLbl="parChTrans1D3" presStyleIdx="1" presStyleCnt="5"/>
      <dgm:spPr/>
      <dgm:t>
        <a:bodyPr/>
        <a:lstStyle/>
        <a:p>
          <a:endParaRPr lang="fr-FR"/>
        </a:p>
      </dgm:t>
    </dgm:pt>
    <dgm:pt modelId="{41531CE0-871F-844B-85CD-B54096F99DDA}" type="pres">
      <dgm:prSet presAssocID="{2CC50913-75D5-7341-A631-5056D1BCC2C7}" presName="connTx" presStyleLbl="parChTrans1D3" presStyleIdx="1" presStyleCnt="5"/>
      <dgm:spPr/>
      <dgm:t>
        <a:bodyPr/>
        <a:lstStyle/>
        <a:p>
          <a:endParaRPr lang="fr-FR"/>
        </a:p>
      </dgm:t>
    </dgm:pt>
    <dgm:pt modelId="{20763157-084A-4C49-AAC2-D79939CEFF46}" type="pres">
      <dgm:prSet presAssocID="{2FF1CD74-408D-ED4F-8445-1AA1FC2646C9}" presName="root2" presStyleCnt="0"/>
      <dgm:spPr/>
    </dgm:pt>
    <dgm:pt modelId="{9B383F71-D012-0C40-BF48-A8FCE724AFBE}" type="pres">
      <dgm:prSet presAssocID="{2FF1CD74-408D-ED4F-8445-1AA1FC2646C9}" presName="LevelTwoTextNode" presStyleLbl="node3" presStyleIdx="1" presStyleCnt="5" custLinFactNeighborX="-48260" custLinFactNeighborY="20568">
        <dgm:presLayoutVars>
          <dgm:chPref val="3"/>
        </dgm:presLayoutVars>
      </dgm:prSet>
      <dgm:spPr/>
      <dgm:t>
        <a:bodyPr/>
        <a:lstStyle/>
        <a:p>
          <a:endParaRPr lang="fr-FR"/>
        </a:p>
      </dgm:t>
    </dgm:pt>
    <dgm:pt modelId="{95A45AE3-5F21-0748-AD99-F0DD9B3A4E9B}" type="pres">
      <dgm:prSet presAssocID="{2FF1CD74-408D-ED4F-8445-1AA1FC2646C9}" presName="level3hierChild" presStyleCnt="0"/>
      <dgm:spPr/>
    </dgm:pt>
    <dgm:pt modelId="{2F5C644A-1717-DA4C-B281-5327D9B6A59E}" type="pres">
      <dgm:prSet presAssocID="{03B8B75C-90AF-884C-99E0-CAFDBB58137B}" presName="conn2-1" presStyleLbl="parChTrans1D4" presStyleIdx="1" presStyleCnt="7"/>
      <dgm:spPr/>
      <dgm:t>
        <a:bodyPr/>
        <a:lstStyle/>
        <a:p>
          <a:endParaRPr lang="fr-FR"/>
        </a:p>
      </dgm:t>
    </dgm:pt>
    <dgm:pt modelId="{1C5BB9A5-8519-2F4B-BEC1-187467186AC7}" type="pres">
      <dgm:prSet presAssocID="{03B8B75C-90AF-884C-99E0-CAFDBB58137B}" presName="connTx" presStyleLbl="parChTrans1D4" presStyleIdx="1" presStyleCnt="7"/>
      <dgm:spPr/>
      <dgm:t>
        <a:bodyPr/>
        <a:lstStyle/>
        <a:p>
          <a:endParaRPr lang="fr-FR"/>
        </a:p>
      </dgm:t>
    </dgm:pt>
    <dgm:pt modelId="{68A33381-4BC7-ED42-AA16-1129372BAA85}" type="pres">
      <dgm:prSet presAssocID="{7131C03C-88B7-5E42-AB7D-367C2E7038C4}" presName="root2" presStyleCnt="0"/>
      <dgm:spPr/>
    </dgm:pt>
    <dgm:pt modelId="{EB952D37-9B93-8C4F-B358-F63DE503EDB5}" type="pres">
      <dgm:prSet presAssocID="{7131C03C-88B7-5E42-AB7D-367C2E7038C4}" presName="LevelTwoTextNode" presStyleLbl="node4" presStyleIdx="1" presStyleCnt="7" custLinFactNeighborX="1270" custLinFactNeighborY="18028">
        <dgm:presLayoutVars>
          <dgm:chPref val="3"/>
        </dgm:presLayoutVars>
      </dgm:prSet>
      <dgm:spPr/>
      <dgm:t>
        <a:bodyPr/>
        <a:lstStyle/>
        <a:p>
          <a:endParaRPr lang="fr-FR"/>
        </a:p>
      </dgm:t>
    </dgm:pt>
    <dgm:pt modelId="{6388B083-F9C5-694F-B04A-CCC3AADA6444}" type="pres">
      <dgm:prSet presAssocID="{7131C03C-88B7-5E42-AB7D-367C2E7038C4}" presName="level3hierChild" presStyleCnt="0"/>
      <dgm:spPr/>
    </dgm:pt>
    <dgm:pt modelId="{51C83AAD-5D1D-BB4F-B240-13846F7603B6}" type="pres">
      <dgm:prSet presAssocID="{C2141139-7C28-0B41-9986-12C09BF2A14C}" presName="conn2-1" presStyleLbl="parChTrans1D4" presStyleIdx="2" presStyleCnt="7"/>
      <dgm:spPr/>
      <dgm:t>
        <a:bodyPr/>
        <a:lstStyle/>
        <a:p>
          <a:endParaRPr lang="fr-FR"/>
        </a:p>
      </dgm:t>
    </dgm:pt>
    <dgm:pt modelId="{81999688-D781-CF4B-B6E7-2F057A7E31A6}" type="pres">
      <dgm:prSet presAssocID="{C2141139-7C28-0B41-9986-12C09BF2A14C}" presName="connTx" presStyleLbl="parChTrans1D4" presStyleIdx="2" presStyleCnt="7"/>
      <dgm:spPr/>
      <dgm:t>
        <a:bodyPr/>
        <a:lstStyle/>
        <a:p>
          <a:endParaRPr lang="fr-FR"/>
        </a:p>
      </dgm:t>
    </dgm:pt>
    <dgm:pt modelId="{709C413C-E708-4E4F-85B0-C955EA82941B}" type="pres">
      <dgm:prSet presAssocID="{CE008FBD-AD0E-734A-99C8-87A4B0F0C877}" presName="root2" presStyleCnt="0"/>
      <dgm:spPr/>
    </dgm:pt>
    <dgm:pt modelId="{CC519913-0A6A-D24D-9644-23BEFBF386D7}" type="pres">
      <dgm:prSet presAssocID="{CE008FBD-AD0E-734A-99C8-87A4B0F0C877}" presName="LevelTwoTextNode" presStyleLbl="node4" presStyleIdx="2" presStyleCnt="7" custLinFactNeighborX="1910" custLinFactNeighborY="25648">
        <dgm:presLayoutVars>
          <dgm:chPref val="3"/>
        </dgm:presLayoutVars>
      </dgm:prSet>
      <dgm:spPr/>
      <dgm:t>
        <a:bodyPr/>
        <a:lstStyle/>
        <a:p>
          <a:endParaRPr lang="fr-FR"/>
        </a:p>
      </dgm:t>
    </dgm:pt>
    <dgm:pt modelId="{E9647D7E-3702-7D45-A2D7-8A3CE93DDFFE}" type="pres">
      <dgm:prSet presAssocID="{CE008FBD-AD0E-734A-99C8-87A4B0F0C877}" presName="level3hierChild" presStyleCnt="0"/>
      <dgm:spPr/>
    </dgm:pt>
    <dgm:pt modelId="{7B66C137-8FDC-6E40-91BC-F5E2229BD99C}" type="pres">
      <dgm:prSet presAssocID="{CFC618D2-E87C-FB42-A18E-42582448F649}" presName="conn2-1" presStyleLbl="parChTrans1D2" presStyleIdx="1" presStyleCnt="3"/>
      <dgm:spPr/>
      <dgm:t>
        <a:bodyPr/>
        <a:lstStyle/>
        <a:p>
          <a:endParaRPr lang="fr-FR"/>
        </a:p>
      </dgm:t>
    </dgm:pt>
    <dgm:pt modelId="{E02A3017-3CB4-6E40-B371-4CAC0C5630FC}" type="pres">
      <dgm:prSet presAssocID="{CFC618D2-E87C-FB42-A18E-42582448F649}" presName="connTx" presStyleLbl="parChTrans1D2" presStyleIdx="1" presStyleCnt="3"/>
      <dgm:spPr/>
      <dgm:t>
        <a:bodyPr/>
        <a:lstStyle/>
        <a:p>
          <a:endParaRPr lang="fr-FR"/>
        </a:p>
      </dgm:t>
    </dgm:pt>
    <dgm:pt modelId="{BCFC3AAF-68D6-DC41-83C7-57055074ABAC}" type="pres">
      <dgm:prSet presAssocID="{BD2BE8E6-EC25-B14E-AFE8-F7695DBE5F59}" presName="root2" presStyleCnt="0"/>
      <dgm:spPr/>
    </dgm:pt>
    <dgm:pt modelId="{CFFF7366-177A-B74A-B133-AC5BE06885B7}" type="pres">
      <dgm:prSet presAssocID="{BD2BE8E6-EC25-B14E-AFE8-F7695DBE5F59}" presName="LevelTwoTextNode" presStyleLbl="node2" presStyleIdx="1" presStyleCnt="3" custLinFactX="-4140" custLinFactNeighborX="-100000" custLinFactNeighborY="-120">
        <dgm:presLayoutVars>
          <dgm:chPref val="3"/>
        </dgm:presLayoutVars>
      </dgm:prSet>
      <dgm:spPr/>
      <dgm:t>
        <a:bodyPr/>
        <a:lstStyle/>
        <a:p>
          <a:endParaRPr lang="fr-FR"/>
        </a:p>
      </dgm:t>
    </dgm:pt>
    <dgm:pt modelId="{5795B6C1-DB22-E946-9D33-B1113639079A}" type="pres">
      <dgm:prSet presAssocID="{BD2BE8E6-EC25-B14E-AFE8-F7695DBE5F59}" presName="level3hierChild" presStyleCnt="0"/>
      <dgm:spPr/>
    </dgm:pt>
    <dgm:pt modelId="{70A2E8C3-14A7-3549-8C40-9C4C42C831C2}" type="pres">
      <dgm:prSet presAssocID="{44ADF640-89D6-9743-B66D-1C6601308F69}" presName="conn2-1" presStyleLbl="parChTrans1D3" presStyleIdx="2" presStyleCnt="5"/>
      <dgm:spPr/>
      <dgm:t>
        <a:bodyPr/>
        <a:lstStyle/>
        <a:p>
          <a:endParaRPr lang="fr-FR"/>
        </a:p>
      </dgm:t>
    </dgm:pt>
    <dgm:pt modelId="{B60B1B4E-149A-6643-9C38-8DFEF6DE312A}" type="pres">
      <dgm:prSet presAssocID="{44ADF640-89D6-9743-B66D-1C6601308F69}" presName="connTx" presStyleLbl="parChTrans1D3" presStyleIdx="2" presStyleCnt="5"/>
      <dgm:spPr/>
      <dgm:t>
        <a:bodyPr/>
        <a:lstStyle/>
        <a:p>
          <a:endParaRPr lang="fr-FR"/>
        </a:p>
      </dgm:t>
    </dgm:pt>
    <dgm:pt modelId="{925CF310-77BC-1546-BF39-493C4B3A9BF9}" type="pres">
      <dgm:prSet presAssocID="{62B1897B-252F-4942-B08E-8D364F891670}" presName="root2" presStyleCnt="0"/>
      <dgm:spPr/>
    </dgm:pt>
    <dgm:pt modelId="{A18D118F-2220-6A4B-95E2-0EF610242DFF}" type="pres">
      <dgm:prSet presAssocID="{62B1897B-252F-4942-B08E-8D364F891670}" presName="LevelTwoTextNode" presStyleLbl="node3" presStyleIdx="2" presStyleCnt="5" custLinFactNeighborX="-52070" custLinFactNeighborY="-120">
        <dgm:presLayoutVars>
          <dgm:chPref val="3"/>
        </dgm:presLayoutVars>
      </dgm:prSet>
      <dgm:spPr/>
      <dgm:t>
        <a:bodyPr/>
        <a:lstStyle/>
        <a:p>
          <a:endParaRPr lang="fr-FR"/>
        </a:p>
      </dgm:t>
    </dgm:pt>
    <dgm:pt modelId="{385C3218-CF63-8146-A045-46A536FDF9CC}" type="pres">
      <dgm:prSet presAssocID="{62B1897B-252F-4942-B08E-8D364F891670}" presName="level3hierChild" presStyleCnt="0"/>
      <dgm:spPr/>
    </dgm:pt>
    <dgm:pt modelId="{B07CD4B9-ADA5-D943-9A8A-8D812ACEEFBC}" type="pres">
      <dgm:prSet presAssocID="{9B20991A-FC51-7D43-A5E6-F468FE1C67FA}" presName="conn2-1" presStyleLbl="parChTrans1D4" presStyleIdx="3" presStyleCnt="7"/>
      <dgm:spPr/>
      <dgm:t>
        <a:bodyPr/>
        <a:lstStyle/>
        <a:p>
          <a:endParaRPr lang="fr-FR"/>
        </a:p>
      </dgm:t>
    </dgm:pt>
    <dgm:pt modelId="{142D702E-7457-8E48-8EAE-46686B14F5CD}" type="pres">
      <dgm:prSet presAssocID="{9B20991A-FC51-7D43-A5E6-F468FE1C67FA}" presName="connTx" presStyleLbl="parChTrans1D4" presStyleIdx="3" presStyleCnt="7"/>
      <dgm:spPr/>
      <dgm:t>
        <a:bodyPr/>
        <a:lstStyle/>
        <a:p>
          <a:endParaRPr lang="fr-FR"/>
        </a:p>
      </dgm:t>
    </dgm:pt>
    <dgm:pt modelId="{8BC35958-0F93-EB4D-A996-8BBAC8DCE0DC}" type="pres">
      <dgm:prSet presAssocID="{BE3256A3-20E7-5C40-8393-ACECF9F989F7}" presName="root2" presStyleCnt="0"/>
      <dgm:spPr/>
    </dgm:pt>
    <dgm:pt modelId="{BCDD4CB8-0967-7849-B3E9-CF1F8BEF934B}" type="pres">
      <dgm:prSet presAssocID="{BE3256A3-20E7-5C40-8393-ACECF9F989F7}" presName="LevelTwoTextNode" presStyleLbl="node4" presStyleIdx="3" presStyleCnt="7" custLinFactNeighborX="8860" custLinFactNeighborY="3300">
        <dgm:presLayoutVars>
          <dgm:chPref val="3"/>
        </dgm:presLayoutVars>
      </dgm:prSet>
      <dgm:spPr/>
      <dgm:t>
        <a:bodyPr/>
        <a:lstStyle/>
        <a:p>
          <a:endParaRPr lang="fr-FR"/>
        </a:p>
      </dgm:t>
    </dgm:pt>
    <dgm:pt modelId="{BE52F441-D18C-FD4C-AF00-6DB881407DFA}" type="pres">
      <dgm:prSet presAssocID="{BE3256A3-20E7-5C40-8393-ACECF9F989F7}" presName="level3hierChild" presStyleCnt="0"/>
      <dgm:spPr/>
    </dgm:pt>
    <dgm:pt modelId="{37FB4C0B-D0B1-BA4B-9FAD-66A080F68E42}" type="pres">
      <dgm:prSet presAssocID="{394361DB-95FD-CE41-A3F9-A5AD6897A85D}" presName="conn2-1" presStyleLbl="parChTrans1D2" presStyleIdx="2" presStyleCnt="3"/>
      <dgm:spPr/>
      <dgm:t>
        <a:bodyPr/>
        <a:lstStyle/>
        <a:p>
          <a:endParaRPr lang="fr-FR"/>
        </a:p>
      </dgm:t>
    </dgm:pt>
    <dgm:pt modelId="{6F9D9C9C-B111-764F-BB44-B0AEF0BCD1B5}" type="pres">
      <dgm:prSet presAssocID="{394361DB-95FD-CE41-A3F9-A5AD6897A85D}" presName="connTx" presStyleLbl="parChTrans1D2" presStyleIdx="2" presStyleCnt="3"/>
      <dgm:spPr/>
      <dgm:t>
        <a:bodyPr/>
        <a:lstStyle/>
        <a:p>
          <a:endParaRPr lang="fr-FR"/>
        </a:p>
      </dgm:t>
    </dgm:pt>
    <dgm:pt modelId="{6470646C-1978-E743-AE3B-56DD87567F82}" type="pres">
      <dgm:prSet presAssocID="{4F212CE3-0504-4B4B-A8A5-50F7654F2A1E}" presName="root2" presStyleCnt="0"/>
      <dgm:spPr/>
    </dgm:pt>
    <dgm:pt modelId="{CD18F917-9C0D-F14E-87E7-73769CE41394}" type="pres">
      <dgm:prSet presAssocID="{4F212CE3-0504-4B4B-A8A5-50F7654F2A1E}" presName="LevelTwoTextNode" presStyleLbl="node2" presStyleIdx="2" presStyleCnt="3" custLinFactNeighborX="-97346" custLinFactNeighborY="-46981">
        <dgm:presLayoutVars>
          <dgm:chPref val="3"/>
        </dgm:presLayoutVars>
      </dgm:prSet>
      <dgm:spPr/>
      <dgm:t>
        <a:bodyPr/>
        <a:lstStyle/>
        <a:p>
          <a:endParaRPr lang="fr-FR"/>
        </a:p>
      </dgm:t>
    </dgm:pt>
    <dgm:pt modelId="{8E97AD70-6694-7245-8F72-AF3FB0899963}" type="pres">
      <dgm:prSet presAssocID="{4F212CE3-0504-4B4B-A8A5-50F7654F2A1E}" presName="level3hierChild" presStyleCnt="0"/>
      <dgm:spPr/>
    </dgm:pt>
    <dgm:pt modelId="{E5DD4C3C-93FE-A04C-BC02-940ECE7C885A}" type="pres">
      <dgm:prSet presAssocID="{DF36A70B-2195-034C-AF7D-C279AB41ECA5}" presName="conn2-1" presStyleLbl="parChTrans1D3" presStyleIdx="3" presStyleCnt="5"/>
      <dgm:spPr/>
      <dgm:t>
        <a:bodyPr/>
        <a:lstStyle/>
        <a:p>
          <a:endParaRPr lang="fr-FR"/>
        </a:p>
      </dgm:t>
    </dgm:pt>
    <dgm:pt modelId="{86F12382-1C75-0B47-B5C9-143F62C99D20}" type="pres">
      <dgm:prSet presAssocID="{DF36A70B-2195-034C-AF7D-C279AB41ECA5}" presName="connTx" presStyleLbl="parChTrans1D3" presStyleIdx="3" presStyleCnt="5"/>
      <dgm:spPr/>
      <dgm:t>
        <a:bodyPr/>
        <a:lstStyle/>
        <a:p>
          <a:endParaRPr lang="fr-FR"/>
        </a:p>
      </dgm:t>
    </dgm:pt>
    <dgm:pt modelId="{D27CA583-7C35-F94C-A760-B0D718144B49}" type="pres">
      <dgm:prSet presAssocID="{99665C4E-18D3-0448-8F9F-982F9742F0C7}" presName="root2" presStyleCnt="0"/>
      <dgm:spPr/>
    </dgm:pt>
    <dgm:pt modelId="{910BB9F7-7B53-4442-9384-0C7DDF9E3E9D}" type="pres">
      <dgm:prSet presAssocID="{99665C4E-18D3-0448-8F9F-982F9742F0C7}" presName="LevelTwoTextNode" presStyleLbl="node3" presStyleIdx="3" presStyleCnt="5" custLinFactNeighborX="-48410" custLinFactNeighborY="40164">
        <dgm:presLayoutVars>
          <dgm:chPref val="3"/>
        </dgm:presLayoutVars>
      </dgm:prSet>
      <dgm:spPr/>
      <dgm:t>
        <a:bodyPr/>
        <a:lstStyle/>
        <a:p>
          <a:endParaRPr lang="fr-FR"/>
        </a:p>
      </dgm:t>
    </dgm:pt>
    <dgm:pt modelId="{BE80F3D9-371F-F34F-BB90-79F87AF5AEA8}" type="pres">
      <dgm:prSet presAssocID="{99665C4E-18D3-0448-8F9F-982F9742F0C7}" presName="level3hierChild" presStyleCnt="0"/>
      <dgm:spPr/>
    </dgm:pt>
    <dgm:pt modelId="{819074F7-4BE2-1E4F-AE65-FDE071DB6E1E}" type="pres">
      <dgm:prSet presAssocID="{4ECD7641-32CA-A149-905B-33A8AA9F7FDE}" presName="conn2-1" presStyleLbl="parChTrans1D4" presStyleIdx="4" presStyleCnt="7"/>
      <dgm:spPr/>
      <dgm:t>
        <a:bodyPr/>
        <a:lstStyle/>
        <a:p>
          <a:endParaRPr lang="fr-FR"/>
        </a:p>
      </dgm:t>
    </dgm:pt>
    <dgm:pt modelId="{BDDE8696-FC10-6442-9A62-CC02F2E57C8C}" type="pres">
      <dgm:prSet presAssocID="{4ECD7641-32CA-A149-905B-33A8AA9F7FDE}" presName="connTx" presStyleLbl="parChTrans1D4" presStyleIdx="4" presStyleCnt="7"/>
      <dgm:spPr/>
      <dgm:t>
        <a:bodyPr/>
        <a:lstStyle/>
        <a:p>
          <a:endParaRPr lang="fr-FR"/>
        </a:p>
      </dgm:t>
    </dgm:pt>
    <dgm:pt modelId="{1D1603F6-8368-7348-9D8F-217E40D65B41}" type="pres">
      <dgm:prSet presAssocID="{73081D91-1704-DC46-B711-D84E24BCB257}" presName="root2" presStyleCnt="0"/>
      <dgm:spPr/>
    </dgm:pt>
    <dgm:pt modelId="{64C2D7FA-6178-604D-8CC3-FD9E38FF42CE}" type="pres">
      <dgm:prSet presAssocID="{73081D91-1704-DC46-B711-D84E24BCB257}" presName="LevelTwoTextNode" presStyleLbl="node4" presStyleIdx="4" presStyleCnt="7" custLinFactNeighborX="13050" custLinFactNeighborY="-10040">
        <dgm:presLayoutVars>
          <dgm:chPref val="3"/>
        </dgm:presLayoutVars>
      </dgm:prSet>
      <dgm:spPr/>
      <dgm:t>
        <a:bodyPr/>
        <a:lstStyle/>
        <a:p>
          <a:endParaRPr lang="fr-FR"/>
        </a:p>
      </dgm:t>
    </dgm:pt>
    <dgm:pt modelId="{25295B1E-9C3E-7643-A1FD-AC34A70E1361}" type="pres">
      <dgm:prSet presAssocID="{73081D91-1704-DC46-B711-D84E24BCB257}" presName="level3hierChild" presStyleCnt="0"/>
      <dgm:spPr/>
    </dgm:pt>
    <dgm:pt modelId="{253F865F-F0A2-8846-971D-4743642A4763}" type="pres">
      <dgm:prSet presAssocID="{4F4B2A6B-6396-F147-AC0F-54107DB1B36D}" presName="conn2-1" presStyleLbl="parChTrans1D3" presStyleIdx="4" presStyleCnt="5"/>
      <dgm:spPr/>
      <dgm:t>
        <a:bodyPr/>
        <a:lstStyle/>
        <a:p>
          <a:endParaRPr lang="fr-FR"/>
        </a:p>
      </dgm:t>
    </dgm:pt>
    <dgm:pt modelId="{17F34942-7694-3B46-917F-E6CE173C4F84}" type="pres">
      <dgm:prSet presAssocID="{4F4B2A6B-6396-F147-AC0F-54107DB1B36D}" presName="connTx" presStyleLbl="parChTrans1D3" presStyleIdx="4" presStyleCnt="5"/>
      <dgm:spPr/>
      <dgm:t>
        <a:bodyPr/>
        <a:lstStyle/>
        <a:p>
          <a:endParaRPr lang="fr-FR"/>
        </a:p>
      </dgm:t>
    </dgm:pt>
    <dgm:pt modelId="{AE63E664-B22B-B749-8CE8-42A1E09B37AE}" type="pres">
      <dgm:prSet presAssocID="{030638B1-A2E9-5C44-A579-DABCE9427F69}" presName="root2" presStyleCnt="0"/>
      <dgm:spPr/>
    </dgm:pt>
    <dgm:pt modelId="{2392F28C-AB7A-B64E-9D9F-09E287CB286D}" type="pres">
      <dgm:prSet presAssocID="{030638B1-A2E9-5C44-A579-DABCE9427F69}" presName="LevelTwoTextNode" presStyleLbl="node3" presStyleIdx="4" presStyleCnt="5" custLinFactNeighborX="-53340" custLinFactNeighborY="5080">
        <dgm:presLayoutVars>
          <dgm:chPref val="3"/>
        </dgm:presLayoutVars>
      </dgm:prSet>
      <dgm:spPr/>
      <dgm:t>
        <a:bodyPr/>
        <a:lstStyle/>
        <a:p>
          <a:endParaRPr lang="fr-FR"/>
        </a:p>
      </dgm:t>
    </dgm:pt>
    <dgm:pt modelId="{174D8DF3-1233-7B44-93D4-36D439C9F2BA}" type="pres">
      <dgm:prSet presAssocID="{030638B1-A2E9-5C44-A579-DABCE9427F69}" presName="level3hierChild" presStyleCnt="0"/>
      <dgm:spPr/>
    </dgm:pt>
    <dgm:pt modelId="{33E717FC-AA27-8F49-A07B-BA1879D96C1D}" type="pres">
      <dgm:prSet presAssocID="{90455C3F-8DA7-C348-A714-8E2A7B132F42}" presName="conn2-1" presStyleLbl="parChTrans1D4" presStyleIdx="5" presStyleCnt="7"/>
      <dgm:spPr/>
      <dgm:t>
        <a:bodyPr/>
        <a:lstStyle/>
        <a:p>
          <a:endParaRPr lang="fr-FR"/>
        </a:p>
      </dgm:t>
    </dgm:pt>
    <dgm:pt modelId="{103116B3-74C5-904C-AC8B-0B980B93C800}" type="pres">
      <dgm:prSet presAssocID="{90455C3F-8DA7-C348-A714-8E2A7B132F42}" presName="connTx" presStyleLbl="parChTrans1D4" presStyleIdx="5" presStyleCnt="7"/>
      <dgm:spPr/>
      <dgm:t>
        <a:bodyPr/>
        <a:lstStyle/>
        <a:p>
          <a:endParaRPr lang="fr-FR"/>
        </a:p>
      </dgm:t>
    </dgm:pt>
    <dgm:pt modelId="{FE86FBF2-2215-354D-9208-0A85B7152D1E}" type="pres">
      <dgm:prSet presAssocID="{A7FF3F30-BC31-634B-A6A3-AB8A664438F9}" presName="root2" presStyleCnt="0"/>
      <dgm:spPr/>
    </dgm:pt>
    <dgm:pt modelId="{497B2961-FA6A-D046-9A8E-A5D022E1EED7}" type="pres">
      <dgm:prSet presAssocID="{A7FF3F30-BC31-634B-A6A3-AB8A664438F9}" presName="LevelTwoTextNode" presStyleLbl="node4" presStyleIdx="5" presStyleCnt="7" custLinFactNeighborX="15590" custLinFactNeighborY="-7620">
        <dgm:presLayoutVars>
          <dgm:chPref val="3"/>
        </dgm:presLayoutVars>
      </dgm:prSet>
      <dgm:spPr/>
      <dgm:t>
        <a:bodyPr/>
        <a:lstStyle/>
        <a:p>
          <a:endParaRPr lang="fr-FR"/>
        </a:p>
      </dgm:t>
    </dgm:pt>
    <dgm:pt modelId="{9949F62C-76D1-B941-B834-597E2C784BFE}" type="pres">
      <dgm:prSet presAssocID="{A7FF3F30-BC31-634B-A6A3-AB8A664438F9}" presName="level3hierChild" presStyleCnt="0"/>
      <dgm:spPr/>
    </dgm:pt>
    <dgm:pt modelId="{BB87ABF6-7151-E645-B4A2-B5A65DF7F90B}" type="pres">
      <dgm:prSet presAssocID="{04C2CA2C-5913-BB43-BE68-46B9C166C465}" presName="conn2-1" presStyleLbl="parChTrans1D4" presStyleIdx="6" presStyleCnt="7"/>
      <dgm:spPr/>
      <dgm:t>
        <a:bodyPr/>
        <a:lstStyle/>
        <a:p>
          <a:endParaRPr lang="fr-FR"/>
        </a:p>
      </dgm:t>
    </dgm:pt>
    <dgm:pt modelId="{339BC581-38B6-7842-AE1D-B0E89BD3110B}" type="pres">
      <dgm:prSet presAssocID="{04C2CA2C-5913-BB43-BE68-46B9C166C465}" presName="connTx" presStyleLbl="parChTrans1D4" presStyleIdx="6" presStyleCnt="7"/>
      <dgm:spPr/>
      <dgm:t>
        <a:bodyPr/>
        <a:lstStyle/>
        <a:p>
          <a:endParaRPr lang="fr-FR"/>
        </a:p>
      </dgm:t>
    </dgm:pt>
    <dgm:pt modelId="{1E6D1B87-EF33-5448-A560-2BBB372F2167}" type="pres">
      <dgm:prSet presAssocID="{8D451BFB-1041-B14E-9FD9-5311CF0B2A10}" presName="root2" presStyleCnt="0"/>
      <dgm:spPr/>
    </dgm:pt>
    <dgm:pt modelId="{2790B6B9-C4A0-F241-9A5A-D2D27DB86424}" type="pres">
      <dgm:prSet presAssocID="{8D451BFB-1041-B14E-9FD9-5311CF0B2A10}" presName="LevelTwoTextNode" presStyleLbl="node4" presStyleIdx="6" presStyleCnt="7" custLinFactNeighborX="16860" custLinFactNeighborY="-2540">
        <dgm:presLayoutVars>
          <dgm:chPref val="3"/>
        </dgm:presLayoutVars>
      </dgm:prSet>
      <dgm:spPr/>
      <dgm:t>
        <a:bodyPr/>
        <a:lstStyle/>
        <a:p>
          <a:endParaRPr lang="fr-FR"/>
        </a:p>
      </dgm:t>
    </dgm:pt>
    <dgm:pt modelId="{63A2D85A-20A5-744F-AA56-1AA5C1D325A9}" type="pres">
      <dgm:prSet presAssocID="{8D451BFB-1041-B14E-9FD9-5311CF0B2A10}" presName="level3hierChild" presStyleCnt="0"/>
      <dgm:spPr/>
    </dgm:pt>
  </dgm:ptLst>
  <dgm:cxnLst>
    <dgm:cxn modelId="{0D46484B-80EC-B74B-ABAE-7D13B1804852}" type="presOf" srcId="{04C2CA2C-5913-BB43-BE68-46B9C166C465}" destId="{339BC581-38B6-7842-AE1D-B0E89BD3110B}" srcOrd="1" destOrd="0" presId="urn:microsoft.com/office/officeart/2005/8/layout/hierarchy2"/>
    <dgm:cxn modelId="{31EF7649-5446-6A4A-BC18-5CB20608CD04}" srcId="{06055AF0-840B-6543-A941-21B6AEFBD996}" destId="{436E5EC9-DD7F-0343-8C56-51FE6DBB0BD5}" srcOrd="0" destOrd="0" parTransId="{A773E166-0CEE-6441-8633-363A724D0E88}" sibTransId="{27D53D0C-1212-7245-8F4C-42AD0AC21E37}"/>
    <dgm:cxn modelId="{CC13DE2A-64A4-424B-818B-1A804E41C7EB}" type="presOf" srcId="{4ECD7641-32CA-A149-905B-33A8AA9F7FDE}" destId="{BDDE8696-FC10-6442-9A62-CC02F2E57C8C}" srcOrd="1" destOrd="0" presId="urn:microsoft.com/office/officeart/2005/8/layout/hierarchy2"/>
    <dgm:cxn modelId="{CDB6C070-0832-A049-8433-509CC55F3EBF}" srcId="{4F212CE3-0504-4B4B-A8A5-50F7654F2A1E}" destId="{99665C4E-18D3-0448-8F9F-982F9742F0C7}" srcOrd="0" destOrd="0" parTransId="{DF36A70B-2195-034C-AF7D-C279AB41ECA5}" sibTransId="{B31C4F59-F9DB-004C-8B68-D543C9F4CF26}"/>
    <dgm:cxn modelId="{6FE050D9-1C3F-184C-BFE6-31E5C9A5F540}" type="presOf" srcId="{62B1897B-252F-4942-B08E-8D364F891670}" destId="{A18D118F-2220-6A4B-95E2-0EF610242DFF}" srcOrd="0" destOrd="0" presId="urn:microsoft.com/office/officeart/2005/8/layout/hierarchy2"/>
    <dgm:cxn modelId="{8C503FE8-328A-1B4C-BC02-9C884AC1D852}" srcId="{BD2BE8E6-EC25-B14E-AFE8-F7695DBE5F59}" destId="{62B1897B-252F-4942-B08E-8D364F891670}" srcOrd="0" destOrd="0" parTransId="{44ADF640-89D6-9743-B66D-1C6601308F69}" sibTransId="{1705EE68-B907-FB40-8760-BB39E79B050B}"/>
    <dgm:cxn modelId="{DD2E7E46-6279-BF44-B386-EED8A862EB3F}" srcId="{13E85DB9-1294-D34B-8E36-2A916ECD63CE}" destId="{35B7954B-87AB-C14D-B4A0-7172071041C7}" srcOrd="0" destOrd="0" parTransId="{F6CBB7F3-5EBA-B045-A9DD-8F8312EF2AB3}" sibTransId="{34FA73AA-8733-C647-9A63-3CE49E479A0D}"/>
    <dgm:cxn modelId="{F0F5ECB1-CB0B-D441-852E-B3D315B07B64}" type="presOf" srcId="{03B8B75C-90AF-884C-99E0-CAFDBB58137B}" destId="{1C5BB9A5-8519-2F4B-BEC1-187467186AC7}" srcOrd="1" destOrd="0" presId="urn:microsoft.com/office/officeart/2005/8/layout/hierarchy2"/>
    <dgm:cxn modelId="{4AB902E4-51D1-804F-885A-127A529A86B2}" type="presOf" srcId="{A7FF3F30-BC31-634B-A6A3-AB8A664438F9}" destId="{497B2961-FA6A-D046-9A8E-A5D022E1EED7}" srcOrd="0" destOrd="0" presId="urn:microsoft.com/office/officeart/2005/8/layout/hierarchy2"/>
    <dgm:cxn modelId="{9D646D03-9A97-D24A-9575-680630F9F115}" type="presOf" srcId="{C2141139-7C28-0B41-9986-12C09BF2A14C}" destId="{81999688-D781-CF4B-B6E7-2F057A7E31A6}" srcOrd="1" destOrd="0" presId="urn:microsoft.com/office/officeart/2005/8/layout/hierarchy2"/>
    <dgm:cxn modelId="{1529063E-F35E-564A-B459-35B59B070007}" srcId="{62B1897B-252F-4942-B08E-8D364F891670}" destId="{BE3256A3-20E7-5C40-8393-ACECF9F989F7}" srcOrd="0" destOrd="0" parTransId="{9B20991A-FC51-7D43-A5E6-F468FE1C67FA}" sibTransId="{3DF2E278-639A-D24F-ADE2-C71C1E0D0182}"/>
    <dgm:cxn modelId="{D956DCD1-161A-FE43-B1B3-A6918BD8992E}" type="presOf" srcId="{F6CBB7F3-5EBA-B045-A9DD-8F8312EF2AB3}" destId="{017C28D2-80E3-AE4F-88AC-22C798BBE505}" srcOrd="1" destOrd="0" presId="urn:microsoft.com/office/officeart/2005/8/layout/hierarchy2"/>
    <dgm:cxn modelId="{607D4F74-D700-C44E-AEEC-2D0861294500}" type="presOf" srcId="{CFC618D2-E87C-FB42-A18E-42582448F649}" destId="{7B66C137-8FDC-6E40-91BC-F5E2229BD99C}" srcOrd="0" destOrd="0" presId="urn:microsoft.com/office/officeart/2005/8/layout/hierarchy2"/>
    <dgm:cxn modelId="{2ECEF01F-1E2E-204C-9582-A15C952B6A92}" type="presOf" srcId="{DF36A70B-2195-034C-AF7D-C279AB41ECA5}" destId="{E5DD4C3C-93FE-A04C-BC02-940ECE7C885A}" srcOrd="0" destOrd="0" presId="urn:microsoft.com/office/officeart/2005/8/layout/hierarchy2"/>
    <dgm:cxn modelId="{D9094F53-ABE3-C243-9AAC-C2B18720AD86}" type="presOf" srcId="{4F212CE3-0504-4B4B-A8A5-50F7654F2A1E}" destId="{CD18F917-9C0D-F14E-87E7-73769CE41394}" srcOrd="0" destOrd="0" presId="urn:microsoft.com/office/officeart/2005/8/layout/hierarchy2"/>
    <dgm:cxn modelId="{5709CAB5-8953-614C-B2E1-35B6D66424B3}" type="presOf" srcId="{CE008FBD-AD0E-734A-99C8-87A4B0F0C877}" destId="{CC519913-0A6A-D24D-9644-23BEFBF386D7}" srcOrd="0" destOrd="0" presId="urn:microsoft.com/office/officeart/2005/8/layout/hierarchy2"/>
    <dgm:cxn modelId="{8828D20C-C263-AA46-AD86-3C046E65A2F5}" srcId="{4F212CE3-0504-4B4B-A8A5-50F7654F2A1E}" destId="{030638B1-A2E9-5C44-A579-DABCE9427F69}" srcOrd="1" destOrd="0" parTransId="{4F4B2A6B-6396-F147-AC0F-54107DB1B36D}" sibTransId="{AEDFB538-4CBF-A041-9DFC-38ABFF627155}"/>
    <dgm:cxn modelId="{602D830D-DCCF-EA47-BE23-25DFD4D6B5F1}" type="presOf" srcId="{DF36A70B-2195-034C-AF7D-C279AB41ECA5}" destId="{86F12382-1C75-0B47-B5C9-143F62C99D20}" srcOrd="1" destOrd="0" presId="urn:microsoft.com/office/officeart/2005/8/layout/hierarchy2"/>
    <dgm:cxn modelId="{328F4A08-B4F7-AF43-B793-5776C2BDC6F7}" srcId="{2FF1CD74-408D-ED4F-8445-1AA1FC2646C9}" destId="{CE008FBD-AD0E-734A-99C8-87A4B0F0C877}" srcOrd="1" destOrd="0" parTransId="{C2141139-7C28-0B41-9986-12C09BF2A14C}" sibTransId="{94CF6242-93C3-A94B-8B20-F0DF5B652E57}"/>
    <dgm:cxn modelId="{8271CC34-C308-9746-89AD-5916DA122687}" srcId="{030638B1-A2E9-5C44-A579-DABCE9427F69}" destId="{8D451BFB-1041-B14E-9FD9-5311CF0B2A10}" srcOrd="1" destOrd="0" parTransId="{04C2CA2C-5913-BB43-BE68-46B9C166C465}" sibTransId="{DBECA5AF-B9B8-C14D-87D5-B85C7E210D8B}"/>
    <dgm:cxn modelId="{113EEFC6-637F-7B4C-9416-4FD82229A1FF}" type="presOf" srcId="{44ADF640-89D6-9743-B66D-1C6601308F69}" destId="{70A2E8C3-14A7-3549-8C40-9C4C42C831C2}" srcOrd="0" destOrd="0" presId="urn:microsoft.com/office/officeart/2005/8/layout/hierarchy2"/>
    <dgm:cxn modelId="{9EA1EAF7-FF59-CF40-A71E-6FC826B0809D}" type="presOf" srcId="{D187BE2D-9A96-F84C-94A0-E9128A1DCCB2}" destId="{160C163D-C567-594A-9FCE-7DA316E110A6}" srcOrd="1" destOrd="0" presId="urn:microsoft.com/office/officeart/2005/8/layout/hierarchy2"/>
    <dgm:cxn modelId="{CC74087D-7DD2-B148-B09D-77E5BB2ED480}" type="presOf" srcId="{436E5EC9-DD7F-0343-8C56-51FE6DBB0BD5}" destId="{C3A826A0-7BBF-2A45-8A72-331F9DED83A2}" srcOrd="0" destOrd="0" presId="urn:microsoft.com/office/officeart/2005/8/layout/hierarchy2"/>
    <dgm:cxn modelId="{E385771E-0EF1-3146-95A1-31110622E791}" type="presOf" srcId="{030638B1-A2E9-5C44-A579-DABCE9427F69}" destId="{2392F28C-AB7A-B64E-9D9F-09E287CB286D}" srcOrd="0" destOrd="0" presId="urn:microsoft.com/office/officeart/2005/8/layout/hierarchy2"/>
    <dgm:cxn modelId="{FF5879AB-A567-7C49-85FF-BCE1E43320C4}" type="presOf" srcId="{90455C3F-8DA7-C348-A714-8E2A7B132F42}" destId="{33E717FC-AA27-8F49-A07B-BA1879D96C1D}" srcOrd="0" destOrd="0" presId="urn:microsoft.com/office/officeart/2005/8/layout/hierarchy2"/>
    <dgm:cxn modelId="{5F688B73-105E-324C-8B87-677FB002B655}" type="presOf" srcId="{50E3B095-B685-E34F-87BF-4C84B7441198}" destId="{9B2F2949-6B0E-8245-B3D1-AEA2B13E2857}" srcOrd="1" destOrd="0" presId="urn:microsoft.com/office/officeart/2005/8/layout/hierarchy2"/>
    <dgm:cxn modelId="{80A47348-5CA1-BB45-BAF7-DBE15743F16F}" type="presOf" srcId="{C2141139-7C28-0B41-9986-12C09BF2A14C}" destId="{51C83AAD-5D1D-BB4F-B240-13846F7603B6}" srcOrd="0" destOrd="0" presId="urn:microsoft.com/office/officeart/2005/8/layout/hierarchy2"/>
    <dgm:cxn modelId="{5E0F91F5-6CB2-0344-88FB-351CF414C9E7}" type="presOf" srcId="{9B20991A-FC51-7D43-A5E6-F468FE1C67FA}" destId="{142D702E-7457-8E48-8EAE-46686B14F5CD}" srcOrd="1" destOrd="0" presId="urn:microsoft.com/office/officeart/2005/8/layout/hierarchy2"/>
    <dgm:cxn modelId="{F3D91060-0C7B-C84E-945E-CA9950304B92}" type="presOf" srcId="{2FF1CD74-408D-ED4F-8445-1AA1FC2646C9}" destId="{9B383F71-D012-0C40-BF48-A8FCE724AFBE}" srcOrd="0" destOrd="0" presId="urn:microsoft.com/office/officeart/2005/8/layout/hierarchy2"/>
    <dgm:cxn modelId="{895CB265-B284-C246-BF66-FCE56AF1D980}" type="presOf" srcId="{44ADF640-89D6-9743-B66D-1C6601308F69}" destId="{B60B1B4E-149A-6643-9C38-8DFEF6DE312A}" srcOrd="1" destOrd="0" presId="urn:microsoft.com/office/officeart/2005/8/layout/hierarchy2"/>
    <dgm:cxn modelId="{3D3572BC-14BE-E64A-9DCD-EA6A53AF8996}" type="presOf" srcId="{BE3256A3-20E7-5C40-8393-ACECF9F989F7}" destId="{BCDD4CB8-0967-7849-B3E9-CF1F8BEF934B}" srcOrd="0" destOrd="0" presId="urn:microsoft.com/office/officeart/2005/8/layout/hierarchy2"/>
    <dgm:cxn modelId="{84676CEA-90F4-2E43-AD43-1608A4BA5332}" type="presOf" srcId="{50E3B095-B685-E34F-87BF-4C84B7441198}" destId="{1514323D-7181-F24F-8B03-1A685B15B492}" srcOrd="0" destOrd="0" presId="urn:microsoft.com/office/officeart/2005/8/layout/hierarchy2"/>
    <dgm:cxn modelId="{8EE96CED-7E8F-5742-ADBC-33EBBCD4756A}" srcId="{13E85DB9-1294-D34B-8E36-2A916ECD63CE}" destId="{2FF1CD74-408D-ED4F-8445-1AA1FC2646C9}" srcOrd="1" destOrd="0" parTransId="{2CC50913-75D5-7341-A631-5056D1BCC2C7}" sibTransId="{61641AB2-5F0B-B04E-BCA9-144DD613CB9E}"/>
    <dgm:cxn modelId="{9610D3DE-8AE9-E540-9DE0-0867D284435B}" srcId="{436E5EC9-DD7F-0343-8C56-51FE6DBB0BD5}" destId="{BD2BE8E6-EC25-B14E-AFE8-F7695DBE5F59}" srcOrd="1" destOrd="0" parTransId="{CFC618D2-E87C-FB42-A18E-42582448F649}" sibTransId="{92512991-8933-A044-830B-22867421877A}"/>
    <dgm:cxn modelId="{53AFF7DA-A52D-EC4A-9EEE-118769B658CE}" type="presOf" srcId="{13E85DB9-1294-D34B-8E36-2A916ECD63CE}" destId="{81284066-44EA-6542-81D4-182C4C683C8D}" srcOrd="0" destOrd="0" presId="urn:microsoft.com/office/officeart/2005/8/layout/hierarchy2"/>
    <dgm:cxn modelId="{FFB18A0A-9427-7E40-8651-4A2AD5DA67C3}" type="presOf" srcId="{BD2BE8E6-EC25-B14E-AFE8-F7695DBE5F59}" destId="{CFFF7366-177A-B74A-B133-AC5BE06885B7}" srcOrd="0" destOrd="0" presId="urn:microsoft.com/office/officeart/2005/8/layout/hierarchy2"/>
    <dgm:cxn modelId="{7070C1FF-BEC7-9742-B28A-4FFEDCA9732C}" type="presOf" srcId="{4ECD7641-32CA-A149-905B-33A8AA9F7FDE}" destId="{819074F7-4BE2-1E4F-AE65-FDE071DB6E1E}" srcOrd="0" destOrd="0" presId="urn:microsoft.com/office/officeart/2005/8/layout/hierarchy2"/>
    <dgm:cxn modelId="{5DADCC9C-4987-6C43-95CB-51E8D25FBB7F}" type="presOf" srcId="{CFC618D2-E87C-FB42-A18E-42582448F649}" destId="{E02A3017-3CB4-6E40-B371-4CAC0C5630FC}" srcOrd="1" destOrd="0" presId="urn:microsoft.com/office/officeart/2005/8/layout/hierarchy2"/>
    <dgm:cxn modelId="{F913CE24-7120-FA4F-9B16-D6F2FA0E4E82}" srcId="{99665C4E-18D3-0448-8F9F-982F9742F0C7}" destId="{73081D91-1704-DC46-B711-D84E24BCB257}" srcOrd="0" destOrd="0" parTransId="{4ECD7641-32CA-A149-905B-33A8AA9F7FDE}" sibTransId="{7C1AFAA4-A576-2E43-BB05-7D0A8B73FF9F}"/>
    <dgm:cxn modelId="{74BE46BD-D0C6-284E-8A2D-5D3003720600}" type="presOf" srcId="{D187BE2D-9A96-F84C-94A0-E9128A1DCCB2}" destId="{0F713493-7AA1-FE44-874B-66946DC74695}" srcOrd="0" destOrd="0" presId="urn:microsoft.com/office/officeart/2005/8/layout/hierarchy2"/>
    <dgm:cxn modelId="{A775AF7C-1F7E-914B-807A-4A7DF407AC10}" type="presOf" srcId="{EB44760A-D8F1-2045-9D77-EB940B647B49}" destId="{D1BFDDA1-5B26-F944-867E-0A8A78B557BA}" srcOrd="0" destOrd="0" presId="urn:microsoft.com/office/officeart/2005/8/layout/hierarchy2"/>
    <dgm:cxn modelId="{60A6EA1F-C622-314F-8576-BD04F2496EEF}" type="presOf" srcId="{35B7954B-87AB-C14D-B4A0-7172071041C7}" destId="{C35C83B9-F6DF-444F-8328-014CD967E8E7}" srcOrd="0" destOrd="0" presId="urn:microsoft.com/office/officeart/2005/8/layout/hierarchy2"/>
    <dgm:cxn modelId="{47B9E928-44CB-994B-8BA3-CD2F66534725}" type="presOf" srcId="{06055AF0-840B-6543-A941-21B6AEFBD996}" destId="{B286E0AF-0653-3A4B-A77F-D2A91449F649}" srcOrd="0" destOrd="0" presId="urn:microsoft.com/office/officeart/2005/8/layout/hierarchy2"/>
    <dgm:cxn modelId="{51C7543D-B690-1C4B-BBEF-6AE7AECF3940}" type="presOf" srcId="{4F4B2A6B-6396-F147-AC0F-54107DB1B36D}" destId="{17F34942-7694-3B46-917F-E6CE173C4F84}" srcOrd="1" destOrd="0" presId="urn:microsoft.com/office/officeart/2005/8/layout/hierarchy2"/>
    <dgm:cxn modelId="{F95FD4C3-9A9F-FB4D-875D-00D58DE8146E}" srcId="{436E5EC9-DD7F-0343-8C56-51FE6DBB0BD5}" destId="{4F212CE3-0504-4B4B-A8A5-50F7654F2A1E}" srcOrd="2" destOrd="0" parTransId="{394361DB-95FD-CE41-A3F9-A5AD6897A85D}" sibTransId="{BABC2335-4CCF-5349-AE94-FAB20C7935EB}"/>
    <dgm:cxn modelId="{E15BF5FE-9E77-F24D-8900-652A5B22485C}" type="presOf" srcId="{2CC50913-75D5-7341-A631-5056D1BCC2C7}" destId="{41531CE0-871F-844B-85CD-B54096F99DDA}" srcOrd="1" destOrd="0" presId="urn:microsoft.com/office/officeart/2005/8/layout/hierarchy2"/>
    <dgm:cxn modelId="{360A7299-3692-E340-980C-3D199F9E1027}" srcId="{436E5EC9-DD7F-0343-8C56-51FE6DBB0BD5}" destId="{13E85DB9-1294-D34B-8E36-2A916ECD63CE}" srcOrd="0" destOrd="0" parTransId="{D187BE2D-9A96-F84C-94A0-E9128A1DCCB2}" sibTransId="{67663A3D-CA3B-6544-9DDD-1A4D60D1E1CE}"/>
    <dgm:cxn modelId="{246EE4F1-CAA5-5F46-B521-0E6337640D08}" type="presOf" srcId="{04C2CA2C-5913-BB43-BE68-46B9C166C465}" destId="{BB87ABF6-7151-E645-B4A2-B5A65DF7F90B}" srcOrd="0" destOrd="0" presId="urn:microsoft.com/office/officeart/2005/8/layout/hierarchy2"/>
    <dgm:cxn modelId="{A4B19D64-4D5C-9540-AAFB-FEA571577B42}" srcId="{2FF1CD74-408D-ED4F-8445-1AA1FC2646C9}" destId="{7131C03C-88B7-5E42-AB7D-367C2E7038C4}" srcOrd="0" destOrd="0" parTransId="{03B8B75C-90AF-884C-99E0-CAFDBB58137B}" sibTransId="{8B9CC065-FB4A-4443-8DE7-2447524DD6BE}"/>
    <dgm:cxn modelId="{A601AD90-D637-7048-B668-E125296EE6DF}" type="presOf" srcId="{F6CBB7F3-5EBA-B045-A9DD-8F8312EF2AB3}" destId="{2F9F982F-3DD0-A340-BEF6-66E67F3176C5}" srcOrd="0" destOrd="0" presId="urn:microsoft.com/office/officeart/2005/8/layout/hierarchy2"/>
    <dgm:cxn modelId="{FE1D2386-BEAC-0940-A9A9-08D23F722CEC}" type="presOf" srcId="{2CC50913-75D5-7341-A631-5056D1BCC2C7}" destId="{5D51606D-D298-1B4C-8170-DDE0FC125543}" srcOrd="0" destOrd="0" presId="urn:microsoft.com/office/officeart/2005/8/layout/hierarchy2"/>
    <dgm:cxn modelId="{9BB1DB66-21E0-DC4A-A423-97AD931209DD}" type="presOf" srcId="{4F4B2A6B-6396-F147-AC0F-54107DB1B36D}" destId="{253F865F-F0A2-8846-971D-4743642A4763}" srcOrd="0" destOrd="0" presId="urn:microsoft.com/office/officeart/2005/8/layout/hierarchy2"/>
    <dgm:cxn modelId="{A567B8B1-0FD4-DE4C-A8B5-2BECFDCF6F1D}" type="presOf" srcId="{90455C3F-8DA7-C348-A714-8E2A7B132F42}" destId="{103116B3-74C5-904C-AC8B-0B980B93C800}" srcOrd="1" destOrd="0" presId="urn:microsoft.com/office/officeart/2005/8/layout/hierarchy2"/>
    <dgm:cxn modelId="{26FE5C97-0C64-F347-81D6-03514987B408}" type="presOf" srcId="{7131C03C-88B7-5E42-AB7D-367C2E7038C4}" destId="{EB952D37-9B93-8C4F-B358-F63DE503EDB5}" srcOrd="0" destOrd="0" presId="urn:microsoft.com/office/officeart/2005/8/layout/hierarchy2"/>
    <dgm:cxn modelId="{F9448FE1-C528-7944-81DE-F9CFFE7E83B9}" srcId="{35B7954B-87AB-C14D-B4A0-7172071041C7}" destId="{EB44760A-D8F1-2045-9D77-EB940B647B49}" srcOrd="0" destOrd="0" parTransId="{50E3B095-B685-E34F-87BF-4C84B7441198}" sibTransId="{975145EE-B1D3-7F4A-BC88-69903F62229D}"/>
    <dgm:cxn modelId="{4CED4E1C-FE3D-9148-A318-1AD3A27D0CF9}" type="presOf" srcId="{03B8B75C-90AF-884C-99E0-CAFDBB58137B}" destId="{2F5C644A-1717-DA4C-B281-5327D9B6A59E}" srcOrd="0" destOrd="0" presId="urn:microsoft.com/office/officeart/2005/8/layout/hierarchy2"/>
    <dgm:cxn modelId="{7372D47B-AF5A-AC4C-8E5A-392DEAD0ED74}" type="presOf" srcId="{8D451BFB-1041-B14E-9FD9-5311CF0B2A10}" destId="{2790B6B9-C4A0-F241-9A5A-D2D27DB86424}" srcOrd="0" destOrd="0" presId="urn:microsoft.com/office/officeart/2005/8/layout/hierarchy2"/>
    <dgm:cxn modelId="{470109FD-FD6B-7049-8AD0-004C44C569AA}" type="presOf" srcId="{394361DB-95FD-CE41-A3F9-A5AD6897A85D}" destId="{6F9D9C9C-B111-764F-BB44-B0AEF0BCD1B5}" srcOrd="1" destOrd="0" presId="urn:microsoft.com/office/officeart/2005/8/layout/hierarchy2"/>
    <dgm:cxn modelId="{E5E44DE1-EF92-674F-95CD-FC031E349142}" type="presOf" srcId="{99665C4E-18D3-0448-8F9F-982F9742F0C7}" destId="{910BB9F7-7B53-4442-9384-0C7DDF9E3E9D}" srcOrd="0" destOrd="0" presId="urn:microsoft.com/office/officeart/2005/8/layout/hierarchy2"/>
    <dgm:cxn modelId="{851F8D72-2B52-3D44-9890-366D1954722B}" type="presOf" srcId="{73081D91-1704-DC46-B711-D84E24BCB257}" destId="{64C2D7FA-6178-604D-8CC3-FD9E38FF42CE}" srcOrd="0" destOrd="0" presId="urn:microsoft.com/office/officeart/2005/8/layout/hierarchy2"/>
    <dgm:cxn modelId="{5DEC2947-98BD-6E4D-A5B7-6339BE83A4C9}" type="presOf" srcId="{394361DB-95FD-CE41-A3F9-A5AD6897A85D}" destId="{37FB4C0B-D0B1-BA4B-9FAD-66A080F68E42}" srcOrd="0" destOrd="0" presId="urn:microsoft.com/office/officeart/2005/8/layout/hierarchy2"/>
    <dgm:cxn modelId="{31B4D39A-9752-094A-B3ED-34850DFD8D8F}" type="presOf" srcId="{9B20991A-FC51-7D43-A5E6-F468FE1C67FA}" destId="{B07CD4B9-ADA5-D943-9A8A-8D812ACEEFBC}" srcOrd="0" destOrd="0" presId="urn:microsoft.com/office/officeart/2005/8/layout/hierarchy2"/>
    <dgm:cxn modelId="{EF9F400E-D4B0-5148-894F-2752778B7D08}" srcId="{030638B1-A2E9-5C44-A579-DABCE9427F69}" destId="{A7FF3F30-BC31-634B-A6A3-AB8A664438F9}" srcOrd="0" destOrd="0" parTransId="{90455C3F-8DA7-C348-A714-8E2A7B132F42}" sibTransId="{BE7808B0-96CA-704A-AAD0-2B0A5A048CA5}"/>
    <dgm:cxn modelId="{D2F35492-DACB-A646-9D69-723A3A271EB2}" type="presParOf" srcId="{B286E0AF-0653-3A4B-A77F-D2A91449F649}" destId="{E033F2B8-2408-CA4F-8D80-6888D5B03F4C}" srcOrd="0" destOrd="0" presId="urn:microsoft.com/office/officeart/2005/8/layout/hierarchy2"/>
    <dgm:cxn modelId="{AF9CD1AB-DAD5-B545-924A-3819111D07F1}" type="presParOf" srcId="{E033F2B8-2408-CA4F-8D80-6888D5B03F4C}" destId="{C3A826A0-7BBF-2A45-8A72-331F9DED83A2}" srcOrd="0" destOrd="0" presId="urn:microsoft.com/office/officeart/2005/8/layout/hierarchy2"/>
    <dgm:cxn modelId="{4B5FA94A-57B5-5A4C-B631-883672546F76}" type="presParOf" srcId="{E033F2B8-2408-CA4F-8D80-6888D5B03F4C}" destId="{A3E7592A-8DA1-614C-876C-296C3DBFA4EA}" srcOrd="1" destOrd="0" presId="urn:microsoft.com/office/officeart/2005/8/layout/hierarchy2"/>
    <dgm:cxn modelId="{FF341C20-7F1C-294A-BC3F-63923FE4CBC6}" type="presParOf" srcId="{A3E7592A-8DA1-614C-876C-296C3DBFA4EA}" destId="{0F713493-7AA1-FE44-874B-66946DC74695}" srcOrd="0" destOrd="0" presId="urn:microsoft.com/office/officeart/2005/8/layout/hierarchy2"/>
    <dgm:cxn modelId="{E8069331-87A1-B245-A88D-DF43F5EB75E6}" type="presParOf" srcId="{0F713493-7AA1-FE44-874B-66946DC74695}" destId="{160C163D-C567-594A-9FCE-7DA316E110A6}" srcOrd="0" destOrd="0" presId="urn:microsoft.com/office/officeart/2005/8/layout/hierarchy2"/>
    <dgm:cxn modelId="{40C42B29-BE24-4946-A09A-606E0E568576}" type="presParOf" srcId="{A3E7592A-8DA1-614C-876C-296C3DBFA4EA}" destId="{D0A38C2A-DC60-2D4E-A91E-620774F18290}" srcOrd="1" destOrd="0" presId="urn:microsoft.com/office/officeart/2005/8/layout/hierarchy2"/>
    <dgm:cxn modelId="{D13FBFA7-3755-AE4A-86AC-DA08DCB631F7}" type="presParOf" srcId="{D0A38C2A-DC60-2D4E-A91E-620774F18290}" destId="{81284066-44EA-6542-81D4-182C4C683C8D}" srcOrd="0" destOrd="0" presId="urn:microsoft.com/office/officeart/2005/8/layout/hierarchy2"/>
    <dgm:cxn modelId="{12B7EE39-42AC-B945-9AB8-A02CA1728AD8}" type="presParOf" srcId="{D0A38C2A-DC60-2D4E-A91E-620774F18290}" destId="{7D695E02-680E-7042-A423-CA70D31B7F38}" srcOrd="1" destOrd="0" presId="urn:microsoft.com/office/officeart/2005/8/layout/hierarchy2"/>
    <dgm:cxn modelId="{93C40D72-CB08-724F-BB58-C0E786F79380}" type="presParOf" srcId="{7D695E02-680E-7042-A423-CA70D31B7F38}" destId="{2F9F982F-3DD0-A340-BEF6-66E67F3176C5}" srcOrd="0" destOrd="0" presId="urn:microsoft.com/office/officeart/2005/8/layout/hierarchy2"/>
    <dgm:cxn modelId="{1CE7201B-775C-3D48-94D5-2C2DFD13F872}" type="presParOf" srcId="{2F9F982F-3DD0-A340-BEF6-66E67F3176C5}" destId="{017C28D2-80E3-AE4F-88AC-22C798BBE505}" srcOrd="0" destOrd="0" presId="urn:microsoft.com/office/officeart/2005/8/layout/hierarchy2"/>
    <dgm:cxn modelId="{E114E526-BB5C-A14B-B01F-FEA160BBF2B4}" type="presParOf" srcId="{7D695E02-680E-7042-A423-CA70D31B7F38}" destId="{29927DF9-9761-894C-97FB-F04188BE88CD}" srcOrd="1" destOrd="0" presId="urn:microsoft.com/office/officeart/2005/8/layout/hierarchy2"/>
    <dgm:cxn modelId="{6A892CA5-1A76-6142-A02C-2768C5C7C91B}" type="presParOf" srcId="{29927DF9-9761-894C-97FB-F04188BE88CD}" destId="{C35C83B9-F6DF-444F-8328-014CD967E8E7}" srcOrd="0" destOrd="0" presId="urn:microsoft.com/office/officeart/2005/8/layout/hierarchy2"/>
    <dgm:cxn modelId="{B010EF14-F2FE-5647-98E9-C51824465E77}" type="presParOf" srcId="{29927DF9-9761-894C-97FB-F04188BE88CD}" destId="{9F6AB745-424C-F24B-ACFD-7A497E9EF458}" srcOrd="1" destOrd="0" presId="urn:microsoft.com/office/officeart/2005/8/layout/hierarchy2"/>
    <dgm:cxn modelId="{7DE5077D-044E-A54B-9DC5-445CF4F11C01}" type="presParOf" srcId="{9F6AB745-424C-F24B-ACFD-7A497E9EF458}" destId="{1514323D-7181-F24F-8B03-1A685B15B492}" srcOrd="0" destOrd="0" presId="urn:microsoft.com/office/officeart/2005/8/layout/hierarchy2"/>
    <dgm:cxn modelId="{E92D68A0-A635-B141-A938-3885DAB65502}" type="presParOf" srcId="{1514323D-7181-F24F-8B03-1A685B15B492}" destId="{9B2F2949-6B0E-8245-B3D1-AEA2B13E2857}" srcOrd="0" destOrd="0" presId="urn:microsoft.com/office/officeart/2005/8/layout/hierarchy2"/>
    <dgm:cxn modelId="{A967C8AC-5703-754C-9EC9-B51913B6BB14}" type="presParOf" srcId="{9F6AB745-424C-F24B-ACFD-7A497E9EF458}" destId="{8099D4F9-756B-6D4E-9F62-09F1FD65C7C4}" srcOrd="1" destOrd="0" presId="urn:microsoft.com/office/officeart/2005/8/layout/hierarchy2"/>
    <dgm:cxn modelId="{4CDB2D59-0EC8-4944-9CB7-6694296CA698}" type="presParOf" srcId="{8099D4F9-756B-6D4E-9F62-09F1FD65C7C4}" destId="{D1BFDDA1-5B26-F944-867E-0A8A78B557BA}" srcOrd="0" destOrd="0" presId="urn:microsoft.com/office/officeart/2005/8/layout/hierarchy2"/>
    <dgm:cxn modelId="{F0794C75-BC30-7645-BB85-B623C86F73C4}" type="presParOf" srcId="{8099D4F9-756B-6D4E-9F62-09F1FD65C7C4}" destId="{8C7C9ED9-800F-9945-923E-B5C52E6EE947}" srcOrd="1" destOrd="0" presId="urn:microsoft.com/office/officeart/2005/8/layout/hierarchy2"/>
    <dgm:cxn modelId="{CCF1C7A8-70EB-634F-9640-E8D97B74AAB1}" type="presParOf" srcId="{7D695E02-680E-7042-A423-CA70D31B7F38}" destId="{5D51606D-D298-1B4C-8170-DDE0FC125543}" srcOrd="2" destOrd="0" presId="urn:microsoft.com/office/officeart/2005/8/layout/hierarchy2"/>
    <dgm:cxn modelId="{41F268C0-A72E-6D40-9174-9D0826E80550}" type="presParOf" srcId="{5D51606D-D298-1B4C-8170-DDE0FC125543}" destId="{41531CE0-871F-844B-85CD-B54096F99DDA}" srcOrd="0" destOrd="0" presId="urn:microsoft.com/office/officeart/2005/8/layout/hierarchy2"/>
    <dgm:cxn modelId="{996766EC-1645-394C-A163-BB03ADD4EC39}" type="presParOf" srcId="{7D695E02-680E-7042-A423-CA70D31B7F38}" destId="{20763157-084A-4C49-AAC2-D79939CEFF46}" srcOrd="3" destOrd="0" presId="urn:microsoft.com/office/officeart/2005/8/layout/hierarchy2"/>
    <dgm:cxn modelId="{8F6826D2-AB45-4545-A2D2-B100E8B6AB88}" type="presParOf" srcId="{20763157-084A-4C49-AAC2-D79939CEFF46}" destId="{9B383F71-D012-0C40-BF48-A8FCE724AFBE}" srcOrd="0" destOrd="0" presId="urn:microsoft.com/office/officeart/2005/8/layout/hierarchy2"/>
    <dgm:cxn modelId="{3B94CAC6-3457-714D-96B7-722303FD42CD}" type="presParOf" srcId="{20763157-084A-4C49-AAC2-D79939CEFF46}" destId="{95A45AE3-5F21-0748-AD99-F0DD9B3A4E9B}" srcOrd="1" destOrd="0" presId="urn:microsoft.com/office/officeart/2005/8/layout/hierarchy2"/>
    <dgm:cxn modelId="{20D6C2BB-1E2D-0844-9BC6-A193A968FB87}" type="presParOf" srcId="{95A45AE3-5F21-0748-AD99-F0DD9B3A4E9B}" destId="{2F5C644A-1717-DA4C-B281-5327D9B6A59E}" srcOrd="0" destOrd="0" presId="urn:microsoft.com/office/officeart/2005/8/layout/hierarchy2"/>
    <dgm:cxn modelId="{CB48E83F-EE50-7F49-A5EE-F2D1564EF19B}" type="presParOf" srcId="{2F5C644A-1717-DA4C-B281-5327D9B6A59E}" destId="{1C5BB9A5-8519-2F4B-BEC1-187467186AC7}" srcOrd="0" destOrd="0" presId="urn:microsoft.com/office/officeart/2005/8/layout/hierarchy2"/>
    <dgm:cxn modelId="{F17A07C8-CFFE-D141-AEF6-B563C8EF52D7}" type="presParOf" srcId="{95A45AE3-5F21-0748-AD99-F0DD9B3A4E9B}" destId="{68A33381-4BC7-ED42-AA16-1129372BAA85}" srcOrd="1" destOrd="0" presId="urn:microsoft.com/office/officeart/2005/8/layout/hierarchy2"/>
    <dgm:cxn modelId="{2F6663D3-4447-494D-83F7-519DDB00DABC}" type="presParOf" srcId="{68A33381-4BC7-ED42-AA16-1129372BAA85}" destId="{EB952D37-9B93-8C4F-B358-F63DE503EDB5}" srcOrd="0" destOrd="0" presId="urn:microsoft.com/office/officeart/2005/8/layout/hierarchy2"/>
    <dgm:cxn modelId="{DB128676-5F80-5643-8E78-969CFBA61D0F}" type="presParOf" srcId="{68A33381-4BC7-ED42-AA16-1129372BAA85}" destId="{6388B083-F9C5-694F-B04A-CCC3AADA6444}" srcOrd="1" destOrd="0" presId="urn:microsoft.com/office/officeart/2005/8/layout/hierarchy2"/>
    <dgm:cxn modelId="{1759DEC9-382A-9043-811F-BE4211C8718A}" type="presParOf" srcId="{95A45AE3-5F21-0748-AD99-F0DD9B3A4E9B}" destId="{51C83AAD-5D1D-BB4F-B240-13846F7603B6}" srcOrd="2" destOrd="0" presId="urn:microsoft.com/office/officeart/2005/8/layout/hierarchy2"/>
    <dgm:cxn modelId="{2949ADCA-0A7B-4049-A3A5-3A1255AD6E6D}" type="presParOf" srcId="{51C83AAD-5D1D-BB4F-B240-13846F7603B6}" destId="{81999688-D781-CF4B-B6E7-2F057A7E31A6}" srcOrd="0" destOrd="0" presId="urn:microsoft.com/office/officeart/2005/8/layout/hierarchy2"/>
    <dgm:cxn modelId="{6B0DDAEB-D875-364F-8B7D-FCAA1C7DFEA0}" type="presParOf" srcId="{95A45AE3-5F21-0748-AD99-F0DD9B3A4E9B}" destId="{709C413C-E708-4E4F-85B0-C955EA82941B}" srcOrd="3" destOrd="0" presId="urn:microsoft.com/office/officeart/2005/8/layout/hierarchy2"/>
    <dgm:cxn modelId="{8C9A13A0-3732-1643-9909-90239D5E717D}" type="presParOf" srcId="{709C413C-E708-4E4F-85B0-C955EA82941B}" destId="{CC519913-0A6A-D24D-9644-23BEFBF386D7}" srcOrd="0" destOrd="0" presId="urn:microsoft.com/office/officeart/2005/8/layout/hierarchy2"/>
    <dgm:cxn modelId="{B0042C3B-9A37-2643-A6E3-6D2B272D8F50}" type="presParOf" srcId="{709C413C-E708-4E4F-85B0-C955EA82941B}" destId="{E9647D7E-3702-7D45-A2D7-8A3CE93DDFFE}" srcOrd="1" destOrd="0" presId="urn:microsoft.com/office/officeart/2005/8/layout/hierarchy2"/>
    <dgm:cxn modelId="{EE4C23AA-FFA4-E24D-9637-BBBFD4732690}" type="presParOf" srcId="{A3E7592A-8DA1-614C-876C-296C3DBFA4EA}" destId="{7B66C137-8FDC-6E40-91BC-F5E2229BD99C}" srcOrd="2" destOrd="0" presId="urn:microsoft.com/office/officeart/2005/8/layout/hierarchy2"/>
    <dgm:cxn modelId="{7E9075F9-8B8F-944D-804D-2F80C4CDC057}" type="presParOf" srcId="{7B66C137-8FDC-6E40-91BC-F5E2229BD99C}" destId="{E02A3017-3CB4-6E40-B371-4CAC0C5630FC}" srcOrd="0" destOrd="0" presId="urn:microsoft.com/office/officeart/2005/8/layout/hierarchy2"/>
    <dgm:cxn modelId="{5E509A7E-07FB-5F41-9776-C0AD17118529}" type="presParOf" srcId="{A3E7592A-8DA1-614C-876C-296C3DBFA4EA}" destId="{BCFC3AAF-68D6-DC41-83C7-57055074ABAC}" srcOrd="3" destOrd="0" presId="urn:microsoft.com/office/officeart/2005/8/layout/hierarchy2"/>
    <dgm:cxn modelId="{7F7C6484-0963-1C41-BCBC-6AEE4AEE1E58}" type="presParOf" srcId="{BCFC3AAF-68D6-DC41-83C7-57055074ABAC}" destId="{CFFF7366-177A-B74A-B133-AC5BE06885B7}" srcOrd="0" destOrd="0" presId="urn:microsoft.com/office/officeart/2005/8/layout/hierarchy2"/>
    <dgm:cxn modelId="{EC86A8BD-FEC5-8643-AD58-2C07AA5CCFCA}" type="presParOf" srcId="{BCFC3AAF-68D6-DC41-83C7-57055074ABAC}" destId="{5795B6C1-DB22-E946-9D33-B1113639079A}" srcOrd="1" destOrd="0" presId="urn:microsoft.com/office/officeart/2005/8/layout/hierarchy2"/>
    <dgm:cxn modelId="{BCC82505-02A6-554D-B42E-3500FE685A76}" type="presParOf" srcId="{5795B6C1-DB22-E946-9D33-B1113639079A}" destId="{70A2E8C3-14A7-3549-8C40-9C4C42C831C2}" srcOrd="0" destOrd="0" presId="urn:microsoft.com/office/officeart/2005/8/layout/hierarchy2"/>
    <dgm:cxn modelId="{58F94236-7F75-244B-8A79-C87B7A9DD7B2}" type="presParOf" srcId="{70A2E8C3-14A7-3549-8C40-9C4C42C831C2}" destId="{B60B1B4E-149A-6643-9C38-8DFEF6DE312A}" srcOrd="0" destOrd="0" presId="urn:microsoft.com/office/officeart/2005/8/layout/hierarchy2"/>
    <dgm:cxn modelId="{EBF88E18-A037-E140-B8A7-CBF86A7D4D2D}" type="presParOf" srcId="{5795B6C1-DB22-E946-9D33-B1113639079A}" destId="{925CF310-77BC-1546-BF39-493C4B3A9BF9}" srcOrd="1" destOrd="0" presId="urn:microsoft.com/office/officeart/2005/8/layout/hierarchy2"/>
    <dgm:cxn modelId="{CEAF82F1-ABE2-414F-AA8A-4DD8FE674C5B}" type="presParOf" srcId="{925CF310-77BC-1546-BF39-493C4B3A9BF9}" destId="{A18D118F-2220-6A4B-95E2-0EF610242DFF}" srcOrd="0" destOrd="0" presId="urn:microsoft.com/office/officeart/2005/8/layout/hierarchy2"/>
    <dgm:cxn modelId="{FECBC4CC-9C06-F649-83D3-F3091CFF65D5}" type="presParOf" srcId="{925CF310-77BC-1546-BF39-493C4B3A9BF9}" destId="{385C3218-CF63-8146-A045-46A536FDF9CC}" srcOrd="1" destOrd="0" presId="urn:microsoft.com/office/officeart/2005/8/layout/hierarchy2"/>
    <dgm:cxn modelId="{5720C3FF-7361-294D-9D08-FDD0162F1989}" type="presParOf" srcId="{385C3218-CF63-8146-A045-46A536FDF9CC}" destId="{B07CD4B9-ADA5-D943-9A8A-8D812ACEEFBC}" srcOrd="0" destOrd="0" presId="urn:microsoft.com/office/officeart/2005/8/layout/hierarchy2"/>
    <dgm:cxn modelId="{633514A8-F54E-314F-9D35-90B6C896C1DA}" type="presParOf" srcId="{B07CD4B9-ADA5-D943-9A8A-8D812ACEEFBC}" destId="{142D702E-7457-8E48-8EAE-46686B14F5CD}" srcOrd="0" destOrd="0" presId="urn:microsoft.com/office/officeart/2005/8/layout/hierarchy2"/>
    <dgm:cxn modelId="{84E39501-0AB4-EE4D-963C-1533272CFBF8}" type="presParOf" srcId="{385C3218-CF63-8146-A045-46A536FDF9CC}" destId="{8BC35958-0F93-EB4D-A996-8BBAC8DCE0DC}" srcOrd="1" destOrd="0" presId="urn:microsoft.com/office/officeart/2005/8/layout/hierarchy2"/>
    <dgm:cxn modelId="{80FA1054-2483-BE4C-8357-B94066E63A35}" type="presParOf" srcId="{8BC35958-0F93-EB4D-A996-8BBAC8DCE0DC}" destId="{BCDD4CB8-0967-7849-B3E9-CF1F8BEF934B}" srcOrd="0" destOrd="0" presId="urn:microsoft.com/office/officeart/2005/8/layout/hierarchy2"/>
    <dgm:cxn modelId="{46AA8565-0ECC-524F-AC17-A30FA4884B55}" type="presParOf" srcId="{8BC35958-0F93-EB4D-A996-8BBAC8DCE0DC}" destId="{BE52F441-D18C-FD4C-AF00-6DB881407DFA}" srcOrd="1" destOrd="0" presId="urn:microsoft.com/office/officeart/2005/8/layout/hierarchy2"/>
    <dgm:cxn modelId="{E8E2AB9B-D568-8F46-8702-5EFF35F0122E}" type="presParOf" srcId="{A3E7592A-8DA1-614C-876C-296C3DBFA4EA}" destId="{37FB4C0B-D0B1-BA4B-9FAD-66A080F68E42}" srcOrd="4" destOrd="0" presId="urn:microsoft.com/office/officeart/2005/8/layout/hierarchy2"/>
    <dgm:cxn modelId="{A4E55B9F-27D2-094E-83AF-BAAD623A0708}" type="presParOf" srcId="{37FB4C0B-D0B1-BA4B-9FAD-66A080F68E42}" destId="{6F9D9C9C-B111-764F-BB44-B0AEF0BCD1B5}" srcOrd="0" destOrd="0" presId="urn:microsoft.com/office/officeart/2005/8/layout/hierarchy2"/>
    <dgm:cxn modelId="{C77FFFC1-D6A9-7F44-89E1-DE4240E35CE8}" type="presParOf" srcId="{A3E7592A-8DA1-614C-876C-296C3DBFA4EA}" destId="{6470646C-1978-E743-AE3B-56DD87567F82}" srcOrd="5" destOrd="0" presId="urn:microsoft.com/office/officeart/2005/8/layout/hierarchy2"/>
    <dgm:cxn modelId="{AF75B1B0-D553-E446-BDC3-C8ED3D14AA16}" type="presParOf" srcId="{6470646C-1978-E743-AE3B-56DD87567F82}" destId="{CD18F917-9C0D-F14E-87E7-73769CE41394}" srcOrd="0" destOrd="0" presId="urn:microsoft.com/office/officeart/2005/8/layout/hierarchy2"/>
    <dgm:cxn modelId="{3F13B51E-CB78-D949-AAE5-14ABF9355F5B}" type="presParOf" srcId="{6470646C-1978-E743-AE3B-56DD87567F82}" destId="{8E97AD70-6694-7245-8F72-AF3FB0899963}" srcOrd="1" destOrd="0" presId="urn:microsoft.com/office/officeart/2005/8/layout/hierarchy2"/>
    <dgm:cxn modelId="{5CE8C811-F26E-7541-91BC-1D2C5348AC68}" type="presParOf" srcId="{8E97AD70-6694-7245-8F72-AF3FB0899963}" destId="{E5DD4C3C-93FE-A04C-BC02-940ECE7C885A}" srcOrd="0" destOrd="0" presId="urn:microsoft.com/office/officeart/2005/8/layout/hierarchy2"/>
    <dgm:cxn modelId="{EF1E4B9D-D7F1-5145-93EE-CD01DEBDFC60}" type="presParOf" srcId="{E5DD4C3C-93FE-A04C-BC02-940ECE7C885A}" destId="{86F12382-1C75-0B47-B5C9-143F62C99D20}" srcOrd="0" destOrd="0" presId="urn:microsoft.com/office/officeart/2005/8/layout/hierarchy2"/>
    <dgm:cxn modelId="{DB84AB12-B792-BB4E-AA68-1803111AA4CA}" type="presParOf" srcId="{8E97AD70-6694-7245-8F72-AF3FB0899963}" destId="{D27CA583-7C35-F94C-A760-B0D718144B49}" srcOrd="1" destOrd="0" presId="urn:microsoft.com/office/officeart/2005/8/layout/hierarchy2"/>
    <dgm:cxn modelId="{79E432CD-A665-404F-9F23-13783B2612C4}" type="presParOf" srcId="{D27CA583-7C35-F94C-A760-B0D718144B49}" destId="{910BB9F7-7B53-4442-9384-0C7DDF9E3E9D}" srcOrd="0" destOrd="0" presId="urn:microsoft.com/office/officeart/2005/8/layout/hierarchy2"/>
    <dgm:cxn modelId="{25E47670-B9EC-BD4C-8A72-447C641804B5}" type="presParOf" srcId="{D27CA583-7C35-F94C-A760-B0D718144B49}" destId="{BE80F3D9-371F-F34F-BB90-79F87AF5AEA8}" srcOrd="1" destOrd="0" presId="urn:microsoft.com/office/officeart/2005/8/layout/hierarchy2"/>
    <dgm:cxn modelId="{620CF069-84AC-254D-B732-B4B1D933175F}" type="presParOf" srcId="{BE80F3D9-371F-F34F-BB90-79F87AF5AEA8}" destId="{819074F7-4BE2-1E4F-AE65-FDE071DB6E1E}" srcOrd="0" destOrd="0" presId="urn:microsoft.com/office/officeart/2005/8/layout/hierarchy2"/>
    <dgm:cxn modelId="{2CFF6D60-9393-384A-B80B-8003386A086C}" type="presParOf" srcId="{819074F7-4BE2-1E4F-AE65-FDE071DB6E1E}" destId="{BDDE8696-FC10-6442-9A62-CC02F2E57C8C}" srcOrd="0" destOrd="0" presId="urn:microsoft.com/office/officeart/2005/8/layout/hierarchy2"/>
    <dgm:cxn modelId="{7B074F36-0FA3-234E-B244-43E6A0F7B87B}" type="presParOf" srcId="{BE80F3D9-371F-F34F-BB90-79F87AF5AEA8}" destId="{1D1603F6-8368-7348-9D8F-217E40D65B41}" srcOrd="1" destOrd="0" presId="urn:microsoft.com/office/officeart/2005/8/layout/hierarchy2"/>
    <dgm:cxn modelId="{9181289C-CABE-334E-BA67-3E48E6BA76F8}" type="presParOf" srcId="{1D1603F6-8368-7348-9D8F-217E40D65B41}" destId="{64C2D7FA-6178-604D-8CC3-FD9E38FF42CE}" srcOrd="0" destOrd="0" presId="urn:microsoft.com/office/officeart/2005/8/layout/hierarchy2"/>
    <dgm:cxn modelId="{56CEE2C9-5772-8543-910A-542B9AD159F4}" type="presParOf" srcId="{1D1603F6-8368-7348-9D8F-217E40D65B41}" destId="{25295B1E-9C3E-7643-A1FD-AC34A70E1361}" srcOrd="1" destOrd="0" presId="urn:microsoft.com/office/officeart/2005/8/layout/hierarchy2"/>
    <dgm:cxn modelId="{28817FB2-4320-6142-8629-3CB283A0981A}" type="presParOf" srcId="{8E97AD70-6694-7245-8F72-AF3FB0899963}" destId="{253F865F-F0A2-8846-971D-4743642A4763}" srcOrd="2" destOrd="0" presId="urn:microsoft.com/office/officeart/2005/8/layout/hierarchy2"/>
    <dgm:cxn modelId="{F669F763-03F3-7F4B-8630-6F9CB73E7358}" type="presParOf" srcId="{253F865F-F0A2-8846-971D-4743642A4763}" destId="{17F34942-7694-3B46-917F-E6CE173C4F84}" srcOrd="0" destOrd="0" presId="urn:microsoft.com/office/officeart/2005/8/layout/hierarchy2"/>
    <dgm:cxn modelId="{61B47371-5784-AE40-B4E6-D5321C213516}" type="presParOf" srcId="{8E97AD70-6694-7245-8F72-AF3FB0899963}" destId="{AE63E664-B22B-B749-8CE8-42A1E09B37AE}" srcOrd="3" destOrd="0" presId="urn:microsoft.com/office/officeart/2005/8/layout/hierarchy2"/>
    <dgm:cxn modelId="{C74239FF-CFBD-8A4F-9E97-770CABE1919B}" type="presParOf" srcId="{AE63E664-B22B-B749-8CE8-42A1E09B37AE}" destId="{2392F28C-AB7A-B64E-9D9F-09E287CB286D}" srcOrd="0" destOrd="0" presId="urn:microsoft.com/office/officeart/2005/8/layout/hierarchy2"/>
    <dgm:cxn modelId="{F2F1CDD2-FFF1-8F49-8F8D-8A8CBE592B08}" type="presParOf" srcId="{AE63E664-B22B-B749-8CE8-42A1E09B37AE}" destId="{174D8DF3-1233-7B44-93D4-36D439C9F2BA}" srcOrd="1" destOrd="0" presId="urn:microsoft.com/office/officeart/2005/8/layout/hierarchy2"/>
    <dgm:cxn modelId="{4EECE556-96FB-6B4F-B8D2-6F90074F0D3D}" type="presParOf" srcId="{174D8DF3-1233-7B44-93D4-36D439C9F2BA}" destId="{33E717FC-AA27-8F49-A07B-BA1879D96C1D}" srcOrd="0" destOrd="0" presId="urn:microsoft.com/office/officeart/2005/8/layout/hierarchy2"/>
    <dgm:cxn modelId="{B058385C-0FEA-B148-9F26-18B9889742EA}" type="presParOf" srcId="{33E717FC-AA27-8F49-A07B-BA1879D96C1D}" destId="{103116B3-74C5-904C-AC8B-0B980B93C800}" srcOrd="0" destOrd="0" presId="urn:microsoft.com/office/officeart/2005/8/layout/hierarchy2"/>
    <dgm:cxn modelId="{635A05E6-8F96-824B-B179-22C1F0B0837C}" type="presParOf" srcId="{174D8DF3-1233-7B44-93D4-36D439C9F2BA}" destId="{FE86FBF2-2215-354D-9208-0A85B7152D1E}" srcOrd="1" destOrd="0" presId="urn:microsoft.com/office/officeart/2005/8/layout/hierarchy2"/>
    <dgm:cxn modelId="{BE7BBB0E-AB14-224F-BCEE-78E40F9E9365}" type="presParOf" srcId="{FE86FBF2-2215-354D-9208-0A85B7152D1E}" destId="{497B2961-FA6A-D046-9A8E-A5D022E1EED7}" srcOrd="0" destOrd="0" presId="urn:microsoft.com/office/officeart/2005/8/layout/hierarchy2"/>
    <dgm:cxn modelId="{641C4558-6857-6D45-BD9F-4AD676A8DDA9}" type="presParOf" srcId="{FE86FBF2-2215-354D-9208-0A85B7152D1E}" destId="{9949F62C-76D1-B941-B834-597E2C784BFE}" srcOrd="1" destOrd="0" presId="urn:microsoft.com/office/officeart/2005/8/layout/hierarchy2"/>
    <dgm:cxn modelId="{F9802EBD-7F68-7142-A19E-92DD5B4CB989}" type="presParOf" srcId="{174D8DF3-1233-7B44-93D4-36D439C9F2BA}" destId="{BB87ABF6-7151-E645-B4A2-B5A65DF7F90B}" srcOrd="2" destOrd="0" presId="urn:microsoft.com/office/officeart/2005/8/layout/hierarchy2"/>
    <dgm:cxn modelId="{817D154D-2030-4B4E-82A3-8A167AA94E23}" type="presParOf" srcId="{BB87ABF6-7151-E645-B4A2-B5A65DF7F90B}" destId="{339BC581-38B6-7842-AE1D-B0E89BD3110B}" srcOrd="0" destOrd="0" presId="urn:microsoft.com/office/officeart/2005/8/layout/hierarchy2"/>
    <dgm:cxn modelId="{2724A90A-4713-5B49-B5C0-25A6787D761E}" type="presParOf" srcId="{174D8DF3-1233-7B44-93D4-36D439C9F2BA}" destId="{1E6D1B87-EF33-5448-A560-2BBB372F2167}" srcOrd="3" destOrd="0" presId="urn:microsoft.com/office/officeart/2005/8/layout/hierarchy2"/>
    <dgm:cxn modelId="{5314ECEC-62A4-8D49-97D5-D2352CABEDD3}" type="presParOf" srcId="{1E6D1B87-EF33-5448-A560-2BBB372F2167}" destId="{2790B6B9-C4A0-F241-9A5A-D2D27DB86424}" srcOrd="0" destOrd="0" presId="urn:microsoft.com/office/officeart/2005/8/layout/hierarchy2"/>
    <dgm:cxn modelId="{05A4D0E9-2C0E-CD43-9FEA-50FD424D3389}" type="presParOf" srcId="{1E6D1B87-EF33-5448-A560-2BBB372F2167}" destId="{63A2D85A-20A5-744F-AA56-1AA5C1D325A9}"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A826A0-7BBF-2A45-8A72-331F9DED83A2}">
      <dsp:nvSpPr>
        <dsp:cNvPr id="0" name=""/>
        <dsp:cNvSpPr/>
      </dsp:nvSpPr>
      <dsp:spPr>
        <a:xfrm>
          <a:off x="0" y="1726817"/>
          <a:ext cx="1115004" cy="557502"/>
        </a:xfrm>
        <a:prstGeom prst="roundRect">
          <a:avLst>
            <a:gd name="adj" fmla="val 10000"/>
          </a:avLst>
        </a:prstGeom>
        <a:gradFill flip="none" rotWithShape="1">
          <a:gsLst>
            <a:gs pos="0">
              <a:srgbClr val="FF0000"/>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0000"/>
              </a:solidFill>
            </a:rPr>
            <a:t>Vision &amp; vocation</a:t>
          </a:r>
          <a:endParaRPr lang="fr-FR" sz="1600" b="1" kern="1200" dirty="0">
            <a:solidFill>
              <a:srgbClr val="000000"/>
            </a:solidFill>
          </a:endParaRPr>
        </a:p>
      </dsp:txBody>
      <dsp:txXfrm>
        <a:off x="0" y="1726817"/>
        <a:ext cx="1115004" cy="557502"/>
      </dsp:txXfrm>
    </dsp:sp>
    <dsp:sp modelId="{0F713493-7AA1-FE44-874B-66946DC74695}">
      <dsp:nvSpPr>
        <dsp:cNvPr id="0" name=""/>
        <dsp:cNvSpPr/>
      </dsp:nvSpPr>
      <dsp:spPr>
        <a:xfrm rot="18189473">
          <a:off x="801778" y="1415396"/>
          <a:ext cx="1382736" cy="22763"/>
        </a:xfrm>
        <a:custGeom>
          <a:avLst/>
          <a:gdLst/>
          <a:ahLst/>
          <a:cxnLst/>
          <a:rect l="0" t="0" r="0" b="0"/>
          <a:pathLst>
            <a:path>
              <a:moveTo>
                <a:pt x="0" y="11381"/>
              </a:moveTo>
              <a:lnTo>
                <a:pt x="1382736" y="113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p>
      </dsp:txBody>
      <dsp:txXfrm rot="18189473">
        <a:off x="1458578" y="1392209"/>
        <a:ext cx="69136" cy="69136"/>
      </dsp:txXfrm>
    </dsp:sp>
    <dsp:sp modelId="{81284066-44EA-6542-81D4-182C4C683C8D}">
      <dsp:nvSpPr>
        <dsp:cNvPr id="0" name=""/>
        <dsp:cNvSpPr/>
      </dsp:nvSpPr>
      <dsp:spPr>
        <a:xfrm>
          <a:off x="1871289" y="569236"/>
          <a:ext cx="1115004" cy="557502"/>
        </a:xfrm>
        <a:prstGeom prst="roundRect">
          <a:avLst>
            <a:gd name="adj" fmla="val 10000"/>
          </a:avLst>
        </a:prstGeom>
        <a:gradFill flip="none" rotWithShape="1">
          <a:gsLst>
            <a:gs pos="0">
              <a:srgbClr val="008000"/>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0000"/>
              </a:solidFill>
            </a:rPr>
            <a:t>Mission 1</a:t>
          </a:r>
          <a:endParaRPr lang="fr-FR" sz="1600" b="1" kern="1200" dirty="0">
            <a:solidFill>
              <a:srgbClr val="000000"/>
            </a:solidFill>
          </a:endParaRPr>
        </a:p>
      </dsp:txBody>
      <dsp:txXfrm>
        <a:off x="1871289" y="569236"/>
        <a:ext cx="1115004" cy="557502"/>
      </dsp:txXfrm>
    </dsp:sp>
    <dsp:sp modelId="{2F9F982F-3DD0-A340-BEF6-66E67F3176C5}">
      <dsp:nvSpPr>
        <dsp:cNvPr id="0" name=""/>
        <dsp:cNvSpPr/>
      </dsp:nvSpPr>
      <dsp:spPr>
        <a:xfrm rot="20016909">
          <a:off x="2933193" y="610073"/>
          <a:ext cx="1019502" cy="22763"/>
        </a:xfrm>
        <a:custGeom>
          <a:avLst/>
          <a:gdLst/>
          <a:ahLst/>
          <a:cxnLst/>
          <a:rect l="0" t="0" r="0" b="0"/>
          <a:pathLst>
            <a:path>
              <a:moveTo>
                <a:pt x="0" y="11381"/>
              </a:moveTo>
              <a:lnTo>
                <a:pt x="1019502" y="1138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p>
      </dsp:txBody>
      <dsp:txXfrm rot="20016909">
        <a:off x="3417457" y="595967"/>
        <a:ext cx="50975" cy="50975"/>
      </dsp:txXfrm>
    </dsp:sp>
    <dsp:sp modelId="{C35C83B9-F6DF-444F-8328-014CD967E8E7}">
      <dsp:nvSpPr>
        <dsp:cNvPr id="0" name=""/>
        <dsp:cNvSpPr/>
      </dsp:nvSpPr>
      <dsp:spPr>
        <a:xfrm>
          <a:off x="3899594" y="116171"/>
          <a:ext cx="1115004" cy="557502"/>
        </a:xfrm>
        <a:prstGeom prst="roundRect">
          <a:avLst>
            <a:gd name="adj" fmla="val 10000"/>
          </a:avLst>
        </a:prstGeom>
        <a:gradFill flip="none" rotWithShape="1">
          <a:gsLst>
            <a:gs pos="0">
              <a:srgbClr val="008000"/>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0000"/>
              </a:solidFill>
            </a:rPr>
            <a:t>Objectif 1</a:t>
          </a:r>
          <a:endParaRPr lang="fr-FR" sz="1600" b="1" kern="1200" dirty="0">
            <a:solidFill>
              <a:srgbClr val="000000"/>
            </a:solidFill>
          </a:endParaRPr>
        </a:p>
      </dsp:txBody>
      <dsp:txXfrm>
        <a:off x="3899594" y="116171"/>
        <a:ext cx="1115004" cy="557502"/>
      </dsp:txXfrm>
    </dsp:sp>
    <dsp:sp modelId="{1514323D-7181-F24F-8B03-1A685B15B492}">
      <dsp:nvSpPr>
        <dsp:cNvPr id="0" name=""/>
        <dsp:cNvSpPr/>
      </dsp:nvSpPr>
      <dsp:spPr>
        <a:xfrm rot="1811">
          <a:off x="5014599" y="383810"/>
          <a:ext cx="1026584" cy="22763"/>
        </a:xfrm>
        <a:custGeom>
          <a:avLst/>
          <a:gdLst/>
          <a:ahLst/>
          <a:cxnLst/>
          <a:rect l="0" t="0" r="0" b="0"/>
          <a:pathLst>
            <a:path>
              <a:moveTo>
                <a:pt x="0" y="11381"/>
              </a:moveTo>
              <a:lnTo>
                <a:pt x="1026584" y="1138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p>
      </dsp:txBody>
      <dsp:txXfrm rot="1811">
        <a:off x="5502227" y="369528"/>
        <a:ext cx="51329" cy="51329"/>
      </dsp:txXfrm>
    </dsp:sp>
    <dsp:sp modelId="{D1BFDDA1-5B26-F944-867E-0A8A78B557BA}">
      <dsp:nvSpPr>
        <dsp:cNvPr id="0" name=""/>
        <dsp:cNvSpPr/>
      </dsp:nvSpPr>
      <dsp:spPr>
        <a:xfrm>
          <a:off x="6041184" y="116711"/>
          <a:ext cx="1287451" cy="557502"/>
        </a:xfrm>
        <a:prstGeom prst="roundRect">
          <a:avLst>
            <a:gd name="adj" fmla="val 10000"/>
          </a:avLst>
        </a:prstGeom>
        <a:gradFill flip="none" rotWithShape="1">
          <a:gsLst>
            <a:gs pos="0">
              <a:srgbClr val="008000"/>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0000"/>
              </a:solidFill>
            </a:rPr>
            <a:t>Projet</a:t>
          </a:r>
        </a:p>
      </dsp:txBody>
      <dsp:txXfrm>
        <a:off x="6041184" y="116711"/>
        <a:ext cx="1287451" cy="557502"/>
      </dsp:txXfrm>
    </dsp:sp>
    <dsp:sp modelId="{5D51606D-D298-1B4C-8170-DDE0FC125543}">
      <dsp:nvSpPr>
        <dsp:cNvPr id="0" name=""/>
        <dsp:cNvSpPr/>
      </dsp:nvSpPr>
      <dsp:spPr>
        <a:xfrm rot="1682715">
          <a:off x="2922712" y="1091189"/>
          <a:ext cx="1082945" cy="22763"/>
        </a:xfrm>
        <a:custGeom>
          <a:avLst/>
          <a:gdLst/>
          <a:ahLst/>
          <a:cxnLst/>
          <a:rect l="0" t="0" r="0" b="0"/>
          <a:pathLst>
            <a:path>
              <a:moveTo>
                <a:pt x="0" y="11381"/>
              </a:moveTo>
              <a:lnTo>
                <a:pt x="1082945" y="1138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p>
      </dsp:txBody>
      <dsp:txXfrm rot="1682715">
        <a:off x="3437111" y="1075497"/>
        <a:ext cx="54147" cy="54147"/>
      </dsp:txXfrm>
    </dsp:sp>
    <dsp:sp modelId="{9B383F71-D012-0C40-BF48-A8FCE724AFBE}">
      <dsp:nvSpPr>
        <dsp:cNvPr id="0" name=""/>
        <dsp:cNvSpPr/>
      </dsp:nvSpPr>
      <dsp:spPr>
        <a:xfrm>
          <a:off x="3942076" y="1078403"/>
          <a:ext cx="1115004" cy="557502"/>
        </a:xfrm>
        <a:prstGeom prst="roundRect">
          <a:avLst>
            <a:gd name="adj" fmla="val 10000"/>
          </a:avLst>
        </a:prstGeom>
        <a:gradFill flip="none" rotWithShape="1">
          <a:gsLst>
            <a:gs pos="0">
              <a:srgbClr val="008000"/>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0000"/>
              </a:solidFill>
            </a:rPr>
            <a:t>Objectif 2</a:t>
          </a:r>
          <a:endParaRPr lang="fr-FR" sz="1600" b="1" kern="1200" dirty="0">
            <a:solidFill>
              <a:srgbClr val="000000"/>
            </a:solidFill>
          </a:endParaRPr>
        </a:p>
      </dsp:txBody>
      <dsp:txXfrm>
        <a:off x="3942076" y="1078403"/>
        <a:ext cx="1115004" cy="557502"/>
      </dsp:txXfrm>
    </dsp:sp>
    <dsp:sp modelId="{2F5C644A-1717-DA4C-B281-5327D9B6A59E}">
      <dsp:nvSpPr>
        <dsp:cNvPr id="0" name=""/>
        <dsp:cNvSpPr/>
      </dsp:nvSpPr>
      <dsp:spPr>
        <a:xfrm rot="20487801">
          <a:off x="5029769" y="1178410"/>
          <a:ext cx="1052886" cy="22763"/>
        </a:xfrm>
        <a:custGeom>
          <a:avLst/>
          <a:gdLst/>
          <a:ahLst/>
          <a:cxnLst/>
          <a:rect l="0" t="0" r="0" b="0"/>
          <a:pathLst>
            <a:path>
              <a:moveTo>
                <a:pt x="0" y="11381"/>
              </a:moveTo>
              <a:lnTo>
                <a:pt x="1052886" y="1138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p>
      </dsp:txBody>
      <dsp:txXfrm rot="20487801">
        <a:off x="5529890" y="1163470"/>
        <a:ext cx="52644" cy="52644"/>
      </dsp:txXfrm>
    </dsp:sp>
    <dsp:sp modelId="{EB952D37-9B93-8C4F-B358-F63DE503EDB5}">
      <dsp:nvSpPr>
        <dsp:cNvPr id="0" name=""/>
        <dsp:cNvSpPr/>
      </dsp:nvSpPr>
      <dsp:spPr>
        <a:xfrm>
          <a:off x="6055344" y="743679"/>
          <a:ext cx="1115004" cy="557502"/>
        </a:xfrm>
        <a:prstGeom prst="roundRect">
          <a:avLst>
            <a:gd name="adj" fmla="val 10000"/>
          </a:avLst>
        </a:prstGeom>
        <a:gradFill flip="none" rotWithShape="1">
          <a:gsLst>
            <a:gs pos="0">
              <a:srgbClr val="008000"/>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0000"/>
              </a:solidFill>
            </a:rPr>
            <a:t>Projet 1</a:t>
          </a:r>
          <a:endParaRPr lang="fr-FR" sz="1600" b="1" kern="1200" dirty="0">
            <a:solidFill>
              <a:srgbClr val="000000"/>
            </a:solidFill>
          </a:endParaRPr>
        </a:p>
      </dsp:txBody>
      <dsp:txXfrm>
        <a:off x="6055344" y="743679"/>
        <a:ext cx="1115004" cy="557502"/>
      </dsp:txXfrm>
    </dsp:sp>
    <dsp:sp modelId="{51C83AAD-5D1D-BB4F-B240-13846F7603B6}">
      <dsp:nvSpPr>
        <dsp:cNvPr id="0" name=""/>
        <dsp:cNvSpPr/>
      </dsp:nvSpPr>
      <dsp:spPr>
        <a:xfrm rot="1148241">
          <a:off x="5027674" y="1520215"/>
          <a:ext cx="1064212" cy="22763"/>
        </a:xfrm>
        <a:custGeom>
          <a:avLst/>
          <a:gdLst/>
          <a:ahLst/>
          <a:cxnLst/>
          <a:rect l="0" t="0" r="0" b="0"/>
          <a:pathLst>
            <a:path>
              <a:moveTo>
                <a:pt x="0" y="11381"/>
              </a:moveTo>
              <a:lnTo>
                <a:pt x="1064212" y="1138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p>
      </dsp:txBody>
      <dsp:txXfrm rot="1148241">
        <a:off x="5533175" y="1504991"/>
        <a:ext cx="53210" cy="53210"/>
      </dsp:txXfrm>
    </dsp:sp>
    <dsp:sp modelId="{CC519913-0A6A-D24D-9644-23BEFBF386D7}">
      <dsp:nvSpPr>
        <dsp:cNvPr id="0" name=""/>
        <dsp:cNvSpPr/>
      </dsp:nvSpPr>
      <dsp:spPr>
        <a:xfrm>
          <a:off x="6062480" y="1427288"/>
          <a:ext cx="1115004" cy="557502"/>
        </a:xfrm>
        <a:prstGeom prst="roundRect">
          <a:avLst>
            <a:gd name="adj" fmla="val 10000"/>
          </a:avLst>
        </a:prstGeom>
        <a:gradFill flip="none" rotWithShape="1">
          <a:gsLst>
            <a:gs pos="0">
              <a:srgbClr val="008000"/>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0000"/>
              </a:solidFill>
            </a:rPr>
            <a:t>Projet 2</a:t>
          </a:r>
          <a:endParaRPr lang="fr-FR" sz="1600" b="1" kern="1200" dirty="0">
            <a:solidFill>
              <a:srgbClr val="000000"/>
            </a:solidFill>
          </a:endParaRPr>
        </a:p>
      </dsp:txBody>
      <dsp:txXfrm>
        <a:off x="6062480" y="1427288"/>
        <a:ext cx="1115004" cy="557502"/>
      </dsp:txXfrm>
    </dsp:sp>
    <dsp:sp modelId="{7B66C137-8FDC-6E40-91BC-F5E2229BD99C}">
      <dsp:nvSpPr>
        <dsp:cNvPr id="0" name=""/>
        <dsp:cNvSpPr/>
      </dsp:nvSpPr>
      <dsp:spPr>
        <a:xfrm rot="1026627">
          <a:off x="1100115" y="2093157"/>
          <a:ext cx="672778" cy="22763"/>
        </a:xfrm>
        <a:custGeom>
          <a:avLst/>
          <a:gdLst/>
          <a:ahLst/>
          <a:cxnLst/>
          <a:rect l="0" t="0" r="0" b="0"/>
          <a:pathLst>
            <a:path>
              <a:moveTo>
                <a:pt x="0" y="11381"/>
              </a:moveTo>
              <a:lnTo>
                <a:pt x="672778" y="113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p>
      </dsp:txBody>
      <dsp:txXfrm rot="1026627">
        <a:off x="1419685" y="2087719"/>
        <a:ext cx="33638" cy="33638"/>
      </dsp:txXfrm>
    </dsp:sp>
    <dsp:sp modelId="{CFFF7366-177A-B74A-B133-AC5BE06885B7}">
      <dsp:nvSpPr>
        <dsp:cNvPr id="0" name=""/>
        <dsp:cNvSpPr/>
      </dsp:nvSpPr>
      <dsp:spPr>
        <a:xfrm>
          <a:off x="1758005" y="1924758"/>
          <a:ext cx="1115004" cy="557502"/>
        </a:xfrm>
        <a:prstGeom prst="roundRect">
          <a:avLst>
            <a:gd name="adj" fmla="val 10000"/>
          </a:avLst>
        </a:prstGeom>
        <a:gradFill flip="none" rotWithShape="1">
          <a:gsLst>
            <a:gs pos="0">
              <a:srgbClr val="660066"/>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0000"/>
              </a:solidFill>
            </a:rPr>
            <a:t>Mission 2</a:t>
          </a:r>
          <a:endParaRPr lang="fr-FR" sz="1600" b="1" kern="1200" dirty="0">
            <a:solidFill>
              <a:srgbClr val="000000"/>
            </a:solidFill>
          </a:endParaRPr>
        </a:p>
      </dsp:txBody>
      <dsp:txXfrm>
        <a:off x="1758005" y="1924758"/>
        <a:ext cx="1115004" cy="557502"/>
      </dsp:txXfrm>
    </dsp:sp>
    <dsp:sp modelId="{70A2E8C3-14A7-3549-8C40-9C4C42C831C2}">
      <dsp:nvSpPr>
        <dsp:cNvPr id="0" name=""/>
        <dsp:cNvSpPr/>
      </dsp:nvSpPr>
      <dsp:spPr>
        <a:xfrm>
          <a:off x="2873009" y="2192128"/>
          <a:ext cx="1026584" cy="22763"/>
        </a:xfrm>
        <a:custGeom>
          <a:avLst/>
          <a:gdLst/>
          <a:ahLst/>
          <a:cxnLst/>
          <a:rect l="0" t="0" r="0" b="0"/>
          <a:pathLst>
            <a:path>
              <a:moveTo>
                <a:pt x="0" y="11381"/>
              </a:moveTo>
              <a:lnTo>
                <a:pt x="1026584" y="1138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p>
      </dsp:txBody>
      <dsp:txXfrm>
        <a:off x="3360637" y="2177845"/>
        <a:ext cx="51329" cy="51329"/>
      </dsp:txXfrm>
    </dsp:sp>
    <dsp:sp modelId="{A18D118F-2220-6A4B-95E2-0EF610242DFF}">
      <dsp:nvSpPr>
        <dsp:cNvPr id="0" name=""/>
        <dsp:cNvSpPr/>
      </dsp:nvSpPr>
      <dsp:spPr>
        <a:xfrm>
          <a:off x="3899594" y="1924758"/>
          <a:ext cx="1115004" cy="557502"/>
        </a:xfrm>
        <a:prstGeom prst="roundRect">
          <a:avLst>
            <a:gd name="adj" fmla="val 10000"/>
          </a:avLst>
        </a:prstGeom>
        <a:gradFill flip="none" rotWithShape="1">
          <a:gsLst>
            <a:gs pos="0">
              <a:srgbClr val="660066"/>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0000"/>
              </a:solidFill>
            </a:rPr>
            <a:t>Objectif </a:t>
          </a:r>
          <a:endParaRPr lang="fr-FR" sz="1600" b="1" kern="1200" dirty="0">
            <a:solidFill>
              <a:srgbClr val="000000"/>
            </a:solidFill>
          </a:endParaRPr>
        </a:p>
      </dsp:txBody>
      <dsp:txXfrm>
        <a:off x="3899594" y="1924758"/>
        <a:ext cx="1115004" cy="557502"/>
      </dsp:txXfrm>
    </dsp:sp>
    <dsp:sp modelId="{B07CD4B9-ADA5-D943-9A8A-8D812ACEEFBC}">
      <dsp:nvSpPr>
        <dsp:cNvPr id="0" name=""/>
        <dsp:cNvSpPr/>
      </dsp:nvSpPr>
      <dsp:spPr>
        <a:xfrm rot="58238">
          <a:off x="5014518" y="2201661"/>
          <a:ext cx="1125535" cy="22763"/>
        </a:xfrm>
        <a:custGeom>
          <a:avLst/>
          <a:gdLst/>
          <a:ahLst/>
          <a:cxnLst/>
          <a:rect l="0" t="0" r="0" b="0"/>
          <a:pathLst>
            <a:path>
              <a:moveTo>
                <a:pt x="0" y="11381"/>
              </a:moveTo>
              <a:lnTo>
                <a:pt x="1125535" y="1138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p>
      </dsp:txBody>
      <dsp:txXfrm rot="58238">
        <a:off x="5549148" y="2184904"/>
        <a:ext cx="56276" cy="56276"/>
      </dsp:txXfrm>
    </dsp:sp>
    <dsp:sp modelId="{BCDD4CB8-0967-7849-B3E9-CF1F8BEF934B}">
      <dsp:nvSpPr>
        <dsp:cNvPr id="0" name=""/>
        <dsp:cNvSpPr/>
      </dsp:nvSpPr>
      <dsp:spPr>
        <a:xfrm>
          <a:off x="6139973" y="1943825"/>
          <a:ext cx="1115004" cy="557502"/>
        </a:xfrm>
        <a:prstGeom prst="roundRect">
          <a:avLst>
            <a:gd name="adj" fmla="val 10000"/>
          </a:avLst>
        </a:prstGeom>
        <a:gradFill flip="none" rotWithShape="1">
          <a:gsLst>
            <a:gs pos="0">
              <a:srgbClr val="660066"/>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0000"/>
              </a:solidFill>
            </a:rPr>
            <a:t>Projet</a:t>
          </a:r>
          <a:endParaRPr lang="fr-FR" sz="1600" b="1" kern="1200" dirty="0">
            <a:solidFill>
              <a:srgbClr val="000000"/>
            </a:solidFill>
          </a:endParaRPr>
        </a:p>
      </dsp:txBody>
      <dsp:txXfrm>
        <a:off x="6139973" y="1943825"/>
        <a:ext cx="1115004" cy="557502"/>
      </dsp:txXfrm>
    </dsp:sp>
    <dsp:sp modelId="{37FB4C0B-D0B1-BA4B-9FAD-66A080F68E42}">
      <dsp:nvSpPr>
        <dsp:cNvPr id="0" name=""/>
        <dsp:cNvSpPr/>
      </dsp:nvSpPr>
      <dsp:spPr>
        <a:xfrm rot="3349584">
          <a:off x="834581" y="2523518"/>
          <a:ext cx="1279599" cy="22763"/>
        </a:xfrm>
        <a:custGeom>
          <a:avLst/>
          <a:gdLst/>
          <a:ahLst/>
          <a:cxnLst/>
          <a:rect l="0" t="0" r="0" b="0"/>
          <a:pathLst>
            <a:path>
              <a:moveTo>
                <a:pt x="0" y="11381"/>
              </a:moveTo>
              <a:lnTo>
                <a:pt x="1279599" y="113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p>
      </dsp:txBody>
      <dsp:txXfrm rot="3349584">
        <a:off x="1442391" y="2502910"/>
        <a:ext cx="63979" cy="63979"/>
      </dsp:txXfrm>
    </dsp:sp>
    <dsp:sp modelId="{CD18F917-9C0D-F14E-87E7-73769CE41394}">
      <dsp:nvSpPr>
        <dsp:cNvPr id="0" name=""/>
        <dsp:cNvSpPr/>
      </dsp:nvSpPr>
      <dsp:spPr>
        <a:xfrm>
          <a:off x="1833758" y="2785481"/>
          <a:ext cx="1115004" cy="557502"/>
        </a:xfrm>
        <a:prstGeom prst="roundRect">
          <a:avLst>
            <a:gd name="adj" fmla="val 10000"/>
          </a:avLst>
        </a:prstGeom>
        <a:gradFill flip="none" rotWithShape="1">
          <a:gsLst>
            <a:gs pos="0">
              <a:srgbClr val="FF6600"/>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0000"/>
              </a:solidFill>
            </a:rPr>
            <a:t>Mission 3 </a:t>
          </a:r>
          <a:endParaRPr lang="fr-FR" sz="1600" b="1" kern="1200" dirty="0">
            <a:solidFill>
              <a:srgbClr val="000000"/>
            </a:solidFill>
          </a:endParaRPr>
        </a:p>
      </dsp:txBody>
      <dsp:txXfrm>
        <a:off x="1833758" y="2785481"/>
        <a:ext cx="1115004" cy="557502"/>
      </dsp:txXfrm>
    </dsp:sp>
    <dsp:sp modelId="{E5DD4C3C-93FE-A04C-BC02-940ECE7C885A}">
      <dsp:nvSpPr>
        <dsp:cNvPr id="0" name=""/>
        <dsp:cNvSpPr/>
      </dsp:nvSpPr>
      <dsp:spPr>
        <a:xfrm rot="17298">
          <a:off x="2948757" y="3055345"/>
          <a:ext cx="991653" cy="22763"/>
        </a:xfrm>
        <a:custGeom>
          <a:avLst/>
          <a:gdLst/>
          <a:ahLst/>
          <a:cxnLst/>
          <a:rect l="0" t="0" r="0" b="0"/>
          <a:pathLst>
            <a:path>
              <a:moveTo>
                <a:pt x="0" y="11381"/>
              </a:moveTo>
              <a:lnTo>
                <a:pt x="991653" y="1138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p>
      </dsp:txBody>
      <dsp:txXfrm rot="17298">
        <a:off x="3419792" y="3041935"/>
        <a:ext cx="49582" cy="49582"/>
      </dsp:txXfrm>
    </dsp:sp>
    <dsp:sp modelId="{910BB9F7-7B53-4442-9384-0C7DDF9E3E9D}">
      <dsp:nvSpPr>
        <dsp:cNvPr id="0" name=""/>
        <dsp:cNvSpPr/>
      </dsp:nvSpPr>
      <dsp:spPr>
        <a:xfrm>
          <a:off x="3940403" y="2790470"/>
          <a:ext cx="1115004" cy="557502"/>
        </a:xfrm>
        <a:prstGeom prst="roundRect">
          <a:avLst>
            <a:gd name="adj" fmla="val 10000"/>
          </a:avLst>
        </a:prstGeom>
        <a:gradFill flip="none" rotWithShape="1">
          <a:gsLst>
            <a:gs pos="0">
              <a:srgbClr val="FF6600"/>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0000"/>
              </a:solidFill>
            </a:rPr>
            <a:t>Objectif 1</a:t>
          </a:r>
          <a:endParaRPr lang="fr-FR" sz="1600" b="1" kern="1200" dirty="0">
            <a:solidFill>
              <a:srgbClr val="000000"/>
            </a:solidFill>
          </a:endParaRPr>
        </a:p>
      </dsp:txBody>
      <dsp:txXfrm>
        <a:off x="3940403" y="2790470"/>
        <a:ext cx="1115004" cy="557502"/>
      </dsp:txXfrm>
    </dsp:sp>
    <dsp:sp modelId="{819074F7-4BE2-1E4F-AE65-FDE071DB6E1E}">
      <dsp:nvSpPr>
        <dsp:cNvPr id="0" name=""/>
        <dsp:cNvSpPr/>
      </dsp:nvSpPr>
      <dsp:spPr>
        <a:xfrm rot="20766217">
          <a:off x="5038353" y="2917895"/>
          <a:ext cx="1165392" cy="22763"/>
        </a:xfrm>
        <a:custGeom>
          <a:avLst/>
          <a:gdLst/>
          <a:ahLst/>
          <a:cxnLst/>
          <a:rect l="0" t="0" r="0" b="0"/>
          <a:pathLst>
            <a:path>
              <a:moveTo>
                <a:pt x="0" y="11381"/>
              </a:moveTo>
              <a:lnTo>
                <a:pt x="1165392" y="1138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p>
      </dsp:txBody>
      <dsp:txXfrm rot="20766217">
        <a:off x="5591915" y="2900142"/>
        <a:ext cx="58269" cy="58269"/>
      </dsp:txXfrm>
    </dsp:sp>
    <dsp:sp modelId="{64C2D7FA-6178-604D-8CC3-FD9E38FF42CE}">
      <dsp:nvSpPr>
        <dsp:cNvPr id="0" name=""/>
        <dsp:cNvSpPr/>
      </dsp:nvSpPr>
      <dsp:spPr>
        <a:xfrm>
          <a:off x="6186692" y="2510582"/>
          <a:ext cx="1115004" cy="557502"/>
        </a:xfrm>
        <a:prstGeom prst="roundRect">
          <a:avLst>
            <a:gd name="adj" fmla="val 10000"/>
          </a:avLst>
        </a:prstGeom>
        <a:gradFill flip="none" rotWithShape="1">
          <a:gsLst>
            <a:gs pos="0">
              <a:srgbClr val="FF6600"/>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0000"/>
              </a:solidFill>
            </a:rPr>
            <a:t>Projet </a:t>
          </a:r>
          <a:endParaRPr lang="fr-FR" sz="1600" b="1" kern="1200" dirty="0">
            <a:solidFill>
              <a:srgbClr val="000000"/>
            </a:solidFill>
          </a:endParaRPr>
        </a:p>
      </dsp:txBody>
      <dsp:txXfrm>
        <a:off x="6186692" y="2510582"/>
        <a:ext cx="1115004" cy="557502"/>
      </dsp:txXfrm>
    </dsp:sp>
    <dsp:sp modelId="{253F865F-F0A2-8846-971D-4743642A4763}">
      <dsp:nvSpPr>
        <dsp:cNvPr id="0" name=""/>
        <dsp:cNvSpPr/>
      </dsp:nvSpPr>
      <dsp:spPr>
        <a:xfrm rot="2367716">
          <a:off x="2810483" y="3438393"/>
          <a:ext cx="1213230" cy="22763"/>
        </a:xfrm>
        <a:custGeom>
          <a:avLst/>
          <a:gdLst/>
          <a:ahLst/>
          <a:cxnLst/>
          <a:rect l="0" t="0" r="0" b="0"/>
          <a:pathLst>
            <a:path>
              <a:moveTo>
                <a:pt x="0" y="11381"/>
              </a:moveTo>
              <a:lnTo>
                <a:pt x="1213230" y="1138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p>
      </dsp:txBody>
      <dsp:txXfrm rot="2367716">
        <a:off x="3386768" y="3419444"/>
        <a:ext cx="60661" cy="60661"/>
      </dsp:txXfrm>
    </dsp:sp>
    <dsp:sp modelId="{2392F28C-AB7A-B64E-9D9F-09E287CB286D}">
      <dsp:nvSpPr>
        <dsp:cNvPr id="0" name=""/>
        <dsp:cNvSpPr/>
      </dsp:nvSpPr>
      <dsp:spPr>
        <a:xfrm>
          <a:off x="3885434" y="3556568"/>
          <a:ext cx="1115004" cy="557502"/>
        </a:xfrm>
        <a:prstGeom prst="roundRect">
          <a:avLst>
            <a:gd name="adj" fmla="val 10000"/>
          </a:avLst>
        </a:prstGeom>
        <a:gradFill flip="none" rotWithShape="1">
          <a:gsLst>
            <a:gs pos="0">
              <a:srgbClr val="FF6600"/>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0000"/>
              </a:solidFill>
            </a:rPr>
            <a:t>Objectif 2</a:t>
          </a:r>
          <a:endParaRPr lang="fr-FR" sz="1600" b="1" kern="1200" dirty="0">
            <a:solidFill>
              <a:srgbClr val="000000"/>
            </a:solidFill>
          </a:endParaRPr>
        </a:p>
      </dsp:txBody>
      <dsp:txXfrm>
        <a:off x="3885434" y="3556568"/>
        <a:ext cx="1115004" cy="557502"/>
      </dsp:txXfrm>
    </dsp:sp>
    <dsp:sp modelId="{33E717FC-AA27-8F49-A07B-BA1879D96C1D}">
      <dsp:nvSpPr>
        <dsp:cNvPr id="0" name=""/>
        <dsp:cNvSpPr/>
      </dsp:nvSpPr>
      <dsp:spPr>
        <a:xfrm rot="20528385">
          <a:off x="4969690" y="3628254"/>
          <a:ext cx="1276071" cy="22763"/>
        </a:xfrm>
        <a:custGeom>
          <a:avLst/>
          <a:gdLst/>
          <a:ahLst/>
          <a:cxnLst/>
          <a:rect l="0" t="0" r="0" b="0"/>
          <a:pathLst>
            <a:path>
              <a:moveTo>
                <a:pt x="0" y="11381"/>
              </a:moveTo>
              <a:lnTo>
                <a:pt x="1276071" y="1138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p>
      </dsp:txBody>
      <dsp:txXfrm rot="20528385">
        <a:off x="5575824" y="3607734"/>
        <a:ext cx="63803" cy="63803"/>
      </dsp:txXfrm>
    </dsp:sp>
    <dsp:sp modelId="{497B2961-FA6A-D046-9A8E-A5D022E1EED7}">
      <dsp:nvSpPr>
        <dsp:cNvPr id="0" name=""/>
        <dsp:cNvSpPr/>
      </dsp:nvSpPr>
      <dsp:spPr>
        <a:xfrm>
          <a:off x="6215013" y="3165201"/>
          <a:ext cx="1115004" cy="557502"/>
        </a:xfrm>
        <a:prstGeom prst="roundRect">
          <a:avLst>
            <a:gd name="adj" fmla="val 10000"/>
          </a:avLst>
        </a:prstGeom>
        <a:gradFill flip="none" rotWithShape="1">
          <a:gsLst>
            <a:gs pos="0">
              <a:srgbClr val="FF6600"/>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0000"/>
              </a:solidFill>
            </a:rPr>
            <a:t>Projet 1</a:t>
          </a:r>
          <a:endParaRPr lang="fr-FR" sz="1600" b="1" kern="1200" dirty="0">
            <a:solidFill>
              <a:srgbClr val="000000"/>
            </a:solidFill>
          </a:endParaRPr>
        </a:p>
      </dsp:txBody>
      <dsp:txXfrm>
        <a:off x="6215013" y="3165201"/>
        <a:ext cx="1115004" cy="557502"/>
      </dsp:txXfrm>
    </dsp:sp>
    <dsp:sp modelId="{BB87ABF6-7151-E645-B4A2-B5A65DF7F90B}">
      <dsp:nvSpPr>
        <dsp:cNvPr id="0" name=""/>
        <dsp:cNvSpPr/>
      </dsp:nvSpPr>
      <dsp:spPr>
        <a:xfrm rot="765127">
          <a:off x="4984901" y="3962978"/>
          <a:ext cx="1259809" cy="22763"/>
        </a:xfrm>
        <a:custGeom>
          <a:avLst/>
          <a:gdLst/>
          <a:ahLst/>
          <a:cxnLst/>
          <a:rect l="0" t="0" r="0" b="0"/>
          <a:pathLst>
            <a:path>
              <a:moveTo>
                <a:pt x="0" y="11381"/>
              </a:moveTo>
              <a:lnTo>
                <a:pt x="1259809" y="1138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fr-FR" sz="1600" b="1" kern="1200"/>
        </a:p>
      </dsp:txBody>
      <dsp:txXfrm rot="765127">
        <a:off x="5583311" y="3942865"/>
        <a:ext cx="62990" cy="62990"/>
      </dsp:txXfrm>
    </dsp:sp>
    <dsp:sp modelId="{2790B6B9-C4A0-F241-9A5A-D2D27DB86424}">
      <dsp:nvSpPr>
        <dsp:cNvPr id="0" name=""/>
        <dsp:cNvSpPr/>
      </dsp:nvSpPr>
      <dsp:spPr>
        <a:xfrm>
          <a:off x="6229173" y="3834650"/>
          <a:ext cx="1115004" cy="557502"/>
        </a:xfrm>
        <a:prstGeom prst="roundRect">
          <a:avLst>
            <a:gd name="adj" fmla="val 10000"/>
          </a:avLst>
        </a:prstGeom>
        <a:gradFill flip="none" rotWithShape="1">
          <a:gsLst>
            <a:gs pos="0">
              <a:srgbClr val="FF6600"/>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0000"/>
              </a:solidFill>
            </a:rPr>
            <a:t>Projet 2</a:t>
          </a:r>
          <a:endParaRPr lang="fr-FR" sz="1600" b="1" kern="1200" dirty="0">
            <a:solidFill>
              <a:srgbClr val="000000"/>
            </a:solidFill>
          </a:endParaRPr>
        </a:p>
      </dsp:txBody>
      <dsp:txXfrm>
        <a:off x="6229173" y="3834650"/>
        <a:ext cx="1115004" cy="5575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C187E18-618F-EE4A-80DE-31106EDF2164}" type="datetimeFigureOut">
              <a:rPr lang="fr-FR" smtClean="0"/>
              <a:pPr/>
              <a:t>1/11/15</a:t>
            </a:fld>
            <a:endParaRPr lang="fr-FR" dirty="0"/>
          </a:p>
        </p:txBody>
      </p:sp>
      <p:sp>
        <p:nvSpPr>
          <p:cNvPr id="4" name="Espace réservé du pied de page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852E5B4-1A1D-B94D-971E-585A2DE60E98}" type="slidenum">
              <a:rPr lang="fr-FR" smtClean="0"/>
              <a:pPr/>
              <a:t>‹#›</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83958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666534F1-1E6A-4DA1-8E9A-D11A2BC66C0A}" type="datetimeFigureOut">
              <a:rPr lang="fr-FR" smtClean="0"/>
              <a:pPr/>
              <a:t>1/11/15</a:t>
            </a:fld>
            <a:endParaRPr lang="fr-FR" dirty="0"/>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EBCA525-229E-4BE6-8416-0786BEA9B3FA}" type="slidenum">
              <a:rPr lang="fr-FR" smtClean="0"/>
              <a:pPr/>
              <a:t>‹#›</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157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BCA525-229E-4BE6-8416-0786BEA9B3FA}" type="slidenum">
              <a:rPr lang="fr-FR" smtClean="0"/>
              <a:pPr/>
              <a:t>15</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103852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sp>
      <p:sp>
        <p:nvSpPr>
          <p:cNvPr id="81923" name="Espace réservé des commentaires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fr-CA" dirty="0" smtClean="0">
              <a:ea typeface="ＭＳ Ｐゴシック" pitchFamily="34" charset="-128"/>
            </a:endParaRPr>
          </a:p>
        </p:txBody>
      </p:sp>
      <p:sp>
        <p:nvSpPr>
          <p:cNvPr id="81924" name="Espace réservé du numéro de diapositive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00" indent="-285693" eaLnBrk="0" hangingPunct="0">
              <a:defRPr>
                <a:solidFill>
                  <a:schemeClr val="tx1"/>
                </a:solidFill>
                <a:latin typeface="Arial" pitchFamily="34" charset="0"/>
                <a:ea typeface="ＭＳ Ｐゴシック" pitchFamily="34" charset="-128"/>
              </a:defRPr>
            </a:lvl2pPr>
            <a:lvl3pPr marL="1142770" indent="-228554" eaLnBrk="0" hangingPunct="0">
              <a:defRPr>
                <a:solidFill>
                  <a:schemeClr val="tx1"/>
                </a:solidFill>
                <a:latin typeface="Arial" pitchFamily="34" charset="0"/>
                <a:ea typeface="ＭＳ Ｐゴシック" pitchFamily="34" charset="-128"/>
              </a:defRPr>
            </a:lvl3pPr>
            <a:lvl4pPr marL="1599878" indent="-228554" eaLnBrk="0" hangingPunct="0">
              <a:defRPr>
                <a:solidFill>
                  <a:schemeClr val="tx1"/>
                </a:solidFill>
                <a:latin typeface="Arial" pitchFamily="34" charset="0"/>
                <a:ea typeface="ＭＳ Ｐゴシック" pitchFamily="34" charset="-128"/>
              </a:defRPr>
            </a:lvl4pPr>
            <a:lvl5pPr marL="2056986" indent="-228554" eaLnBrk="0" hangingPunct="0">
              <a:defRPr>
                <a:solidFill>
                  <a:schemeClr val="tx1"/>
                </a:solidFill>
                <a:latin typeface="Arial" pitchFamily="34" charset="0"/>
                <a:ea typeface="ＭＳ Ｐゴシック" pitchFamily="34" charset="-128"/>
              </a:defRPr>
            </a:lvl5pPr>
            <a:lvl6pPr marL="2514094" indent="-228554"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201" indent="-22855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309" indent="-228554"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418" indent="-22855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A99EA07-770D-4E54-9683-7A806881938E}" type="slidenum">
              <a:rPr lang="fr-FR">
                <a:latin typeface="Calibri" pitchFamily="34" charset="0"/>
              </a:rPr>
              <a:pPr eaLnBrk="1" hangingPunct="1"/>
              <a:t>20</a:t>
            </a:fld>
            <a:endParaRPr lang="fr-FR"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normAutofit/>
          </a:bodyPr>
          <a:lstStyle>
            <a:lvl1pPr>
              <a:defRPr sz="3600"/>
            </a:lvl1p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6" name="Espace réservé du numéro de diapositive 5"/>
          <p:cNvSpPr>
            <a:spLocks noGrp="1"/>
          </p:cNvSpPr>
          <p:nvPr>
            <p:ph type="sldNum" sz="quarter" idx="12"/>
          </p:nvPr>
        </p:nvSpPr>
        <p:spPr/>
        <p:txBody>
          <a:bodyPr/>
          <a:lstStyle/>
          <a:p>
            <a:fld id="{E8C81BDB-F788-AC4A-BC73-998A9BA000DD}" type="slidenum">
              <a:rPr lang="fr-FR" smtClean="0"/>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re. Texte et diagramme">
    <p:spTree>
      <p:nvGrpSpPr>
        <p:cNvPr id="1" name=""/>
        <p:cNvGrpSpPr/>
        <p:nvPr/>
      </p:nvGrpSpPr>
      <p:grpSpPr>
        <a:xfrm>
          <a:off x="0" y="0"/>
          <a:ext cx="0" cy="0"/>
          <a:chOff x="0" y="0"/>
          <a:chExt cx="0" cy="0"/>
        </a:xfrm>
      </p:grpSpPr>
      <p:sp>
        <p:nvSpPr>
          <p:cNvPr id="2" name="Rectangle 14"/>
          <p:cNvSpPr>
            <a:spLocks noGrp="1" noChangeArrowheads="1"/>
          </p:cNvSpPr>
          <p:nvPr>
            <p:ph type="title"/>
          </p:nvPr>
        </p:nvSpPr>
        <p:spPr bwMode="auto">
          <a:xfrm>
            <a:off x="857250" y="857250"/>
            <a:ext cx="7829550" cy="776288"/>
          </a:xfrm>
          <a:prstGeom prst="rect">
            <a:avLst/>
          </a:prstGeom>
          <a:noFill/>
          <a:ln w="9525">
            <a:noFill/>
            <a:miter lim="800000"/>
            <a:headEnd/>
            <a:tailEnd/>
          </a:ln>
        </p:spPr>
        <p:txBody>
          <a:bodyPr/>
          <a:lstStyle/>
          <a:p>
            <a:pPr lvl="0"/>
            <a:r>
              <a:rPr lang="fr-FR" dirty="0" smtClean="0"/>
              <a:t>Cliquez pour modifier le style du titre</a:t>
            </a:r>
          </a:p>
        </p:txBody>
      </p:sp>
      <p:sp>
        <p:nvSpPr>
          <p:cNvPr id="3" name="Rectangle 15"/>
          <p:cNvSpPr>
            <a:spLocks noGrp="1" noChangeArrowheads="1"/>
          </p:cNvSpPr>
          <p:nvPr>
            <p:ph idx="1"/>
          </p:nvPr>
        </p:nvSpPr>
        <p:spPr bwMode="auto">
          <a:xfrm>
            <a:off x="1071563" y="2214563"/>
            <a:ext cx="7715250" cy="3886200"/>
          </a:xfrm>
          <a:prstGeom prst="rect">
            <a:avLst/>
          </a:prstGeom>
          <a:noFill/>
          <a:ln w="9525">
            <a:noFill/>
            <a:miter lim="800000"/>
            <a:headEnd/>
            <a:tailEnd/>
          </a:ln>
        </p:spPr>
        <p:txBody>
          <a:bodyPr/>
          <a:lstStyle/>
          <a:p>
            <a:pPr lvl="0"/>
            <a:r>
              <a:rPr lang="fr-FR" noProof="0" dirty="0" smtClean="0"/>
              <a:t>Cliquez pour modifier les styles du texte du masque</a:t>
            </a:r>
          </a:p>
          <a:p>
            <a:pPr lvl="1"/>
            <a:r>
              <a:rPr lang="fr-FR" noProof="0" dirty="0" smtClean="0"/>
              <a:t>Deuxième niveau</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8299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7_Diapositive de tit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lvl1pPr>
              <a:defRPr smtClean="0"/>
            </a:lvl1pPr>
          </a:lstStyle>
          <a:p>
            <a:pPr>
              <a:defRPr/>
            </a:pPr>
            <a:fld id="{926DF8B9-5B00-4B90-BFA2-20BD849F790A}" type="slidenum">
              <a:rPr lang="fr-FR"/>
              <a:pPr>
                <a:defRPr/>
              </a:pPr>
              <a:t>‹#›</a:t>
            </a:fld>
            <a:endParaRPr lang="fr-FR" dirty="0"/>
          </a:p>
        </p:txBody>
      </p:sp>
      <p:sp>
        <p:nvSpPr>
          <p:cNvPr id="6" name="Titre 1"/>
          <p:cNvSpPr>
            <a:spLocks noGrp="1"/>
          </p:cNvSpPr>
          <p:nvPr>
            <p:ph type="title"/>
          </p:nvPr>
        </p:nvSpPr>
        <p:spPr>
          <a:xfrm>
            <a:off x="580030" y="235377"/>
            <a:ext cx="8229600" cy="1143000"/>
          </a:xfrm>
        </p:spPr>
        <p:txBody>
          <a:bodyPr>
            <a:normAutofit/>
          </a:bodyPr>
          <a:lstStyle>
            <a:lvl1pPr algn="l" defTabSz="457200" rtl="0" eaLnBrk="1" latinLnBrk="0" hangingPunct="1">
              <a:spcBef>
                <a:spcPct val="0"/>
              </a:spcBef>
              <a:buNone/>
              <a:defRPr lang="fr-FR" sz="2400" kern="1200" dirty="0">
                <a:solidFill>
                  <a:srgbClr val="FF6600"/>
                </a:solidFill>
                <a:latin typeface="Century Gothic" pitchFamily="34" charset="0"/>
                <a:ea typeface="+mj-ea"/>
                <a:cs typeface="+mj-cs"/>
              </a:defRPr>
            </a:lvl1pPr>
          </a:lstStyle>
          <a:p>
            <a:r>
              <a:rPr lang="fr-FR" dirty="0" smtClean="0"/>
              <a:t>Cliquez et modifiez le titre</a:t>
            </a:r>
            <a:endParaRPr lang="fr-FR" dirty="0"/>
          </a:p>
        </p:txBody>
      </p:sp>
      <p:sp>
        <p:nvSpPr>
          <p:cNvPr id="7" name="Espace réservé du contenu 2"/>
          <p:cNvSpPr>
            <a:spLocks noGrp="1"/>
          </p:cNvSpPr>
          <p:nvPr>
            <p:ph idx="1" hasCustomPrompt="1"/>
          </p:nvPr>
        </p:nvSpPr>
        <p:spPr>
          <a:xfrm>
            <a:off x="457200" y="1600200"/>
            <a:ext cx="8229600" cy="4525963"/>
          </a:xfrm>
        </p:spPr>
        <p:txBody>
          <a:bodyPr/>
          <a:lstStyle>
            <a:lvl1pPr marL="342900" indent="-342900">
              <a:buClr>
                <a:srgbClr val="FF6600"/>
              </a:buClr>
              <a:buFont typeface="Webdings" pitchFamily="18" charset="2"/>
              <a:buChar char="4"/>
              <a:defRPr sz="2000"/>
            </a:lvl1pPr>
            <a:lvl2pPr marL="742950" indent="-285750">
              <a:buClr>
                <a:srgbClr val="000099"/>
              </a:buClr>
              <a:buFont typeface="Arial" pitchFamily="34" charset="0"/>
              <a:buChar char="•"/>
              <a:defRPr sz="1400"/>
            </a:lvl2p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29167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5791200" y="6404984"/>
            <a:ext cx="3044952" cy="365760"/>
          </a:xfrm>
          <a:prstGeom prst="rect">
            <a:avLst/>
          </a:prstGeom>
        </p:spPr>
        <p:txBody>
          <a:bodyPr/>
          <a:lstStyle/>
          <a:p>
            <a:fld id="{74F336DF-45DD-4AF0-9DCB-2269726A6955}" type="datetimeFigureOut">
              <a:rPr lang="fr-FR" smtClean="0"/>
              <a:pPr/>
              <a:t>1/11/15</a:t>
            </a:fld>
            <a:endParaRPr lang="fr-FR"/>
          </a:p>
        </p:txBody>
      </p:sp>
      <p:sp>
        <p:nvSpPr>
          <p:cNvPr id="4" name="Espace réservé du pied de page 3"/>
          <p:cNvSpPr>
            <a:spLocks noGrp="1"/>
          </p:cNvSpPr>
          <p:nvPr>
            <p:ph type="ftr" sz="quarter" idx="11"/>
          </p:nvPr>
        </p:nvSpPr>
        <p:spPr>
          <a:xfrm>
            <a:off x="304800" y="6410848"/>
            <a:ext cx="3581400" cy="365760"/>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3DDBFB42-FD11-4442-8D16-FE830DE9D31E}" type="slidenum">
              <a:rPr lang="fr-FR" smtClean="0"/>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23C65EB3-2648-4D13-B0C0-95FC214529E1}" type="datetime1">
              <a:rPr lang="fr-FR" smtClean="0"/>
              <a:pPr/>
              <a:t>1/11/15</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r>
              <a:rPr lang="fr-FR" smtClean="0"/>
              <a:t>1</a:t>
            </a:r>
            <a:endParaRPr lang="fr-FR"/>
          </a:p>
        </p:txBody>
      </p:sp>
      <p:sp>
        <p:nvSpPr>
          <p:cNvPr id="4" name="Espace réservé du numéro de diapositive 3"/>
          <p:cNvSpPr>
            <a:spLocks noGrp="1"/>
          </p:cNvSpPr>
          <p:nvPr>
            <p:ph type="sldNum" sz="quarter" idx="12"/>
          </p:nvPr>
        </p:nvSpPr>
        <p:spPr/>
        <p:txBody>
          <a:bodyPr/>
          <a:lstStyle/>
          <a:p>
            <a:fld id="{6E9D3113-FB88-4CF3-9977-315C31ACD8DD}"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7600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80030" y="235377"/>
            <a:ext cx="8229600" cy="1143000"/>
          </a:xfrm>
        </p:spPr>
        <p:txBody>
          <a:bodyPr>
            <a:normAutofit/>
          </a:bodyPr>
          <a:lstStyle>
            <a:lvl1pPr algn="l" defTabSz="457200" rtl="0" eaLnBrk="1" latinLnBrk="0" hangingPunct="1">
              <a:spcBef>
                <a:spcPct val="0"/>
              </a:spcBef>
              <a:buNone/>
              <a:defRPr lang="fr-FR" sz="2800" kern="1200" dirty="0">
                <a:solidFill>
                  <a:srgbClr val="FF6600"/>
                </a:solidFill>
                <a:latin typeface="Century Gothic" pitchFamily="34" charset="0"/>
                <a:ea typeface="+mj-ea"/>
                <a:cs typeface="+mj-cs"/>
              </a:defRPr>
            </a:lvl1pPr>
          </a:lstStyle>
          <a:p>
            <a:r>
              <a:rPr lang="fr-FR" dirty="0" smtClean="0"/>
              <a:t>Cliquez et modifiez le titre</a:t>
            </a:r>
            <a:endParaRPr lang="fr-FR" dirty="0"/>
          </a:p>
        </p:txBody>
      </p:sp>
      <p:sp>
        <p:nvSpPr>
          <p:cNvPr id="3" name="Espace réservé du contenu 2"/>
          <p:cNvSpPr>
            <a:spLocks noGrp="1"/>
          </p:cNvSpPr>
          <p:nvPr>
            <p:ph idx="1" hasCustomPrompt="1"/>
          </p:nvPr>
        </p:nvSpPr>
        <p:spPr/>
        <p:txBody>
          <a:bodyPr/>
          <a:lstStyle>
            <a:lvl1pPr marL="342900" indent="-342900">
              <a:buClr>
                <a:srgbClr val="FF6600"/>
              </a:buClr>
              <a:buFont typeface="Webdings" pitchFamily="18" charset="2"/>
              <a:buChar char="4"/>
              <a:defRPr sz="2000"/>
            </a:lvl1pPr>
            <a:lvl2pPr marL="742950" indent="-285750">
              <a:buClr>
                <a:srgbClr val="000099"/>
              </a:buClr>
              <a:buFont typeface="Arial" pitchFamily="34" charset="0"/>
              <a:buChar char="•"/>
              <a:defRPr sz="1400"/>
            </a:lvl2pPr>
          </a:lstStyle>
          <a:p>
            <a:pPr lvl="0"/>
            <a:r>
              <a:rPr lang="fr-FR" dirty="0" smtClean="0"/>
              <a:t>Cliquez pour modifier les styles du texte du masque</a:t>
            </a:r>
          </a:p>
          <a:p>
            <a:pPr lvl="1"/>
            <a:r>
              <a:rPr lang="fr-FR" dirty="0" smtClean="0"/>
              <a:t>Deuxième niveau</a:t>
            </a:r>
          </a:p>
        </p:txBody>
      </p:sp>
      <p:sp>
        <p:nvSpPr>
          <p:cNvPr id="6" name="Espace réservé du numéro de diapositive 5"/>
          <p:cNvSpPr>
            <a:spLocks noGrp="1"/>
          </p:cNvSpPr>
          <p:nvPr>
            <p:ph type="sldNum" sz="quarter" idx="12"/>
          </p:nvPr>
        </p:nvSpPr>
        <p:spPr/>
        <p:txBody>
          <a:bodyPr/>
          <a:lstStyle/>
          <a:p>
            <a:fld id="{E8C81BDB-F788-AC4A-BC73-998A9BA000DD}" type="slidenum">
              <a:rPr lang="fr-FR" smtClean="0"/>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8C81BDB-F788-AC4A-BC73-998A9BA000DD}" type="slidenum">
              <a:rPr lang="fr-FR" smtClean="0"/>
              <a:pPr/>
              <a:t>‹#›</a:t>
            </a:fld>
            <a:endParaRPr lang="fr-FR" dirty="0"/>
          </a:p>
        </p:txBody>
      </p:sp>
      <p:sp>
        <p:nvSpPr>
          <p:cNvPr id="5" name="Titre 1"/>
          <p:cNvSpPr>
            <a:spLocks noGrp="1"/>
          </p:cNvSpPr>
          <p:nvPr>
            <p:ph type="title"/>
          </p:nvPr>
        </p:nvSpPr>
        <p:spPr>
          <a:xfrm>
            <a:off x="580030" y="235377"/>
            <a:ext cx="8229600" cy="1143000"/>
          </a:xfrm>
        </p:spPr>
        <p:txBody>
          <a:bodyPr>
            <a:normAutofit/>
          </a:bodyPr>
          <a:lstStyle>
            <a:lvl1pPr algn="l" defTabSz="457200" rtl="0" eaLnBrk="1" latinLnBrk="0" hangingPunct="1">
              <a:spcBef>
                <a:spcPct val="0"/>
              </a:spcBef>
              <a:buNone/>
              <a:defRPr lang="fr-FR" sz="2800" kern="1200" dirty="0">
                <a:solidFill>
                  <a:srgbClr val="FF6600"/>
                </a:solidFill>
                <a:latin typeface="Century Gothic" pitchFamily="34" charset="0"/>
                <a:ea typeface="+mj-ea"/>
                <a:cs typeface="+mj-cs"/>
              </a:defRPr>
            </a:lvl1pPr>
          </a:lstStyle>
          <a:p>
            <a:r>
              <a:rPr lang="fr-FR" dirty="0" smtClean="0"/>
              <a:t>Cliquez et modifiez le titre</a:t>
            </a:r>
            <a:endParaRPr lang="fr-FR" dirty="0"/>
          </a:p>
        </p:txBody>
      </p:sp>
      <p:sp>
        <p:nvSpPr>
          <p:cNvPr id="6" name="Espace réservé du contenu 2"/>
          <p:cNvSpPr>
            <a:spLocks noGrp="1"/>
          </p:cNvSpPr>
          <p:nvPr>
            <p:ph idx="1" hasCustomPrompt="1"/>
          </p:nvPr>
        </p:nvSpPr>
        <p:spPr>
          <a:xfrm>
            <a:off x="457200" y="1600200"/>
            <a:ext cx="8229600" cy="4525963"/>
          </a:xfrm>
        </p:spPr>
        <p:txBody>
          <a:bodyPr/>
          <a:lstStyle>
            <a:lvl1pPr marL="342900" indent="-342900">
              <a:buClr>
                <a:srgbClr val="FF6600"/>
              </a:buClr>
              <a:buFont typeface="Webdings" pitchFamily="18" charset="2"/>
              <a:buChar char="4"/>
              <a:defRPr sz="2000"/>
            </a:lvl1pPr>
            <a:lvl2pPr marL="742950" indent="-285750">
              <a:buClr>
                <a:srgbClr val="000099"/>
              </a:buClr>
              <a:buFont typeface="Arial" pitchFamily="34" charset="0"/>
              <a:buChar char="•"/>
              <a:defRPr sz="1400"/>
            </a:lvl2pPr>
          </a:lstStyle>
          <a:p>
            <a:pPr lvl="0"/>
            <a:r>
              <a:rPr lang="fr-FR" dirty="0" smtClean="0"/>
              <a:t>Cliquez pour modifier les styles du texte du masque</a:t>
            </a:r>
          </a:p>
          <a:p>
            <a:pPr lvl="1"/>
            <a:r>
              <a:rPr lang="fr-FR" dirty="0" smtClean="0"/>
              <a:t>Deuxième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0_Diapositive de titre">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lvl1pPr>
              <a:defRPr/>
            </a:lvl1pPr>
          </a:lstStyle>
          <a:p>
            <a:pPr>
              <a:defRPr/>
            </a:pPr>
            <a:fld id="{3FAF3BB9-A421-4C90-93D4-AA309852FA15}" type="slidenum">
              <a:rPr lang="fr-FR"/>
              <a:pPr>
                <a:defRPr/>
              </a:pPr>
              <a:t>‹#›</a:t>
            </a:fld>
            <a:endParaRPr lang="fr-FR" dirty="0"/>
          </a:p>
        </p:txBody>
      </p:sp>
      <p:sp>
        <p:nvSpPr>
          <p:cNvPr id="6" name="Titre 1"/>
          <p:cNvSpPr>
            <a:spLocks noGrp="1"/>
          </p:cNvSpPr>
          <p:nvPr>
            <p:ph type="title"/>
          </p:nvPr>
        </p:nvSpPr>
        <p:spPr>
          <a:xfrm>
            <a:off x="580030" y="235377"/>
            <a:ext cx="8229600" cy="1143000"/>
          </a:xfrm>
        </p:spPr>
        <p:txBody>
          <a:bodyPr>
            <a:normAutofit/>
          </a:bodyPr>
          <a:lstStyle>
            <a:lvl1pPr algn="l" defTabSz="457200" rtl="0" eaLnBrk="1" latinLnBrk="0" hangingPunct="1">
              <a:spcBef>
                <a:spcPct val="0"/>
              </a:spcBef>
              <a:buNone/>
              <a:defRPr lang="fr-FR" sz="2800" kern="1200" dirty="0">
                <a:solidFill>
                  <a:srgbClr val="FF6600"/>
                </a:solidFill>
                <a:latin typeface="Century Gothic" pitchFamily="34" charset="0"/>
                <a:ea typeface="+mj-ea"/>
                <a:cs typeface="+mj-cs"/>
              </a:defRPr>
            </a:lvl1pPr>
          </a:lstStyle>
          <a:p>
            <a:r>
              <a:rPr lang="fr-FR" dirty="0" smtClean="0"/>
              <a:t>Cliquez et modifiez le titre</a:t>
            </a:r>
            <a:endParaRPr lang="fr-FR" dirty="0"/>
          </a:p>
        </p:txBody>
      </p:sp>
      <p:sp>
        <p:nvSpPr>
          <p:cNvPr id="7" name="Espace réservé du contenu 2"/>
          <p:cNvSpPr>
            <a:spLocks noGrp="1"/>
          </p:cNvSpPr>
          <p:nvPr>
            <p:ph idx="1" hasCustomPrompt="1"/>
          </p:nvPr>
        </p:nvSpPr>
        <p:spPr>
          <a:xfrm>
            <a:off x="457200" y="1600200"/>
            <a:ext cx="8229600" cy="4525963"/>
          </a:xfrm>
        </p:spPr>
        <p:txBody>
          <a:bodyPr/>
          <a:lstStyle>
            <a:lvl1pPr marL="342900" indent="-342900">
              <a:buClr>
                <a:srgbClr val="FF6600"/>
              </a:buClr>
              <a:buFont typeface="Webdings" pitchFamily="18" charset="2"/>
              <a:buChar char="4"/>
              <a:defRPr sz="2000"/>
            </a:lvl1pPr>
            <a:lvl2pPr marL="742950" indent="-285750">
              <a:buClr>
                <a:srgbClr val="000099"/>
              </a:buClr>
              <a:buFont typeface="Arial" pitchFamily="34" charset="0"/>
              <a:buChar char="•"/>
              <a:defRPr sz="1400"/>
            </a:lvl2p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3150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Diapositive de titre">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lvl1pPr>
              <a:defRPr/>
            </a:lvl1pPr>
          </a:lstStyle>
          <a:p>
            <a:pPr>
              <a:defRPr/>
            </a:pPr>
            <a:fld id="{4185E5BE-9162-4521-99D4-C6E43AA7E4FA}" type="slidenum">
              <a:rPr lang="fr-FR"/>
              <a:pPr>
                <a:defRPr/>
              </a:pPr>
              <a:t>‹#›</a:t>
            </a:fld>
            <a:endParaRPr lang="fr-FR" dirty="0"/>
          </a:p>
        </p:txBody>
      </p:sp>
      <p:sp>
        <p:nvSpPr>
          <p:cNvPr id="6" name="Titre 1"/>
          <p:cNvSpPr>
            <a:spLocks noGrp="1"/>
          </p:cNvSpPr>
          <p:nvPr>
            <p:ph type="title"/>
          </p:nvPr>
        </p:nvSpPr>
        <p:spPr>
          <a:xfrm>
            <a:off x="580030" y="235377"/>
            <a:ext cx="8229600" cy="1143000"/>
          </a:xfrm>
        </p:spPr>
        <p:txBody>
          <a:bodyPr>
            <a:normAutofit/>
          </a:bodyPr>
          <a:lstStyle>
            <a:lvl1pPr algn="l" defTabSz="457200" rtl="0" eaLnBrk="1" latinLnBrk="0" hangingPunct="1">
              <a:spcBef>
                <a:spcPct val="0"/>
              </a:spcBef>
              <a:buNone/>
              <a:defRPr lang="fr-FR" sz="2800" kern="1200" dirty="0">
                <a:solidFill>
                  <a:srgbClr val="FF6600"/>
                </a:solidFill>
                <a:latin typeface="Century Gothic" pitchFamily="34" charset="0"/>
                <a:ea typeface="+mj-ea"/>
                <a:cs typeface="+mj-cs"/>
              </a:defRPr>
            </a:lvl1pPr>
          </a:lstStyle>
          <a:p>
            <a:r>
              <a:rPr lang="fr-FR" dirty="0" smtClean="0"/>
              <a:t>Cliquez et modifiez le titre</a:t>
            </a:r>
            <a:endParaRPr lang="fr-FR" dirty="0"/>
          </a:p>
        </p:txBody>
      </p:sp>
      <p:sp>
        <p:nvSpPr>
          <p:cNvPr id="7" name="Espace réservé du contenu 2"/>
          <p:cNvSpPr>
            <a:spLocks noGrp="1"/>
          </p:cNvSpPr>
          <p:nvPr>
            <p:ph idx="1" hasCustomPrompt="1"/>
          </p:nvPr>
        </p:nvSpPr>
        <p:spPr>
          <a:xfrm>
            <a:off x="457200" y="1600200"/>
            <a:ext cx="8229600" cy="4525963"/>
          </a:xfrm>
        </p:spPr>
        <p:txBody>
          <a:bodyPr/>
          <a:lstStyle>
            <a:lvl1pPr marL="342900" indent="-342900">
              <a:buClr>
                <a:srgbClr val="FF6600"/>
              </a:buClr>
              <a:buFont typeface="Webdings" pitchFamily="18" charset="2"/>
              <a:buChar char="4"/>
              <a:defRPr sz="2000"/>
            </a:lvl1pPr>
            <a:lvl2pPr marL="742950" indent="-285750">
              <a:buClr>
                <a:srgbClr val="000099"/>
              </a:buClr>
              <a:buFont typeface="Arial" pitchFamily="34" charset="0"/>
              <a:buChar char="•"/>
              <a:defRPr sz="1400"/>
            </a:lvl2p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2575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2_Diapositive de titre">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lvl1pPr>
              <a:defRPr/>
            </a:lvl1pPr>
          </a:lstStyle>
          <a:p>
            <a:pPr>
              <a:defRPr/>
            </a:pPr>
            <a:fld id="{CA532668-B64F-4C0A-9849-5FCD9AF20173}" type="slidenum">
              <a:rPr lang="fr-FR"/>
              <a:pPr>
                <a:defRPr/>
              </a:pPr>
              <a:t>‹#›</a:t>
            </a:fld>
            <a:endParaRPr lang="fr-FR" dirty="0"/>
          </a:p>
        </p:txBody>
      </p:sp>
      <p:sp>
        <p:nvSpPr>
          <p:cNvPr id="6" name="Titre 1"/>
          <p:cNvSpPr>
            <a:spLocks noGrp="1"/>
          </p:cNvSpPr>
          <p:nvPr>
            <p:ph type="title"/>
          </p:nvPr>
        </p:nvSpPr>
        <p:spPr>
          <a:xfrm>
            <a:off x="580030" y="235377"/>
            <a:ext cx="8229600" cy="1143000"/>
          </a:xfrm>
        </p:spPr>
        <p:txBody>
          <a:bodyPr>
            <a:normAutofit/>
          </a:bodyPr>
          <a:lstStyle>
            <a:lvl1pPr algn="l" defTabSz="457200" rtl="0" eaLnBrk="1" latinLnBrk="0" hangingPunct="1">
              <a:spcBef>
                <a:spcPct val="0"/>
              </a:spcBef>
              <a:buNone/>
              <a:defRPr lang="fr-FR" sz="2800" kern="1200" dirty="0">
                <a:solidFill>
                  <a:srgbClr val="FF6600"/>
                </a:solidFill>
                <a:latin typeface="Century Gothic" pitchFamily="34" charset="0"/>
                <a:ea typeface="+mj-ea"/>
                <a:cs typeface="+mj-cs"/>
              </a:defRPr>
            </a:lvl1pPr>
          </a:lstStyle>
          <a:p>
            <a:r>
              <a:rPr lang="fr-FR" dirty="0" smtClean="0"/>
              <a:t>Cliquez et modifiez le titre</a:t>
            </a:r>
            <a:endParaRPr lang="fr-FR" dirty="0"/>
          </a:p>
        </p:txBody>
      </p:sp>
      <p:sp>
        <p:nvSpPr>
          <p:cNvPr id="7" name="Espace réservé du contenu 2"/>
          <p:cNvSpPr>
            <a:spLocks noGrp="1"/>
          </p:cNvSpPr>
          <p:nvPr>
            <p:ph idx="1" hasCustomPrompt="1"/>
          </p:nvPr>
        </p:nvSpPr>
        <p:spPr>
          <a:xfrm>
            <a:off x="457200" y="1600200"/>
            <a:ext cx="8229600" cy="4525963"/>
          </a:xfrm>
        </p:spPr>
        <p:txBody>
          <a:bodyPr/>
          <a:lstStyle>
            <a:lvl1pPr marL="342900" indent="-342900">
              <a:buClr>
                <a:srgbClr val="FF6600"/>
              </a:buClr>
              <a:buFont typeface="Webdings" pitchFamily="18" charset="2"/>
              <a:buChar char="4"/>
              <a:defRPr sz="2000"/>
            </a:lvl1pPr>
            <a:lvl2pPr marL="742950" indent="-285750">
              <a:buClr>
                <a:srgbClr val="000099"/>
              </a:buClr>
              <a:buFont typeface="Arial" pitchFamily="34" charset="0"/>
              <a:buChar char="•"/>
              <a:defRPr sz="1400"/>
            </a:lvl2p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637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4_Diapositive de titre">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1"/>
          </p:nvPr>
        </p:nvSpPr>
        <p:spPr/>
        <p:txBody>
          <a:bodyPr/>
          <a:lstStyle>
            <a:lvl1pPr>
              <a:defRPr smtClean="0"/>
            </a:lvl1pPr>
          </a:lstStyle>
          <a:p>
            <a:pPr>
              <a:defRPr/>
            </a:pPr>
            <a:fld id="{91F5C12E-7733-4293-8144-0C0E471A5F45}" type="slidenum">
              <a:rPr lang="fr-FR"/>
              <a:pPr>
                <a:defRPr/>
              </a:pPr>
              <a:t>‹#›</a:t>
            </a:fld>
            <a:endParaRPr lang="fr-FR" dirty="0"/>
          </a:p>
        </p:txBody>
      </p:sp>
      <p:sp>
        <p:nvSpPr>
          <p:cNvPr id="5" name="Titre 1"/>
          <p:cNvSpPr>
            <a:spLocks noGrp="1"/>
          </p:cNvSpPr>
          <p:nvPr>
            <p:ph type="title"/>
          </p:nvPr>
        </p:nvSpPr>
        <p:spPr>
          <a:xfrm>
            <a:off x="580030" y="235377"/>
            <a:ext cx="8229600" cy="1143000"/>
          </a:xfrm>
        </p:spPr>
        <p:txBody>
          <a:bodyPr>
            <a:normAutofit/>
          </a:bodyPr>
          <a:lstStyle>
            <a:lvl1pPr algn="l" defTabSz="457200" rtl="0" eaLnBrk="1" latinLnBrk="0" hangingPunct="1">
              <a:spcBef>
                <a:spcPct val="0"/>
              </a:spcBef>
              <a:buNone/>
              <a:defRPr lang="fr-FR" sz="2800" kern="1200" dirty="0">
                <a:solidFill>
                  <a:srgbClr val="FF6600"/>
                </a:solidFill>
                <a:latin typeface="Century Gothic" pitchFamily="34" charset="0"/>
                <a:ea typeface="+mj-ea"/>
                <a:cs typeface="+mj-cs"/>
              </a:defRPr>
            </a:lvl1pPr>
          </a:lstStyle>
          <a:p>
            <a:r>
              <a:rPr lang="fr-FR" dirty="0" smtClean="0"/>
              <a:t>Cliquez et modifiez le titre</a:t>
            </a:r>
            <a:endParaRPr lang="fr-FR" dirty="0"/>
          </a:p>
        </p:txBody>
      </p:sp>
      <p:sp>
        <p:nvSpPr>
          <p:cNvPr id="6" name="Espace réservé du contenu 2"/>
          <p:cNvSpPr>
            <a:spLocks noGrp="1"/>
          </p:cNvSpPr>
          <p:nvPr>
            <p:ph idx="1" hasCustomPrompt="1"/>
          </p:nvPr>
        </p:nvSpPr>
        <p:spPr>
          <a:xfrm>
            <a:off x="457200" y="1600200"/>
            <a:ext cx="8229600" cy="4525963"/>
          </a:xfrm>
        </p:spPr>
        <p:txBody>
          <a:bodyPr/>
          <a:lstStyle>
            <a:lvl1pPr marL="342900" indent="-342900">
              <a:buClr>
                <a:srgbClr val="FF6600"/>
              </a:buClr>
              <a:buFont typeface="Webdings" pitchFamily="18" charset="2"/>
              <a:buChar char="4"/>
              <a:defRPr sz="2000"/>
            </a:lvl1pPr>
            <a:lvl2pPr marL="742950" indent="-285750">
              <a:buClr>
                <a:srgbClr val="000099"/>
              </a:buClr>
              <a:buFont typeface="Arial" pitchFamily="34" charset="0"/>
              <a:buChar char="•"/>
              <a:defRPr sz="1400"/>
            </a:lvl2p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174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3_Diapositive de titre">
    <p:spTree>
      <p:nvGrpSpPr>
        <p:cNvPr id="1" name=""/>
        <p:cNvGrpSpPr/>
        <p:nvPr/>
      </p:nvGrpSpPr>
      <p:grpSpPr>
        <a:xfrm>
          <a:off x="0" y="0"/>
          <a:ext cx="0" cy="0"/>
          <a:chOff x="0" y="0"/>
          <a:chExt cx="0" cy="0"/>
        </a:xfrm>
      </p:grpSpPr>
      <p:sp>
        <p:nvSpPr>
          <p:cNvPr id="5140" name="Rectangle 20"/>
          <p:cNvSpPr>
            <a:spLocks noGrp="1" noChangeArrowheads="1"/>
          </p:cNvSpPr>
          <p:nvPr>
            <p:ph type="subTitle" idx="1"/>
          </p:nvPr>
        </p:nvSpPr>
        <p:spPr>
          <a:xfrm>
            <a:off x="142844" y="1428736"/>
            <a:ext cx="8715436" cy="3429024"/>
          </a:xfrm>
          <a:prstGeom prst="rect">
            <a:avLst/>
          </a:prstGeom>
        </p:spPr>
        <p:txBody>
          <a:bodyPr/>
          <a:lstStyle>
            <a:lvl1pPr marL="0" indent="0">
              <a:buNone/>
              <a:defRPr sz="1800"/>
            </a:lvl1pPr>
          </a:lstStyle>
          <a:p>
            <a:r>
              <a:rPr lang="fr-FR" dirty="0"/>
              <a:t>Cliquez pour modifier le style des sous-titres du masque</a:t>
            </a:r>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Marianne Maillot</a:t>
            </a:r>
          </a:p>
        </p:txBody>
      </p:sp>
      <p:sp>
        <p:nvSpPr>
          <p:cNvPr id="5" name="Espace réservé du numéro de diapositive 5"/>
          <p:cNvSpPr>
            <a:spLocks noGrp="1"/>
          </p:cNvSpPr>
          <p:nvPr>
            <p:ph type="sldNum" sz="quarter" idx="12"/>
          </p:nvPr>
        </p:nvSpPr>
        <p:spPr/>
        <p:txBody>
          <a:bodyPr/>
          <a:lstStyle>
            <a:lvl1pPr>
              <a:defRPr/>
            </a:lvl1pPr>
          </a:lstStyle>
          <a:p>
            <a:pPr>
              <a:defRPr/>
            </a:pPr>
            <a:fld id="{92A30B80-4B34-5C4C-93A4-E26258E054DA}" type="slidenum">
              <a:rPr lang="fr-FR"/>
              <a:pPr>
                <a:defRPr/>
              </a:pPr>
              <a:t>‹#›</a:t>
            </a:fld>
            <a:endParaRPr lang="fr-F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4983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1_Diapositive de titre">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lvl1pPr>
              <a:defRPr/>
            </a:lvl1pPr>
          </a:lstStyle>
          <a:p>
            <a:pPr>
              <a:defRPr/>
            </a:pPr>
            <a:fld id="{3D7D0018-0B66-4014-82A2-78004C1F2AD1}" type="slidenum">
              <a:rPr lang="fr-FR"/>
              <a:pPr>
                <a:defRPr/>
              </a:pPr>
              <a:t>‹#›</a:t>
            </a:fld>
            <a:endParaRPr lang="fr-FR" dirty="0"/>
          </a:p>
        </p:txBody>
      </p:sp>
      <p:sp>
        <p:nvSpPr>
          <p:cNvPr id="6" name="Titre 1"/>
          <p:cNvSpPr>
            <a:spLocks noGrp="1"/>
          </p:cNvSpPr>
          <p:nvPr>
            <p:ph type="title"/>
          </p:nvPr>
        </p:nvSpPr>
        <p:spPr>
          <a:xfrm>
            <a:off x="580030" y="235377"/>
            <a:ext cx="8229600" cy="1143000"/>
          </a:xfrm>
        </p:spPr>
        <p:txBody>
          <a:bodyPr>
            <a:normAutofit/>
          </a:bodyPr>
          <a:lstStyle>
            <a:lvl1pPr algn="l" defTabSz="457200" rtl="0" eaLnBrk="1" latinLnBrk="0" hangingPunct="1">
              <a:spcBef>
                <a:spcPct val="0"/>
              </a:spcBef>
              <a:buNone/>
              <a:defRPr lang="fr-FR" sz="2800" kern="1200" dirty="0">
                <a:solidFill>
                  <a:srgbClr val="FF6600"/>
                </a:solidFill>
                <a:latin typeface="Century Gothic" pitchFamily="34" charset="0"/>
                <a:ea typeface="+mj-ea"/>
                <a:cs typeface="+mj-cs"/>
              </a:defRPr>
            </a:lvl1pPr>
          </a:lstStyle>
          <a:p>
            <a:r>
              <a:rPr lang="fr-FR" dirty="0" smtClean="0"/>
              <a:t>Cliquez et modifiez le titre</a:t>
            </a:r>
            <a:endParaRPr lang="fr-FR" dirty="0"/>
          </a:p>
        </p:txBody>
      </p:sp>
      <p:sp>
        <p:nvSpPr>
          <p:cNvPr id="7" name="Espace réservé du contenu 2"/>
          <p:cNvSpPr>
            <a:spLocks noGrp="1"/>
          </p:cNvSpPr>
          <p:nvPr>
            <p:ph idx="1" hasCustomPrompt="1"/>
          </p:nvPr>
        </p:nvSpPr>
        <p:spPr>
          <a:xfrm>
            <a:off x="457200" y="1600200"/>
            <a:ext cx="8229600" cy="4525963"/>
          </a:xfrm>
        </p:spPr>
        <p:txBody>
          <a:bodyPr/>
          <a:lstStyle>
            <a:lvl1pPr marL="342900" indent="-342900">
              <a:buClr>
                <a:srgbClr val="FF6600"/>
              </a:buClr>
              <a:buFont typeface="Webdings" pitchFamily="18" charset="2"/>
              <a:buChar char="4"/>
              <a:defRPr sz="2000"/>
            </a:lvl1pPr>
            <a:lvl2pPr marL="742950" indent="-285750">
              <a:buClr>
                <a:srgbClr val="000099"/>
              </a:buClr>
              <a:buFont typeface="Arial" pitchFamily="34" charset="0"/>
              <a:buChar char="•"/>
              <a:defRPr sz="1400"/>
            </a:lvl2p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330341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gn="l"/>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marL="1143000" lvl="2" indent="-228600" algn="l" defTabSz="457200" rtl="0" eaLnBrk="1" latinLnBrk="0" hangingPunct="1">
              <a:spcBef>
                <a:spcPct val="20000"/>
              </a:spcBef>
              <a:buFont typeface="Arial"/>
              <a:buChar char="•"/>
            </a:pPr>
            <a:r>
              <a:rPr lang="fr-FR" dirty="0" smtClean="0"/>
              <a:t>Deuxième niveau</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81BDB-F788-AC4A-BC73-998A9BA000DD}" type="slidenum">
              <a:rPr lang="fr-FR" smtClean="0"/>
              <a:pPr/>
              <a:t>‹#›</a:t>
            </a:fld>
            <a:endParaRPr lang="fr-FR" dirty="0"/>
          </a:p>
        </p:txBody>
      </p:sp>
      <p:sp>
        <p:nvSpPr>
          <p:cNvPr id="9" name="ZoneTexte 8"/>
          <p:cNvSpPr txBox="1"/>
          <p:nvPr/>
        </p:nvSpPr>
        <p:spPr>
          <a:xfrm>
            <a:off x="0" y="-1"/>
            <a:ext cx="222121" cy="6859079"/>
          </a:xfrm>
          <a:prstGeom prst="rect">
            <a:avLst/>
          </a:prstGeom>
          <a:solidFill>
            <a:srgbClr val="FF9900"/>
          </a:solidFill>
        </p:spPr>
        <p:txBody>
          <a:bodyPr wrap="square" rtlCol="0">
            <a:spAutoFit/>
          </a:bodyPr>
          <a:lstStyle/>
          <a:p>
            <a:endParaRPr lang="fr-FR" dirty="0"/>
          </a:p>
        </p:txBody>
      </p:sp>
      <p:sp>
        <p:nvSpPr>
          <p:cNvPr id="10" name="ZoneTexte 9"/>
          <p:cNvSpPr txBox="1"/>
          <p:nvPr/>
        </p:nvSpPr>
        <p:spPr>
          <a:xfrm>
            <a:off x="278905" y="0"/>
            <a:ext cx="45719" cy="6859079"/>
          </a:xfrm>
          <a:prstGeom prst="rect">
            <a:avLst/>
          </a:prstGeom>
          <a:solidFill>
            <a:srgbClr val="FF6600"/>
          </a:solidFill>
        </p:spPr>
        <p:txBody>
          <a:bodyPr wrap="square" rtlCol="0">
            <a:spAutoFit/>
          </a:bodyPr>
          <a:lstStyle/>
          <a:p>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7" r:id="rId4"/>
    <p:sldLayoutId id="2147483658" r:id="rId5"/>
    <p:sldLayoutId id="2147483659" r:id="rId6"/>
    <p:sldLayoutId id="2147483660" r:id="rId7"/>
    <p:sldLayoutId id="2147483665" r:id="rId8"/>
    <p:sldLayoutId id="2147483666" r:id="rId9"/>
    <p:sldLayoutId id="2147483667" r:id="rId10"/>
    <p:sldLayoutId id="2147483669" r:id="rId11"/>
    <p:sldLayoutId id="2147483670" r:id="rId12"/>
    <p:sldLayoutId id="2147483671" r:id="rId13"/>
  </p:sldLayoutIdLst>
  <p:hf hdr="0" ftr="0" dt="0"/>
  <p:txStyles>
    <p:titleStyle>
      <a:lvl1pPr algn="l" defTabSz="457200" rtl="0" eaLnBrk="1" latinLnBrk="0" hangingPunct="1">
        <a:spcBef>
          <a:spcPct val="0"/>
        </a:spcBef>
        <a:buNone/>
        <a:defRPr lang="fr-FR" sz="2400" kern="1200" dirty="0">
          <a:solidFill>
            <a:srgbClr val="FF6600"/>
          </a:solidFill>
          <a:latin typeface="Century Gothic" pitchFamily="34" charset="0"/>
          <a:ea typeface="+mj-ea"/>
          <a:cs typeface="+mj-cs"/>
        </a:defRPr>
      </a:lvl1pPr>
    </p:titleStyle>
    <p:bodyStyle>
      <a:lvl1pPr marL="342900" indent="-342900" algn="l" defTabSz="457200" rtl="0" eaLnBrk="1" latinLnBrk="0" hangingPunct="1">
        <a:spcBef>
          <a:spcPct val="20000"/>
        </a:spcBef>
        <a:buClr>
          <a:srgbClr val="FF6600"/>
        </a:buClr>
        <a:buFont typeface="Webdings" pitchFamily="18" charset="2"/>
        <a:buChar char="4"/>
        <a:defRPr sz="2000" kern="1200">
          <a:solidFill>
            <a:schemeClr val="tx1"/>
          </a:solidFill>
          <a:latin typeface="+mn-lt"/>
          <a:ea typeface="+mn-ea"/>
          <a:cs typeface="+mn-cs"/>
        </a:defRPr>
      </a:lvl1pPr>
      <a:lvl2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0099"/>
        </a:buClr>
        <a:buFont typeface="Arial"/>
        <a:buChar char="•"/>
        <a:defRPr lang="fr-FR" sz="1400" kern="1200" dirty="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Feuille_Microsoft_Excel_97_-_20041.xls"/></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wmf"/></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marianne.maillot@gmai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veloppement-durable.gouv.fr/-Mecenat-d-entreprise-pour-le-.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Image 8" descr="Agadez 27 qques mots en français.jpg"/>
          <p:cNvPicPr>
            <a:picLocks noChangeAspect="1"/>
          </p:cNvPicPr>
          <p:nvPr/>
        </p:nvPicPr>
        <p:blipFill>
          <a:blip r:embed="rId2" cstate="print">
            <a:lum bright="20000"/>
          </a:blip>
          <a:stretch>
            <a:fillRect/>
          </a:stretch>
        </p:blipFill>
        <p:spPr>
          <a:xfrm>
            <a:off x="0" y="7993"/>
            <a:ext cx="9144000" cy="6842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ous-titre 6"/>
          <p:cNvSpPr>
            <a:spLocks noGrp="1"/>
          </p:cNvSpPr>
          <p:nvPr>
            <p:ph type="subTitle" idx="1"/>
          </p:nvPr>
        </p:nvSpPr>
        <p:spPr>
          <a:xfrm>
            <a:off x="539552" y="4293096"/>
            <a:ext cx="8064896" cy="2337792"/>
          </a:xfrm>
          <a:solidFill>
            <a:schemeClr val="tx2">
              <a:lumMod val="20000"/>
              <a:lumOff val="80000"/>
            </a:schemeClr>
          </a:solidFill>
          <a:ln w="76200">
            <a:solidFill>
              <a:schemeClr val="tx2"/>
            </a:solidFill>
          </a:ln>
          <a:effectLst>
            <a:outerShdw blurRad="50800" dist="38100" dir="16200000" rotWithShape="0">
              <a:prstClr val="black">
                <a:alpha val="40000"/>
              </a:prstClr>
            </a:outerShdw>
          </a:effectLst>
          <a:scene3d>
            <a:camera prst="orthographicFront"/>
            <a:lightRig rig="threePt" dir="t"/>
          </a:scene3d>
          <a:sp3d>
            <a:bevelT/>
          </a:sp3d>
        </p:spPr>
        <p:txBody>
          <a:bodyPr>
            <a:noAutofit/>
          </a:bodyPr>
          <a:lstStyle/>
          <a:p>
            <a:r>
              <a:rPr lang="fr-FR" sz="6000" dirty="0" smtClean="0">
                <a:solidFill>
                  <a:schemeClr val="tx2"/>
                </a:solidFill>
              </a:rPr>
              <a:t>RECHERCHE DE FONDS PRIVES</a:t>
            </a:r>
            <a:endParaRPr lang="fr-FR" sz="6000" dirty="0">
              <a:solidFill>
                <a:schemeClr val="tx2"/>
              </a:solidFill>
            </a:endParaRPr>
          </a:p>
        </p:txBody>
      </p:sp>
      <p:sp>
        <p:nvSpPr>
          <p:cNvPr id="10" name="Titre 9"/>
          <p:cNvSpPr>
            <a:spLocks noGrp="1"/>
          </p:cNvSpPr>
          <p:nvPr>
            <p:ph type="ctrTitle"/>
          </p:nvPr>
        </p:nvSpPr>
        <p:spPr/>
        <p:txBody>
          <a:bodyPr/>
          <a:lstStyle/>
          <a:p>
            <a:endParaRPr lang="fr-FR" dirty="0"/>
          </a:p>
        </p:txBody>
      </p:sp>
      <p:pic>
        <p:nvPicPr>
          <p:cNvPr id="8" name="Image 7" descr="logo Gref2.PNG"/>
          <p:cNvPicPr>
            <a:picLocks noChangeAspect="1"/>
          </p:cNvPicPr>
          <p:nvPr/>
        </p:nvPicPr>
        <p:blipFill>
          <a:blip r:embed="rId3" cstate="print"/>
          <a:stretch>
            <a:fillRect/>
          </a:stretch>
        </p:blipFill>
        <p:spPr>
          <a:xfrm>
            <a:off x="435198" y="260648"/>
            <a:ext cx="2450246" cy="8640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686800" cy="1440160"/>
          </a:xfrm>
          <a:noFill/>
          <a:ln w="76200">
            <a:noFill/>
          </a:ln>
        </p:spPr>
        <p:txBody>
          <a:bodyPr>
            <a:normAutofit/>
          </a:bodyPr>
          <a:lstStyle/>
          <a:p>
            <a:pPr lvl="0"/>
            <a:r>
              <a:rPr lang="fr-FR" dirty="0" smtClean="0"/>
              <a:t/>
            </a:r>
            <a:br>
              <a:rPr lang="fr-FR" dirty="0" smtClean="0"/>
            </a:br>
            <a:r>
              <a:rPr lang="fr-FR" dirty="0" smtClean="0"/>
              <a:t>Une coordination vitale</a:t>
            </a:r>
            <a:r>
              <a:rPr lang="fr-FR" dirty="0" smtClean="0"/>
              <a:t> !</a:t>
            </a:r>
            <a:endParaRPr lang="fr-FR" dirty="0"/>
          </a:p>
        </p:txBody>
      </p:sp>
      <p:sp>
        <p:nvSpPr>
          <p:cNvPr id="3" name="Espace réservé du contenu 2"/>
          <p:cNvSpPr>
            <a:spLocks noGrp="1"/>
          </p:cNvSpPr>
          <p:nvPr>
            <p:ph sz="quarter" idx="1"/>
          </p:nvPr>
        </p:nvSpPr>
        <p:spPr>
          <a:xfrm>
            <a:off x="301752" y="1844824"/>
            <a:ext cx="8503920" cy="4254224"/>
          </a:xfrm>
        </p:spPr>
        <p:txBody>
          <a:bodyPr>
            <a:normAutofit fontScale="70000" lnSpcReduction="20000"/>
          </a:bodyPr>
          <a:lstStyle/>
          <a:p>
            <a:pPr lvl="0">
              <a:lnSpc>
                <a:spcPct val="120000"/>
              </a:lnSpc>
              <a:buFont typeface="Wingdings" pitchFamily="2" charset="2"/>
              <a:buChar char="Ø"/>
            </a:pPr>
            <a:r>
              <a:rPr lang="fr-FR" sz="2880" dirty="0" smtClean="0"/>
              <a:t>Le groupe mécénat a pour rôle de coordonner la recherche de fonds privés (voir cahier des charges)</a:t>
            </a:r>
          </a:p>
          <a:p>
            <a:pPr lvl="0">
              <a:lnSpc>
                <a:spcPct val="120000"/>
              </a:lnSpc>
              <a:buNone/>
            </a:pPr>
            <a:endParaRPr lang="fr-FR" sz="2880" dirty="0" smtClean="0"/>
          </a:p>
          <a:p>
            <a:pPr lvl="0">
              <a:lnSpc>
                <a:spcPct val="120000"/>
              </a:lnSpc>
              <a:buFont typeface="Wingdings" pitchFamily="2" charset="2"/>
              <a:buChar char="Ø"/>
            </a:pPr>
            <a:r>
              <a:rPr lang="fr-FR" sz="2880" dirty="0" smtClean="0"/>
              <a:t>Chaque région devrait à terme avoir un correspondant mécénat </a:t>
            </a:r>
          </a:p>
          <a:p>
            <a:pPr lvl="0">
              <a:lnSpc>
                <a:spcPct val="120000"/>
              </a:lnSpc>
              <a:buFont typeface="Wingdings" pitchFamily="2" charset="2"/>
              <a:buChar char="Ø"/>
            </a:pPr>
            <a:endParaRPr lang="fr-FR" sz="2880" dirty="0" smtClean="0"/>
          </a:p>
          <a:p>
            <a:pPr lvl="0">
              <a:lnSpc>
                <a:spcPct val="120000"/>
              </a:lnSpc>
              <a:buFont typeface="Wingdings" pitchFamily="2" charset="2"/>
              <a:buChar char="Ø"/>
            </a:pPr>
            <a:r>
              <a:rPr lang="fr-FR" sz="2880" dirty="0" smtClean="0"/>
              <a:t>Pour éviter les impairs il est essentiel qu’une communication précise et régulière soit mise en place entre le groupe mécénat, les correspondant régionaux  et les porteurs de projets souhaitant trouver des financements privés en direction des entreprises et des fondations.</a:t>
            </a:r>
          </a:p>
          <a:p>
            <a:pPr>
              <a:lnSpc>
                <a:spcPct val="120000"/>
              </a:lnSpc>
              <a:buNone/>
            </a:pPr>
            <a:r>
              <a:rPr lang="fr-FR" sz="2880" dirty="0" smtClean="0"/>
              <a:t>	(Attention à l’image du GREF en tapant 2 fois à la même porte sans concertation !!)</a:t>
            </a:r>
          </a:p>
          <a:p>
            <a:pPr lvl="0">
              <a:lnSpc>
                <a:spcPct val="120000"/>
              </a:lnSpc>
              <a:buNone/>
            </a:pPr>
            <a:endParaRPr lang="fr-FR" sz="2880" dirty="0" smtClean="0"/>
          </a:p>
          <a:p>
            <a:endParaRPr lang="fr-F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Ellipse 16"/>
          <p:cNvSpPr/>
          <p:nvPr/>
        </p:nvSpPr>
        <p:spPr>
          <a:xfrm>
            <a:off x="4614664" y="4293096"/>
            <a:ext cx="4096692" cy="13247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4572000" y="2276872"/>
            <a:ext cx="3960440" cy="11521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6E9D3113-FB88-4CF3-9977-315C31ACD8DD}" type="slidenum">
              <a:rPr lang="fr-FR" smtClean="0"/>
              <a:pPr/>
              <a:t>11</a:t>
            </a:fld>
            <a:endParaRPr lang="fr-FR"/>
          </a:p>
        </p:txBody>
      </p:sp>
      <p:sp>
        <p:nvSpPr>
          <p:cNvPr id="6" name="Étoile à 5 branches 5"/>
          <p:cNvSpPr/>
          <p:nvPr/>
        </p:nvSpPr>
        <p:spPr>
          <a:xfrm>
            <a:off x="683568" y="2492896"/>
            <a:ext cx="288032" cy="2446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366866" y="4725144"/>
            <a:ext cx="2592288" cy="461665"/>
          </a:xfrm>
          <a:prstGeom prst="rect">
            <a:avLst/>
          </a:prstGeom>
          <a:noFill/>
        </p:spPr>
        <p:txBody>
          <a:bodyPr wrap="square" rtlCol="0">
            <a:spAutoFit/>
          </a:bodyPr>
          <a:lstStyle/>
          <a:p>
            <a:r>
              <a:rPr lang="fr-FR" sz="2400" b="1" dirty="0" smtClean="0"/>
              <a:t>Groupe Mécénat</a:t>
            </a:r>
            <a:endParaRPr lang="fr-FR" sz="2400" b="1" dirty="0"/>
          </a:p>
        </p:txBody>
      </p:sp>
      <p:sp>
        <p:nvSpPr>
          <p:cNvPr id="9" name="ZoneTexte 8"/>
          <p:cNvSpPr txBox="1"/>
          <p:nvPr/>
        </p:nvSpPr>
        <p:spPr>
          <a:xfrm>
            <a:off x="1043608" y="2420888"/>
            <a:ext cx="3528392" cy="369332"/>
          </a:xfrm>
          <a:prstGeom prst="rect">
            <a:avLst/>
          </a:prstGeom>
          <a:noFill/>
        </p:spPr>
        <p:txBody>
          <a:bodyPr wrap="square" rtlCol="0">
            <a:spAutoFit/>
          </a:bodyPr>
          <a:lstStyle/>
          <a:p>
            <a:r>
              <a:rPr lang="fr-FR" dirty="0" smtClean="0"/>
              <a:t> Mise en commun des contacts </a:t>
            </a:r>
            <a:endParaRPr lang="fr-FR" dirty="0"/>
          </a:p>
        </p:txBody>
      </p:sp>
      <p:sp>
        <p:nvSpPr>
          <p:cNvPr id="10" name="ZoneTexte 9"/>
          <p:cNvSpPr txBox="1"/>
          <p:nvPr/>
        </p:nvSpPr>
        <p:spPr>
          <a:xfrm>
            <a:off x="4788024" y="2420888"/>
            <a:ext cx="3600400" cy="830997"/>
          </a:xfrm>
          <a:prstGeom prst="rect">
            <a:avLst/>
          </a:prstGeom>
          <a:noFill/>
        </p:spPr>
        <p:txBody>
          <a:bodyPr wrap="square" rtlCol="0">
            <a:spAutoFit/>
          </a:bodyPr>
          <a:lstStyle/>
          <a:p>
            <a:pPr algn="ctr"/>
            <a:r>
              <a:rPr lang="fr-FR" sz="2400" b="1" dirty="0" smtClean="0"/>
              <a:t>Correspondant régional</a:t>
            </a:r>
          </a:p>
          <a:p>
            <a:pPr algn="ctr"/>
            <a:r>
              <a:rPr lang="fr-FR" sz="2400" b="1" dirty="0" smtClean="0"/>
              <a:t>Du Groupe Mécénat </a:t>
            </a:r>
            <a:endParaRPr lang="fr-FR" sz="2400" b="1" dirty="0"/>
          </a:p>
        </p:txBody>
      </p:sp>
      <p:sp>
        <p:nvSpPr>
          <p:cNvPr id="11" name="Étoile à 5 branches 10"/>
          <p:cNvSpPr/>
          <p:nvPr/>
        </p:nvSpPr>
        <p:spPr>
          <a:xfrm>
            <a:off x="683568" y="4869160"/>
            <a:ext cx="288032" cy="2446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Étoile à 5 branches 12"/>
          <p:cNvSpPr/>
          <p:nvPr/>
        </p:nvSpPr>
        <p:spPr>
          <a:xfrm>
            <a:off x="683568" y="2996952"/>
            <a:ext cx="288032" cy="2446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043608" y="2924944"/>
            <a:ext cx="3405291" cy="369332"/>
          </a:xfrm>
          <a:prstGeom prst="rect">
            <a:avLst/>
          </a:prstGeom>
          <a:noFill/>
        </p:spPr>
        <p:txBody>
          <a:bodyPr wrap="none" rtlCol="0">
            <a:spAutoFit/>
          </a:bodyPr>
          <a:lstStyle/>
          <a:p>
            <a:r>
              <a:rPr lang="fr-FR" dirty="0" smtClean="0"/>
              <a:t>Repérage des prospects potentiels</a:t>
            </a:r>
            <a:endParaRPr lang="fr-FR" dirty="0"/>
          </a:p>
        </p:txBody>
      </p:sp>
      <p:sp>
        <p:nvSpPr>
          <p:cNvPr id="15" name="ZoneTexte 14"/>
          <p:cNvSpPr txBox="1"/>
          <p:nvPr/>
        </p:nvSpPr>
        <p:spPr>
          <a:xfrm>
            <a:off x="1043608" y="4653136"/>
            <a:ext cx="3384376" cy="646331"/>
          </a:xfrm>
          <a:prstGeom prst="rect">
            <a:avLst/>
          </a:prstGeom>
          <a:noFill/>
        </p:spPr>
        <p:txBody>
          <a:bodyPr wrap="square" rtlCol="0">
            <a:spAutoFit/>
          </a:bodyPr>
          <a:lstStyle/>
          <a:p>
            <a:r>
              <a:rPr lang="fr-FR" dirty="0" smtClean="0"/>
              <a:t>Constitution et gestion d’un fichier national de partenaires</a:t>
            </a:r>
            <a:endParaRPr lang="fr-FR" dirty="0"/>
          </a:p>
        </p:txBody>
      </p:sp>
      <p:sp>
        <p:nvSpPr>
          <p:cNvPr id="18" name="Flèche courbée vers le bas 17"/>
          <p:cNvSpPr/>
          <p:nvPr/>
        </p:nvSpPr>
        <p:spPr>
          <a:xfrm>
            <a:off x="2609782" y="1772816"/>
            <a:ext cx="3042338"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Flèche courbée vers le haut 18"/>
          <p:cNvSpPr/>
          <p:nvPr/>
        </p:nvSpPr>
        <p:spPr>
          <a:xfrm>
            <a:off x="2609782" y="3429000"/>
            <a:ext cx="3042338" cy="5760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lèche courbée vers le bas 20"/>
          <p:cNvSpPr/>
          <p:nvPr/>
        </p:nvSpPr>
        <p:spPr>
          <a:xfrm rot="10800000">
            <a:off x="2483768" y="5517232"/>
            <a:ext cx="3042338" cy="648072"/>
          </a:xfrm>
          <a:prstGeom prst="curvedDownArrow">
            <a:avLst>
              <a:gd name="adj1" fmla="val 25000"/>
              <a:gd name="adj2" fmla="val 50000"/>
              <a:gd name="adj3" fmla="val 9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Flèche courbée vers le bas 23"/>
          <p:cNvSpPr/>
          <p:nvPr/>
        </p:nvSpPr>
        <p:spPr>
          <a:xfrm rot="5400000">
            <a:off x="7764306" y="3657074"/>
            <a:ext cx="1248236"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ZoneTexte 1"/>
          <p:cNvSpPr txBox="1"/>
          <p:nvPr/>
        </p:nvSpPr>
        <p:spPr>
          <a:xfrm>
            <a:off x="510806" y="669330"/>
            <a:ext cx="7877618" cy="523220"/>
          </a:xfrm>
          <a:prstGeom prst="rect">
            <a:avLst/>
          </a:prstGeom>
          <a:noFill/>
        </p:spPr>
        <p:txBody>
          <a:bodyPr wrap="square" rtlCol="0">
            <a:spAutoFit/>
          </a:bodyPr>
          <a:lstStyle/>
          <a:p>
            <a:r>
              <a:rPr lang="fr-FR" sz="2800" dirty="0" smtClean="0">
                <a:solidFill>
                  <a:srgbClr val="FF6600"/>
                </a:solidFill>
                <a:latin typeface="Century Gothic" pitchFamily="34" charset="0"/>
                <a:ea typeface="+mj-ea"/>
                <a:cs typeface="+mj-cs"/>
              </a:rPr>
              <a:t>Assurer la cohérence de la démarche</a:t>
            </a:r>
            <a:endParaRPr lang="fr-FR" sz="2800" dirty="0">
              <a:solidFill>
                <a:srgbClr val="FF6600"/>
              </a:solidFill>
              <a:latin typeface="Century Gothic" pitchFamily="34" charset="0"/>
              <a:ea typeface="+mj-ea"/>
              <a:cs typeface="+mj-cs"/>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834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6" grpId="0" animBg="1"/>
      <p:bldP spid="8" grpId="0"/>
      <p:bldP spid="9" grpId="0"/>
      <p:bldP spid="10" grpId="0"/>
      <p:bldP spid="11" grpId="0" animBg="1"/>
      <p:bldP spid="13" grpId="0" animBg="1"/>
      <p:bldP spid="14" grpId="0"/>
      <p:bldP spid="15" grpId="0"/>
      <p:bldP spid="18" grpId="0" animBg="1"/>
      <p:bldP spid="19" grpId="0" animBg="1"/>
      <p:bldP spid="21" grpId="0" animBg="1"/>
      <p:bldP spid="24"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80030" y="2706409"/>
            <a:ext cx="8229600" cy="1143000"/>
          </a:xfrm>
        </p:spPr>
        <p:txBody>
          <a:bodyPr/>
          <a:lstStyle/>
          <a:p>
            <a:r>
              <a:rPr lang="fr-FR" dirty="0" smtClean="0"/>
              <a:t>Les TOPS et les FLOPS </a:t>
            </a:r>
            <a:br>
              <a:rPr lang="fr-FR" dirty="0" smtClean="0"/>
            </a:br>
            <a:r>
              <a:rPr lang="fr-FR" dirty="0" smtClean="0"/>
              <a:t>							…à vous de nous raconter</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http://www.la-nacre.org/fileadmin/template/images/structure/blank.gif"/>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5575" y="-136525"/>
            <a:ext cx="9525" cy="952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28" name="Picture 4" descr="http://www.la-nacre.org/fileadmin/template/images/structure/blank.gif"/>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7975" y="15875"/>
            <a:ext cx="9525" cy="952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3" name="Rectangle 2"/>
          <p:cNvSpPr/>
          <p:nvPr/>
        </p:nvSpPr>
        <p:spPr>
          <a:xfrm>
            <a:off x="2684319" y="5491565"/>
            <a:ext cx="6002481" cy="1356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7" name="Image 6"/>
          <p:cNvPicPr>
            <a:picLocks noChangeAspect="1"/>
          </p:cNvPicPr>
          <p:nvPr/>
        </p:nvPicPr>
        <p:blipFill>
          <a:blip r:embed="rId3"/>
          <a:stretch>
            <a:fillRect/>
          </a:stretch>
        </p:blipFill>
        <p:spPr>
          <a:xfrm>
            <a:off x="6004204" y="5849303"/>
            <a:ext cx="2682596" cy="730755"/>
          </a:xfrm>
          <a:prstGeom prst="rect">
            <a:avLst/>
          </a:prstGeom>
        </p:spPr>
      </p:pic>
      <p:sp>
        <p:nvSpPr>
          <p:cNvPr id="4" name="ZoneTexte 3"/>
          <p:cNvSpPr txBox="1"/>
          <p:nvPr/>
        </p:nvSpPr>
        <p:spPr>
          <a:xfrm>
            <a:off x="2095807" y="2268521"/>
            <a:ext cx="5121915" cy="910506"/>
          </a:xfrm>
          <a:prstGeom prst="rect">
            <a:avLst/>
          </a:prstGeom>
          <a:noFill/>
        </p:spPr>
        <p:txBody>
          <a:bodyPr wrap="none" rtlCol="0">
            <a:spAutoFit/>
          </a:bodyPr>
          <a:lstStyle/>
          <a:p>
            <a:pPr algn="ctr">
              <a:lnSpc>
                <a:spcPts val="3500"/>
              </a:lnSpc>
            </a:pPr>
            <a:r>
              <a:rPr lang="fr-FR" sz="3200" b="1" dirty="0" smtClean="0">
                <a:solidFill>
                  <a:srgbClr val="FF6600"/>
                </a:solidFill>
                <a:latin typeface="Century Gothic"/>
                <a:ea typeface="Calibri"/>
                <a:cs typeface="Arial"/>
              </a:rPr>
              <a:t>Enjeux et Fondamentaux</a:t>
            </a:r>
          </a:p>
          <a:p>
            <a:pPr algn="ctr"/>
            <a:r>
              <a:rPr lang="fr-FR" sz="800" dirty="0" smtClean="0"/>
              <a:t/>
            </a:r>
            <a:br>
              <a:rPr lang="fr-FR" sz="800" dirty="0" smtClean="0"/>
            </a:br>
            <a:endParaRPr lang="fr-FR" sz="1600" dirty="0">
              <a:solidFill>
                <a:srgbClr val="FF66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re 1"/>
          <p:cNvSpPr>
            <a:spLocks noGrp="1"/>
          </p:cNvSpPr>
          <p:nvPr>
            <p:ph type="title"/>
          </p:nvPr>
        </p:nvSpPr>
        <p:spPr>
          <a:xfrm>
            <a:off x="519113" y="404813"/>
            <a:ext cx="8229600" cy="1143000"/>
          </a:xfrm>
        </p:spPr>
        <p:txBody>
          <a:bodyPr>
            <a:normAutofit/>
          </a:bodyPr>
          <a:lstStyle/>
          <a:p>
            <a:r>
              <a:rPr lang="fr-FR" altLang="fr-FR" dirty="0" smtClean="0"/>
              <a:t>La philanthropie en France</a:t>
            </a:r>
            <a:endParaRPr lang="fr-FR" altLang="fr-FR" dirty="0"/>
          </a:p>
        </p:txBody>
      </p:sp>
      <p:graphicFrame>
        <p:nvGraphicFramePr>
          <p:cNvPr id="15363" name="Espace réservé du contenu 4"/>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7832869"/>
              </p:ext>
            </p:extLst>
          </p:nvPr>
        </p:nvGraphicFramePr>
        <p:xfrm>
          <a:off x="1890713" y="2854337"/>
          <a:ext cx="5792787" cy="3311525"/>
        </p:xfrm>
        <a:graphic>
          <a:graphicData uri="http://schemas.openxmlformats.org/presentationml/2006/ole">
            <p:oleObj spid="_x0000_s19458" name="Feuille de calcul" r:id="rId3" imgW="5790721" imgH="3315950" progId="Excel.Sheet.8">
              <p:embed/>
            </p:oleObj>
          </a:graphicData>
        </a:graphic>
      </p:graphicFrame>
      <p:sp>
        <p:nvSpPr>
          <p:cNvPr id="15364" name="ZoneTexte 3"/>
          <p:cNvSpPr txBox="1">
            <a:spLocks noChangeArrowheads="1"/>
          </p:cNvSpPr>
          <p:nvPr/>
        </p:nvSpPr>
        <p:spPr bwMode="auto">
          <a:xfrm>
            <a:off x="2916238" y="6453188"/>
            <a:ext cx="5391150" cy="2460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1408" tIns="45704" rIns="91408" bIns="45704">
            <a:spAutoFit/>
          </a:bodyPr>
          <a:lstStyle>
            <a:lvl1pPr eaLnBrk="0" hangingPunct="0">
              <a:spcBef>
                <a:spcPct val="20000"/>
              </a:spcBef>
              <a:buClr>
                <a:srgbClr val="FF6600"/>
              </a:buClr>
              <a:buFont typeface="Wingdings" pitchFamily="2" charset="2"/>
              <a:buChar char="u"/>
              <a:defRPr>
                <a:solidFill>
                  <a:schemeClr val="tx1"/>
                </a:solidFill>
                <a:latin typeface="Arial" charset="0"/>
                <a:ea typeface="Arial" charset="0"/>
                <a:cs typeface="Arial" charset="0"/>
              </a:defRPr>
            </a:lvl1pPr>
            <a:lvl2pPr marL="37931725" indent="-37474525" eaLnBrk="0" hangingPunct="0">
              <a:spcBef>
                <a:spcPct val="20000"/>
              </a:spcBef>
              <a:buClr>
                <a:srgbClr val="558ED5"/>
              </a:buClr>
              <a:buFont typeface="Wingdings" pitchFamily="2" charset="2"/>
              <a:buChar char="§"/>
              <a:defRPr>
                <a:solidFill>
                  <a:schemeClr val="tx1"/>
                </a:solidFill>
                <a:latin typeface="Calibri" pitchFamily="34" charset="0"/>
                <a:ea typeface="ＭＳ Ｐゴシック" pitchFamily="34" charset="-128"/>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9pPr>
          </a:lstStyle>
          <a:p>
            <a:pPr algn="r" eaLnBrk="1" hangingPunct="1">
              <a:spcBef>
                <a:spcPct val="0"/>
              </a:spcBef>
              <a:buClrTx/>
              <a:buFontTx/>
              <a:buNone/>
            </a:pPr>
            <a:r>
              <a:rPr lang="fr-FR" altLang="fr-FR" sz="1000" i="1"/>
              <a:t>Sources Admical 2014, France Générosité 2013 et Recherches &amp; Solidarités</a:t>
            </a:r>
          </a:p>
        </p:txBody>
      </p:sp>
      <p:sp>
        <p:nvSpPr>
          <p:cNvPr id="15365" name="ZoneTexte 5"/>
          <p:cNvSpPr txBox="1">
            <a:spLocks noChangeArrowheads="1"/>
          </p:cNvSpPr>
          <p:nvPr/>
        </p:nvSpPr>
        <p:spPr bwMode="auto">
          <a:xfrm>
            <a:off x="4356100" y="4811725"/>
            <a:ext cx="1454150" cy="6461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spcBef>
                <a:spcPct val="20000"/>
              </a:spcBef>
              <a:buClr>
                <a:srgbClr val="FF6600"/>
              </a:buClr>
              <a:buFont typeface="Wingdings" pitchFamily="2" charset="2"/>
              <a:buChar char="u"/>
              <a:defRPr>
                <a:solidFill>
                  <a:schemeClr val="tx1"/>
                </a:solidFill>
                <a:latin typeface="Arial" charset="0"/>
                <a:ea typeface="Arial" charset="0"/>
                <a:cs typeface="Arial" charset="0"/>
              </a:defRPr>
            </a:lvl1pPr>
            <a:lvl2pPr marL="37931725" indent="-37474525" eaLnBrk="0" hangingPunct="0">
              <a:spcBef>
                <a:spcPct val="20000"/>
              </a:spcBef>
              <a:buClr>
                <a:srgbClr val="558ED5"/>
              </a:buClr>
              <a:buFont typeface="Wingdings" pitchFamily="2" charset="2"/>
              <a:buChar char="§"/>
              <a:defRPr>
                <a:solidFill>
                  <a:schemeClr val="tx1"/>
                </a:solidFill>
                <a:latin typeface="Calibri" pitchFamily="34" charset="0"/>
                <a:ea typeface="ＭＳ Ｐゴシック" pitchFamily="34" charset="-128"/>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9pPr>
          </a:lstStyle>
          <a:p>
            <a:pPr eaLnBrk="1" hangingPunct="1">
              <a:spcBef>
                <a:spcPct val="0"/>
              </a:spcBef>
              <a:buClrTx/>
              <a:buFontTx/>
              <a:buNone/>
            </a:pPr>
            <a:r>
              <a:rPr lang="fr-FR" altLang="fr-FR" b="1" dirty="0"/>
              <a:t>Entreprises</a:t>
            </a:r>
            <a:br>
              <a:rPr lang="fr-FR" altLang="fr-FR" b="1" dirty="0"/>
            </a:br>
            <a:r>
              <a:rPr lang="fr-FR" altLang="fr-FR" b="1" dirty="0"/>
              <a:t>2,8 Mds €</a:t>
            </a:r>
          </a:p>
        </p:txBody>
      </p:sp>
      <p:sp>
        <p:nvSpPr>
          <p:cNvPr id="15366" name="ZoneTexte 6"/>
          <p:cNvSpPr txBox="1">
            <a:spLocks noChangeArrowheads="1"/>
          </p:cNvSpPr>
          <p:nvPr/>
        </p:nvSpPr>
        <p:spPr bwMode="auto">
          <a:xfrm>
            <a:off x="3563938" y="3495687"/>
            <a:ext cx="1223962" cy="9239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spcBef>
                <a:spcPct val="20000"/>
              </a:spcBef>
              <a:buClr>
                <a:srgbClr val="FF6600"/>
              </a:buClr>
              <a:buFont typeface="Wingdings" pitchFamily="2" charset="2"/>
              <a:buChar char="u"/>
              <a:defRPr>
                <a:solidFill>
                  <a:schemeClr val="tx1"/>
                </a:solidFill>
                <a:latin typeface="Arial" charset="0"/>
                <a:ea typeface="Arial" charset="0"/>
                <a:cs typeface="Arial" charset="0"/>
              </a:defRPr>
            </a:lvl1pPr>
            <a:lvl2pPr marL="37931725" indent="-37474525" eaLnBrk="0" hangingPunct="0">
              <a:spcBef>
                <a:spcPct val="20000"/>
              </a:spcBef>
              <a:buClr>
                <a:srgbClr val="558ED5"/>
              </a:buClr>
              <a:buFont typeface="Wingdings" pitchFamily="2" charset="2"/>
              <a:buChar char="§"/>
              <a:defRPr>
                <a:solidFill>
                  <a:schemeClr val="tx1"/>
                </a:solidFill>
                <a:latin typeface="Calibri" pitchFamily="34" charset="0"/>
                <a:ea typeface="ＭＳ Ｐゴシック" pitchFamily="34" charset="-128"/>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9pPr>
          </a:lstStyle>
          <a:p>
            <a:pPr algn="ctr" eaLnBrk="1" hangingPunct="1">
              <a:spcBef>
                <a:spcPct val="0"/>
              </a:spcBef>
              <a:buClrTx/>
              <a:buFontTx/>
              <a:buNone/>
            </a:pPr>
            <a:r>
              <a:rPr lang="fr-FR" altLang="fr-FR" b="1"/>
              <a:t>Grand </a:t>
            </a:r>
            <a:br>
              <a:rPr lang="fr-FR" altLang="fr-FR" b="1"/>
            </a:br>
            <a:r>
              <a:rPr lang="fr-FR" altLang="fr-FR" b="1"/>
              <a:t>public</a:t>
            </a:r>
            <a:br>
              <a:rPr lang="fr-FR" altLang="fr-FR" b="1"/>
            </a:br>
            <a:r>
              <a:rPr lang="fr-FR" altLang="fr-FR" b="1"/>
              <a:t>2,1 Mds €</a:t>
            </a:r>
          </a:p>
        </p:txBody>
      </p:sp>
      <p:sp>
        <p:nvSpPr>
          <p:cNvPr id="15367" name="ZoneTexte 7"/>
          <p:cNvSpPr txBox="1">
            <a:spLocks noChangeArrowheads="1"/>
          </p:cNvSpPr>
          <p:nvPr/>
        </p:nvSpPr>
        <p:spPr bwMode="auto">
          <a:xfrm>
            <a:off x="4845050" y="3311537"/>
            <a:ext cx="1095375" cy="6461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spcBef>
                <a:spcPct val="20000"/>
              </a:spcBef>
              <a:buClr>
                <a:srgbClr val="FF6600"/>
              </a:buClr>
              <a:buFont typeface="Wingdings" pitchFamily="2" charset="2"/>
              <a:buChar char="u"/>
              <a:defRPr>
                <a:solidFill>
                  <a:schemeClr val="tx1"/>
                </a:solidFill>
                <a:latin typeface="Arial" charset="0"/>
                <a:ea typeface="Arial" charset="0"/>
                <a:cs typeface="Arial" charset="0"/>
              </a:defRPr>
            </a:lvl1pPr>
            <a:lvl2pPr marL="37931725" indent="-37474525" eaLnBrk="0" hangingPunct="0">
              <a:spcBef>
                <a:spcPct val="20000"/>
              </a:spcBef>
              <a:buClr>
                <a:srgbClr val="558ED5"/>
              </a:buClr>
              <a:buFont typeface="Wingdings" pitchFamily="2" charset="2"/>
              <a:buChar char="§"/>
              <a:defRPr>
                <a:solidFill>
                  <a:schemeClr val="tx1"/>
                </a:solidFill>
                <a:latin typeface="Calibri" pitchFamily="34" charset="0"/>
                <a:ea typeface="ＭＳ Ｐゴシック" pitchFamily="34" charset="-128"/>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9pPr>
          </a:lstStyle>
          <a:p>
            <a:pPr eaLnBrk="1" hangingPunct="1">
              <a:spcBef>
                <a:spcPct val="0"/>
              </a:spcBef>
              <a:buClrTx/>
              <a:buFontTx/>
              <a:buNone/>
            </a:pPr>
            <a:r>
              <a:rPr lang="fr-FR" altLang="fr-FR" b="1"/>
              <a:t>Legs</a:t>
            </a:r>
            <a:br>
              <a:rPr lang="fr-FR" altLang="fr-FR" b="1"/>
            </a:br>
            <a:r>
              <a:rPr lang="fr-FR" altLang="fr-FR" b="1"/>
              <a:t>1,1 Md €</a:t>
            </a:r>
          </a:p>
        </p:txBody>
      </p:sp>
      <p:sp>
        <p:nvSpPr>
          <p:cNvPr id="9" name="Sous-titre 1"/>
          <p:cNvSpPr txBox="1">
            <a:spLocks/>
          </p:cNvSpPr>
          <p:nvPr/>
        </p:nvSpPr>
        <p:spPr>
          <a:xfrm>
            <a:off x="479425" y="2847987"/>
            <a:ext cx="3013075" cy="2655888"/>
          </a:xfrm>
          <a:prstGeom prst="rect">
            <a:avLst/>
          </a:prstGeom>
        </p:spPr>
        <p:txBody>
          <a:bodyPr lIns="91408" tIns="45704" rIns="91408" bIns="45704"/>
          <a:lstStyle>
            <a:lvl1pPr marL="390525" indent="-390525"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spcBef>
                <a:spcPct val="20000"/>
              </a:spcBef>
              <a:buClr>
                <a:srgbClr val="FF6600"/>
              </a:buClr>
              <a:buFont typeface="Webdings" pitchFamily="18" charset="2"/>
              <a:buChar char="4"/>
              <a:defRPr/>
            </a:pPr>
            <a:endParaRPr lang="fr-FR" altLang="fr-FR" sz="1600" dirty="0" smtClean="0"/>
          </a:p>
          <a:p>
            <a:pPr eaLnBrk="1" hangingPunct="1">
              <a:spcBef>
                <a:spcPct val="20000"/>
              </a:spcBef>
              <a:buClr>
                <a:srgbClr val="FF6600"/>
              </a:buClr>
              <a:buFont typeface="Wingdings" pitchFamily="2" charset="2"/>
              <a:buChar char="u"/>
              <a:defRPr/>
            </a:pPr>
            <a:r>
              <a:rPr lang="fr-FR" altLang="fr-FR" sz="1400" b="1" dirty="0" smtClean="0"/>
              <a:t>Grand public</a:t>
            </a:r>
          </a:p>
          <a:p>
            <a:pPr marL="176213" indent="-117475" eaLnBrk="1" hangingPunct="1">
              <a:spcBef>
                <a:spcPct val="20000"/>
              </a:spcBef>
              <a:buClr>
                <a:srgbClr val="FF6600"/>
              </a:buClr>
              <a:buFont typeface="Arial" pitchFamily="34" charset="0"/>
              <a:buChar char="•"/>
              <a:defRPr/>
            </a:pPr>
            <a:r>
              <a:rPr lang="fr-FR" altLang="fr-FR" sz="1200" b="1" dirty="0" smtClean="0"/>
              <a:t>5 392 000 foyers donateurs </a:t>
            </a:r>
            <a:r>
              <a:rPr lang="fr-FR" altLang="fr-FR" sz="1200" dirty="0" smtClean="0"/>
              <a:t>en 2011</a:t>
            </a:r>
          </a:p>
          <a:p>
            <a:pPr marL="176213" indent="-117475" eaLnBrk="1" hangingPunct="1">
              <a:spcBef>
                <a:spcPct val="20000"/>
              </a:spcBef>
              <a:buClr>
                <a:srgbClr val="FF6600"/>
              </a:buClr>
              <a:buFont typeface="Arial" pitchFamily="34" charset="0"/>
              <a:buChar char="•"/>
              <a:defRPr/>
            </a:pPr>
            <a:r>
              <a:rPr lang="fr-FR" altLang="fr-FR" sz="1200" b="1" dirty="0" smtClean="0"/>
              <a:t>409 M€ </a:t>
            </a:r>
            <a:r>
              <a:rPr lang="fr-FR" altLang="fr-FR" sz="1200" dirty="0" smtClean="0"/>
              <a:t>collectés en </a:t>
            </a:r>
            <a:r>
              <a:rPr lang="fr-FR" altLang="fr-FR" sz="1200" b="1" dirty="0" smtClean="0"/>
              <a:t>Rhône Alpes</a:t>
            </a:r>
            <a:endParaRPr lang="fr-FR" altLang="fr-FR" sz="1200" dirty="0" smtClean="0"/>
          </a:p>
          <a:p>
            <a:pPr marL="58738" indent="0" eaLnBrk="1" hangingPunct="1">
              <a:spcBef>
                <a:spcPct val="20000"/>
              </a:spcBef>
              <a:buClr>
                <a:srgbClr val="FF6600"/>
              </a:buClr>
              <a:defRPr/>
            </a:pPr>
            <a:endParaRPr lang="fr-FR" altLang="fr-FR" sz="1200" dirty="0" smtClean="0"/>
          </a:p>
        </p:txBody>
      </p:sp>
      <p:sp>
        <p:nvSpPr>
          <p:cNvPr id="15369" name="Sous-titre 1"/>
          <p:cNvSpPr txBox="1">
            <a:spLocks/>
          </p:cNvSpPr>
          <p:nvPr/>
        </p:nvSpPr>
        <p:spPr bwMode="auto">
          <a:xfrm>
            <a:off x="5810250" y="2624149"/>
            <a:ext cx="3141663" cy="13287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1408" tIns="45704" rIns="91408" bIns="45704"/>
          <a:lstStyle>
            <a:lvl1pPr marL="390525" indent="-390525" eaLnBrk="0" hangingPunct="0">
              <a:spcBef>
                <a:spcPct val="20000"/>
              </a:spcBef>
              <a:buClr>
                <a:srgbClr val="FF6600"/>
              </a:buClr>
              <a:buFont typeface="Wingdings" pitchFamily="2" charset="2"/>
              <a:buChar char="u"/>
              <a:defRPr>
                <a:solidFill>
                  <a:schemeClr val="tx1"/>
                </a:solidFill>
                <a:latin typeface="Arial" charset="0"/>
                <a:ea typeface="Arial" charset="0"/>
                <a:cs typeface="Arial" charset="0"/>
              </a:defRPr>
            </a:lvl1pPr>
            <a:lvl2pPr marL="37931725" indent="-37474525" eaLnBrk="0" hangingPunct="0">
              <a:spcBef>
                <a:spcPct val="20000"/>
              </a:spcBef>
              <a:buClr>
                <a:srgbClr val="558ED5"/>
              </a:buClr>
              <a:buFont typeface="Wingdings" pitchFamily="2" charset="2"/>
              <a:buChar char="§"/>
              <a:defRPr>
                <a:solidFill>
                  <a:schemeClr val="tx1"/>
                </a:solidFill>
                <a:latin typeface="Calibri" pitchFamily="34" charset="0"/>
                <a:ea typeface="ＭＳ Ｐゴシック" pitchFamily="34" charset="-128"/>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9pPr>
          </a:lstStyle>
          <a:p>
            <a:pPr eaLnBrk="1" hangingPunct="1">
              <a:buFont typeface="Webdings" pitchFamily="18" charset="2"/>
              <a:buChar char="4"/>
            </a:pPr>
            <a:endParaRPr lang="fr-FR" altLang="fr-FR" sz="1600" dirty="0"/>
          </a:p>
          <a:p>
            <a:pPr eaLnBrk="1" hangingPunct="1"/>
            <a:r>
              <a:rPr lang="fr-FR" altLang="fr-FR" sz="1400" b="1" dirty="0"/>
              <a:t>Legs</a:t>
            </a:r>
            <a:br>
              <a:rPr lang="fr-FR" altLang="fr-FR" sz="1400" b="1" dirty="0"/>
            </a:br>
            <a:r>
              <a:rPr lang="fr-FR" altLang="fr-FR" sz="1200" dirty="0"/>
              <a:t>Une très forte progression et le plus fort potentiel pour les années à venir (9 Md € en « déshérence »)</a:t>
            </a:r>
            <a:r>
              <a:rPr lang="fr-FR" altLang="fr-FR" sz="1400" dirty="0"/>
              <a:t/>
            </a:r>
            <a:br>
              <a:rPr lang="fr-FR" altLang="fr-FR" sz="1400" dirty="0"/>
            </a:br>
            <a:endParaRPr lang="fr-FR" altLang="fr-FR" sz="1400" dirty="0"/>
          </a:p>
        </p:txBody>
      </p:sp>
      <p:sp>
        <p:nvSpPr>
          <p:cNvPr id="13" name="Sous-titre 1"/>
          <p:cNvSpPr txBox="1">
            <a:spLocks/>
          </p:cNvSpPr>
          <p:nvPr/>
        </p:nvSpPr>
        <p:spPr>
          <a:xfrm>
            <a:off x="6284913" y="3952887"/>
            <a:ext cx="2892425" cy="1878013"/>
          </a:xfrm>
          <a:prstGeom prst="rect">
            <a:avLst/>
          </a:prstGeom>
        </p:spPr>
        <p:txBody>
          <a:bodyPr lIns="91408" tIns="45704" rIns="91408" bIns="45704"/>
          <a:lstStyle>
            <a:lvl1pPr marL="390525" indent="-390525"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spcBef>
                <a:spcPct val="20000"/>
              </a:spcBef>
              <a:buClr>
                <a:srgbClr val="FF6600"/>
              </a:buClr>
              <a:buFont typeface="Webdings" pitchFamily="18" charset="2"/>
              <a:buChar char="4"/>
              <a:defRPr/>
            </a:pPr>
            <a:endParaRPr lang="fr-FR" altLang="fr-FR" sz="1600" dirty="0" smtClean="0"/>
          </a:p>
          <a:p>
            <a:pPr eaLnBrk="1" hangingPunct="1">
              <a:spcBef>
                <a:spcPct val="20000"/>
              </a:spcBef>
              <a:buClr>
                <a:srgbClr val="FF6600"/>
              </a:buClr>
              <a:buFont typeface="Wingdings" pitchFamily="2" charset="2"/>
              <a:buChar char="u"/>
              <a:defRPr/>
            </a:pPr>
            <a:r>
              <a:rPr lang="fr-FR" altLang="fr-FR" sz="1400" b="1" dirty="0" smtClean="0"/>
              <a:t>Entreprises</a:t>
            </a:r>
          </a:p>
          <a:p>
            <a:pPr marL="271463" indent="-212725" eaLnBrk="1" hangingPunct="1">
              <a:spcBef>
                <a:spcPct val="20000"/>
              </a:spcBef>
              <a:buClr>
                <a:srgbClr val="FF6600"/>
              </a:buClr>
              <a:buFont typeface="Arial" pitchFamily="34" charset="0"/>
              <a:buChar char="•"/>
              <a:defRPr/>
            </a:pPr>
            <a:r>
              <a:rPr lang="fr-FR" altLang="fr-FR" sz="1200" b="1" dirty="0" smtClean="0"/>
              <a:t>159 000 mécènes </a:t>
            </a:r>
            <a:br>
              <a:rPr lang="fr-FR" altLang="fr-FR" sz="1200" b="1" dirty="0" smtClean="0"/>
            </a:br>
            <a:r>
              <a:rPr lang="fr-FR" altLang="fr-FR" sz="1200" dirty="0" smtClean="0"/>
              <a:t>soit 12% des  entreprises </a:t>
            </a:r>
          </a:p>
        </p:txBody>
      </p:sp>
      <p:sp>
        <p:nvSpPr>
          <p:cNvPr id="15371" name="ZoneTexte 13"/>
          <p:cNvSpPr txBox="1">
            <a:spLocks noChangeArrowheads="1"/>
          </p:cNvSpPr>
          <p:nvPr/>
        </p:nvSpPr>
        <p:spPr bwMode="auto">
          <a:xfrm>
            <a:off x="552676" y="1541949"/>
            <a:ext cx="8283037" cy="10156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spcBef>
                <a:spcPct val="20000"/>
              </a:spcBef>
              <a:buClr>
                <a:srgbClr val="FF6600"/>
              </a:buClr>
              <a:buFont typeface="Wingdings" pitchFamily="2" charset="2"/>
              <a:buChar char="u"/>
              <a:defRPr>
                <a:solidFill>
                  <a:schemeClr val="tx1"/>
                </a:solidFill>
                <a:latin typeface="Arial" charset="0"/>
                <a:ea typeface="Arial" charset="0"/>
                <a:cs typeface="Arial" charset="0"/>
              </a:defRPr>
            </a:lvl1pPr>
            <a:lvl2pPr marL="37931725" indent="-37474525" eaLnBrk="0" hangingPunct="0">
              <a:spcBef>
                <a:spcPct val="20000"/>
              </a:spcBef>
              <a:buClr>
                <a:srgbClr val="558ED5"/>
              </a:buClr>
              <a:buFont typeface="Wingdings" pitchFamily="2" charset="2"/>
              <a:buChar char="§"/>
              <a:defRPr>
                <a:solidFill>
                  <a:schemeClr val="tx1"/>
                </a:solidFill>
                <a:latin typeface="Calibri" pitchFamily="34" charset="0"/>
                <a:ea typeface="ＭＳ Ｐゴシック" pitchFamily="34" charset="-128"/>
                <a:cs typeface="Arial"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cs typeface="Arial"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cs typeface="Arial"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cs typeface="Arial" charset="0"/>
              </a:defRPr>
            </a:lvl9pPr>
          </a:lstStyle>
          <a:p>
            <a:pPr eaLnBrk="1" hangingPunct="1">
              <a:spcBef>
                <a:spcPct val="0"/>
              </a:spcBef>
              <a:buClrTx/>
              <a:buFontTx/>
              <a:buNone/>
            </a:pPr>
            <a:r>
              <a:rPr lang="fr-FR" altLang="fr-FR" sz="2000" dirty="0"/>
              <a:t>Le mécénat représente </a:t>
            </a:r>
            <a:r>
              <a:rPr lang="fr-FR" altLang="fr-FR" sz="2000" b="1" dirty="0"/>
              <a:t>6 milliards d’euros en France </a:t>
            </a:r>
            <a:r>
              <a:rPr lang="fr-FR" altLang="fr-FR" sz="2000" dirty="0"/>
              <a:t>environ par an, </a:t>
            </a:r>
            <a:r>
              <a:rPr lang="fr-FR" altLang="fr-FR" sz="2000" dirty="0" smtClean="0"/>
              <a:t/>
            </a:r>
            <a:br>
              <a:rPr lang="fr-FR" altLang="fr-FR" sz="2000" dirty="0" smtClean="0"/>
            </a:br>
            <a:r>
              <a:rPr lang="fr-FR" altLang="fr-FR" sz="2000" dirty="0" smtClean="0"/>
              <a:t>en </a:t>
            </a:r>
            <a:r>
              <a:rPr lang="fr-FR" altLang="fr-FR" sz="2000" dirty="0"/>
              <a:t>provenance des </a:t>
            </a:r>
            <a:r>
              <a:rPr lang="fr-FR" altLang="fr-FR" sz="2000" dirty="0" smtClean="0"/>
              <a:t>particuliers et </a:t>
            </a:r>
            <a:r>
              <a:rPr lang="fr-FR" altLang="fr-FR" sz="2000" dirty="0"/>
              <a:t>d’entreprises (et fondations). </a:t>
            </a:r>
            <a:r>
              <a:rPr lang="fr-FR" altLang="fr-FR" sz="2000" dirty="0" smtClean="0"/>
              <a:t/>
            </a:r>
            <a:br>
              <a:rPr lang="fr-FR" altLang="fr-FR" sz="2000" dirty="0" smtClean="0"/>
            </a:br>
            <a:r>
              <a:rPr lang="fr-FR" altLang="fr-FR" sz="2000" dirty="0" smtClean="0"/>
              <a:t>Ce </a:t>
            </a:r>
            <a:r>
              <a:rPr lang="fr-FR" altLang="fr-FR" sz="2000" dirty="0"/>
              <a:t>chiffre se maintient, malgré la crise.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5015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2" name="Espace réservé du numéro de diapositive 5"/>
          <p:cNvSpPr>
            <a:spLocks noGrp="1"/>
          </p:cNvSpPr>
          <p:nvPr>
            <p:ph type="sldNum" sz="quarter" idx="12"/>
          </p:nvPr>
        </p:nvSpPr>
        <p:spPr bwMode="auto">
          <a:xfrm>
            <a:off x="6050280" y="6256401"/>
            <a:ext cx="2895600" cy="365125"/>
          </a:xfr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CC34B17-3580-4392-B093-9625D004002D}" type="slidenum">
              <a:rPr lang="fr-FR">
                <a:solidFill>
                  <a:srgbClr val="898989"/>
                </a:solidFill>
                <a:latin typeface="Calibri" pitchFamily="34" charset="0"/>
              </a:rPr>
              <a:pPr eaLnBrk="1" hangingPunct="1"/>
              <a:t>15</a:t>
            </a:fld>
            <a:endParaRPr lang="fr-FR" dirty="0">
              <a:solidFill>
                <a:srgbClr val="898989"/>
              </a:solidFill>
              <a:latin typeface="Calibri" pitchFamily="34" charset="0"/>
            </a:endParaRPr>
          </a:p>
        </p:txBody>
      </p:sp>
      <p:sp>
        <p:nvSpPr>
          <p:cNvPr id="7" name="Titre 1"/>
          <p:cNvSpPr txBox="1">
            <a:spLocks/>
          </p:cNvSpPr>
          <p:nvPr/>
        </p:nvSpPr>
        <p:spPr>
          <a:xfrm>
            <a:off x="277843" y="235377"/>
            <a:ext cx="8866157" cy="14199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fr-FR" sz="2800" kern="1200" dirty="0">
                <a:solidFill>
                  <a:srgbClr val="FF6600"/>
                </a:solidFill>
                <a:latin typeface="Century Gothic" pitchFamily="34" charset="0"/>
                <a:ea typeface="+mj-ea"/>
                <a:cs typeface="+mj-cs"/>
              </a:defRPr>
            </a:lvl1pPr>
          </a:lstStyle>
          <a:p>
            <a:r>
              <a:rPr lang="fr-FR" sz="1400" b="1" dirty="0" smtClean="0"/>
              <a:t>Mécénat – Panorama France</a:t>
            </a:r>
          </a:p>
          <a:p>
            <a:r>
              <a:rPr lang="fr-FR" dirty="0" smtClean="0"/>
              <a:t/>
            </a:r>
            <a:br>
              <a:rPr lang="fr-FR" dirty="0" smtClean="0"/>
            </a:br>
            <a:r>
              <a:rPr lang="fr-FR" sz="2200" dirty="0" smtClean="0">
                <a:ea typeface="ＭＳ Ｐゴシック" pitchFamily="34" charset="-128"/>
                <a:cs typeface="Arial" pitchFamily="34" charset="0"/>
              </a:rPr>
              <a:t>Qui sont les entreprises mécènes?</a:t>
            </a:r>
            <a:r>
              <a:rPr lang="fr-FR" sz="2200" dirty="0" smtClean="0"/>
              <a:t>            </a:t>
            </a:r>
            <a:r>
              <a:rPr lang="fr-FR" sz="2200" dirty="0" smtClean="0">
                <a:ea typeface="ＭＳ Ｐゴシック" pitchFamily="34" charset="-128"/>
                <a:cs typeface="Arial" pitchFamily="34" charset="0"/>
              </a:rPr>
              <a:t>Que soutiennent elles?</a:t>
            </a:r>
            <a:endParaRPr lang="fr-FR" sz="2200" dirty="0"/>
          </a:p>
        </p:txBody>
      </p:sp>
      <p:sp>
        <p:nvSpPr>
          <p:cNvPr id="8" name="ZoneTexte 7"/>
          <p:cNvSpPr txBox="1"/>
          <p:nvPr/>
        </p:nvSpPr>
        <p:spPr>
          <a:xfrm>
            <a:off x="7004633" y="235377"/>
            <a:ext cx="1663789" cy="276999"/>
          </a:xfrm>
          <a:prstGeom prst="rect">
            <a:avLst/>
          </a:prstGeom>
          <a:solidFill>
            <a:srgbClr val="FFCC66"/>
          </a:solidFill>
        </p:spPr>
        <p:txBody>
          <a:bodyPr wrap="none" rtlCol="0">
            <a:spAutoFit/>
          </a:bodyPr>
          <a:lstStyle/>
          <a:p>
            <a:r>
              <a:rPr lang="fr-FR" sz="1200" dirty="0" smtClean="0">
                <a:ea typeface="ＭＳ Ｐゴシック" pitchFamily="34" charset="-128"/>
              </a:rPr>
              <a:t>Enquête ADMICAL</a:t>
            </a:r>
            <a:r>
              <a:rPr lang="fr-FR" sz="1200" dirty="0">
                <a:ea typeface="ＭＳ Ｐゴシック" pitchFamily="34" charset="-128"/>
              </a:rPr>
              <a:t>/ </a:t>
            </a:r>
            <a:r>
              <a:rPr lang="fr-FR" sz="1200" dirty="0" smtClean="0">
                <a:ea typeface="ＭＳ Ｐゴシック" pitchFamily="34" charset="-128"/>
              </a:rPr>
              <a:t>CSA</a:t>
            </a:r>
            <a:endParaRPr lang="fr-FR" sz="1200" dirty="0">
              <a:ea typeface="ＭＳ Ｐゴシック" pitchFamily="34" charset="-128"/>
            </a:endParaRPr>
          </a:p>
        </p:txBody>
      </p:sp>
      <p:graphicFrame>
        <p:nvGraphicFramePr>
          <p:cNvPr id="3" name="Graphique 2"/>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64328845"/>
              </p:ext>
            </p:extLst>
          </p:nvPr>
        </p:nvGraphicFramePr>
        <p:xfrm>
          <a:off x="5589790" y="2141481"/>
          <a:ext cx="2799692" cy="1907380"/>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p:cNvSpPr txBox="1"/>
          <p:nvPr/>
        </p:nvSpPr>
        <p:spPr>
          <a:xfrm>
            <a:off x="4968943" y="1159821"/>
            <a:ext cx="1190753" cy="1815882"/>
          </a:xfrm>
          <a:prstGeom prst="rect">
            <a:avLst/>
          </a:prstGeom>
          <a:noFill/>
        </p:spPr>
        <p:txBody>
          <a:bodyPr wrap="square" rtlCol="0">
            <a:spAutoFit/>
          </a:bodyPr>
          <a:lstStyle/>
          <a:p>
            <a:pPr algn="r"/>
            <a:r>
              <a:rPr lang="fr-FR" sz="3200" b="1" dirty="0" smtClean="0">
                <a:solidFill>
                  <a:srgbClr val="0000FF"/>
                </a:solidFill>
              </a:rPr>
              <a:t>                   </a:t>
            </a:r>
            <a:r>
              <a:rPr lang="fr-FR" sz="2000" b="1" dirty="0" smtClean="0">
                <a:solidFill>
                  <a:schemeClr val="accent6">
                    <a:lumMod val="60000"/>
                    <a:lumOff val="40000"/>
                  </a:schemeClr>
                </a:solidFill>
              </a:rPr>
              <a:t>26%  </a:t>
            </a:r>
            <a:r>
              <a:rPr lang="fr-FR" sz="2000" b="1" dirty="0" smtClean="0"/>
              <a:t>  national      1596 M€</a:t>
            </a:r>
            <a:endParaRPr lang="fr-FR" sz="2000" b="1" dirty="0"/>
          </a:p>
          <a:p>
            <a:endParaRPr lang="fr-FR" sz="2000" b="1" dirty="0"/>
          </a:p>
        </p:txBody>
      </p:sp>
      <p:sp>
        <p:nvSpPr>
          <p:cNvPr id="9" name="ZoneTexte 8"/>
          <p:cNvSpPr txBox="1"/>
          <p:nvPr/>
        </p:nvSpPr>
        <p:spPr>
          <a:xfrm>
            <a:off x="7400374" y="1942459"/>
            <a:ext cx="1743626" cy="984885"/>
          </a:xfrm>
          <a:prstGeom prst="rect">
            <a:avLst/>
          </a:prstGeom>
          <a:noFill/>
        </p:spPr>
        <p:txBody>
          <a:bodyPr wrap="square" rtlCol="0">
            <a:spAutoFit/>
          </a:bodyPr>
          <a:lstStyle/>
          <a:p>
            <a:r>
              <a:rPr lang="fr-FR" sz="2000" b="1" dirty="0" smtClean="0">
                <a:solidFill>
                  <a:schemeClr val="accent6">
                    <a:lumMod val="50000"/>
                  </a:schemeClr>
                </a:solidFill>
              </a:rPr>
              <a:t>19 %  </a:t>
            </a:r>
            <a:endParaRPr lang="fr-FR" sz="2000" b="1" dirty="0">
              <a:solidFill>
                <a:schemeClr val="accent6">
                  <a:lumMod val="50000"/>
                </a:schemeClr>
              </a:solidFill>
            </a:endParaRPr>
          </a:p>
          <a:p>
            <a:r>
              <a:rPr lang="fr-FR" sz="2000" b="1" dirty="0" smtClean="0"/>
              <a:t>international </a:t>
            </a:r>
            <a:r>
              <a:rPr lang="fr-FR" b="1" dirty="0" smtClean="0"/>
              <a:t/>
            </a:r>
            <a:br>
              <a:rPr lang="fr-FR" b="1" dirty="0" smtClean="0"/>
            </a:br>
            <a:r>
              <a:rPr lang="fr-FR" b="1" dirty="0" smtClean="0"/>
              <a:t>310 M€</a:t>
            </a:r>
            <a:endParaRPr lang="fr-FR" b="1" dirty="0"/>
          </a:p>
        </p:txBody>
      </p:sp>
      <p:sp>
        <p:nvSpPr>
          <p:cNvPr id="10" name="ZoneTexte 9"/>
          <p:cNvSpPr txBox="1"/>
          <p:nvPr/>
        </p:nvSpPr>
        <p:spPr>
          <a:xfrm>
            <a:off x="5398095" y="3769439"/>
            <a:ext cx="3195191" cy="707886"/>
          </a:xfrm>
          <a:prstGeom prst="rect">
            <a:avLst/>
          </a:prstGeom>
          <a:noFill/>
        </p:spPr>
        <p:txBody>
          <a:bodyPr wrap="square" rtlCol="0">
            <a:spAutoFit/>
          </a:bodyPr>
          <a:lstStyle/>
          <a:p>
            <a:pPr algn="ctr"/>
            <a:r>
              <a:rPr lang="fr-FR" sz="2000" b="1" dirty="0" smtClean="0">
                <a:solidFill>
                  <a:srgbClr val="FF9900"/>
                </a:solidFill>
              </a:rPr>
              <a:t>73 %  </a:t>
            </a:r>
            <a:r>
              <a:rPr lang="fr-FR" sz="2000" b="1" dirty="0" smtClean="0"/>
              <a:t>LOCAL  700 M€</a:t>
            </a:r>
            <a:endParaRPr lang="fr-FR" sz="2000" b="1" dirty="0"/>
          </a:p>
          <a:p>
            <a:pPr algn="ctr"/>
            <a:endParaRPr lang="fr-FR" sz="2000" b="1" dirty="0"/>
          </a:p>
        </p:txBody>
      </p:sp>
      <p:graphicFrame>
        <p:nvGraphicFramePr>
          <p:cNvPr id="2" name="Tableau 1"/>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96681136"/>
              </p:ext>
            </p:extLst>
          </p:nvPr>
        </p:nvGraphicFramePr>
        <p:xfrm>
          <a:off x="5187302" y="4384955"/>
          <a:ext cx="3756801" cy="2433320"/>
        </p:xfrm>
        <a:graphic>
          <a:graphicData uri="http://schemas.openxmlformats.org/drawingml/2006/table">
            <a:tbl>
              <a:tblPr firstRow="1" bandRow="1">
                <a:tableStyleId>{21E4AEA4-8DFA-4A89-87EB-49C32662AFE0}</a:tableStyleId>
              </a:tblPr>
              <a:tblGrid>
                <a:gridCol w="1924954"/>
                <a:gridCol w="932688"/>
                <a:gridCol w="899159"/>
              </a:tblGrid>
              <a:tr h="370840">
                <a:tc>
                  <a:txBody>
                    <a:bodyPr/>
                    <a:lstStyle/>
                    <a:p>
                      <a:endParaRPr lang="fr-FR" dirty="0"/>
                    </a:p>
                  </a:txBody>
                  <a:tcPr/>
                </a:tc>
                <a:tc>
                  <a:txBody>
                    <a:bodyPr/>
                    <a:lstStyle/>
                    <a:p>
                      <a:pPr algn="ctr"/>
                      <a:r>
                        <a:rPr lang="fr-FR" sz="1600" dirty="0" smtClean="0"/>
                        <a:t>% mécènes</a:t>
                      </a:r>
                      <a:endParaRPr lang="fr-FR" sz="1600" dirty="0"/>
                    </a:p>
                  </a:txBody>
                  <a:tcPr/>
                </a:tc>
                <a:tc>
                  <a:txBody>
                    <a:bodyPr/>
                    <a:lstStyle/>
                    <a:p>
                      <a:pPr algn="ctr"/>
                      <a:r>
                        <a:rPr lang="fr-FR" sz="1600" dirty="0" smtClean="0"/>
                        <a:t>% budget</a:t>
                      </a:r>
                      <a:endParaRPr lang="fr-FR" sz="1600" dirty="0"/>
                    </a:p>
                  </a:txBody>
                  <a:tcPr/>
                </a:tc>
              </a:tr>
              <a:tr h="370840">
                <a:tc>
                  <a:txBody>
                    <a:bodyPr/>
                    <a:lstStyle/>
                    <a:p>
                      <a:r>
                        <a:rPr lang="fr-FR" dirty="0" smtClean="0"/>
                        <a:t>SPORT</a:t>
                      </a:r>
                      <a:endParaRPr lang="fr-FR" b="1" dirty="0"/>
                    </a:p>
                  </a:txBody>
                  <a:tcPr/>
                </a:tc>
                <a:tc>
                  <a:txBody>
                    <a:bodyPr/>
                    <a:lstStyle/>
                    <a:p>
                      <a:pPr algn="ctr"/>
                      <a:r>
                        <a:rPr lang="fr-FR" dirty="0" smtClean="0"/>
                        <a:t>56</a:t>
                      </a:r>
                      <a:endParaRPr lang="fr-FR" b="1" dirty="0"/>
                    </a:p>
                  </a:txBody>
                  <a:tcPr/>
                </a:tc>
                <a:tc>
                  <a:txBody>
                    <a:bodyPr/>
                    <a:lstStyle/>
                    <a:p>
                      <a:pPr algn="ctr"/>
                      <a:r>
                        <a:rPr lang="fr-FR" dirty="0" smtClean="0"/>
                        <a:t>5</a:t>
                      </a:r>
                      <a:endParaRPr lang="fr-FR" b="1" dirty="0"/>
                    </a:p>
                  </a:txBody>
                  <a:tcPr/>
                </a:tc>
              </a:tr>
              <a:tr h="370840">
                <a:tc>
                  <a:txBody>
                    <a:bodyPr/>
                    <a:lstStyle/>
                    <a:p>
                      <a:r>
                        <a:rPr lang="fr-FR" dirty="0" smtClean="0"/>
                        <a:t>SOCIAL</a:t>
                      </a:r>
                      <a:endParaRPr lang="fr-FR" b="1" dirty="0"/>
                    </a:p>
                  </a:txBody>
                  <a:tcPr/>
                </a:tc>
                <a:tc>
                  <a:txBody>
                    <a:bodyPr/>
                    <a:lstStyle/>
                    <a:p>
                      <a:pPr algn="ctr"/>
                      <a:r>
                        <a:rPr lang="fr-FR" dirty="0" smtClean="0"/>
                        <a:t>23</a:t>
                      </a:r>
                      <a:endParaRPr lang="fr-FR" b="1" dirty="0"/>
                    </a:p>
                  </a:txBody>
                  <a:tcPr/>
                </a:tc>
                <a:tc>
                  <a:txBody>
                    <a:bodyPr/>
                    <a:lstStyle/>
                    <a:p>
                      <a:pPr algn="ctr"/>
                      <a:r>
                        <a:rPr lang="fr-FR" dirty="0" smtClean="0"/>
                        <a:t>38</a:t>
                      </a:r>
                      <a:endParaRPr lang="fr-FR" b="1" dirty="0"/>
                    </a:p>
                  </a:txBody>
                  <a:tcPr/>
                </a:tc>
              </a:tr>
              <a:tr h="370840">
                <a:tc>
                  <a:txBody>
                    <a:bodyPr/>
                    <a:lstStyle/>
                    <a:p>
                      <a:r>
                        <a:rPr lang="fr-FR" dirty="0" smtClean="0"/>
                        <a:t>CULTURE</a:t>
                      </a:r>
                      <a:endParaRPr lang="fr-FR" b="1" dirty="0"/>
                    </a:p>
                  </a:txBody>
                  <a:tcPr/>
                </a:tc>
                <a:tc>
                  <a:txBody>
                    <a:bodyPr/>
                    <a:lstStyle/>
                    <a:p>
                      <a:pPr algn="ctr"/>
                      <a:r>
                        <a:rPr lang="fr-FR" dirty="0" smtClean="0"/>
                        <a:t>23</a:t>
                      </a:r>
                      <a:endParaRPr lang="fr-FR" b="1" dirty="0"/>
                    </a:p>
                  </a:txBody>
                  <a:tcPr/>
                </a:tc>
                <a:tc>
                  <a:txBody>
                    <a:bodyPr/>
                    <a:lstStyle/>
                    <a:p>
                      <a:pPr algn="ctr"/>
                      <a:r>
                        <a:rPr lang="fr-FR" dirty="0" smtClean="0"/>
                        <a:t>13</a:t>
                      </a:r>
                      <a:endParaRPr lang="fr-FR" b="1" dirty="0"/>
                    </a:p>
                  </a:txBody>
                  <a:tcPr/>
                </a:tc>
              </a:tr>
              <a:tr h="370840">
                <a:tc>
                  <a:txBody>
                    <a:bodyPr/>
                    <a:lstStyle/>
                    <a:p>
                      <a:r>
                        <a:rPr lang="fr-FR" dirty="0" smtClean="0"/>
                        <a:t>EDUCATION</a:t>
                      </a:r>
                      <a:endParaRPr lang="fr-FR" b="1" dirty="0"/>
                    </a:p>
                  </a:txBody>
                  <a:tcPr/>
                </a:tc>
                <a:tc>
                  <a:txBody>
                    <a:bodyPr/>
                    <a:lstStyle/>
                    <a:p>
                      <a:pPr algn="ctr"/>
                      <a:r>
                        <a:rPr lang="fr-FR" dirty="0" smtClean="0"/>
                        <a:t>27</a:t>
                      </a:r>
                      <a:endParaRPr lang="fr-FR" b="1" dirty="0"/>
                    </a:p>
                  </a:txBody>
                  <a:tcPr/>
                </a:tc>
                <a:tc>
                  <a:txBody>
                    <a:bodyPr/>
                    <a:lstStyle/>
                    <a:p>
                      <a:pPr algn="ctr"/>
                      <a:r>
                        <a:rPr lang="fr-FR" dirty="0" smtClean="0"/>
                        <a:t>5</a:t>
                      </a:r>
                      <a:endParaRPr lang="fr-FR" b="1" dirty="0"/>
                    </a:p>
                  </a:txBody>
                  <a:tcPr/>
                </a:tc>
              </a:tr>
              <a:tr h="370840">
                <a:tc>
                  <a:txBody>
                    <a:bodyPr/>
                    <a:lstStyle/>
                    <a:p>
                      <a:r>
                        <a:rPr lang="fr-FR" dirty="0" smtClean="0"/>
                        <a:t>…</a:t>
                      </a:r>
                      <a:endParaRPr lang="fr-FR" dirty="0"/>
                    </a:p>
                  </a:txBody>
                  <a:tcPr/>
                </a:tc>
                <a:tc>
                  <a:txBody>
                    <a:bodyPr/>
                    <a:lstStyle/>
                    <a:p>
                      <a:pPr algn="ctr"/>
                      <a:r>
                        <a:rPr lang="fr-FR" dirty="0" smtClean="0"/>
                        <a:t>…</a:t>
                      </a:r>
                      <a:endParaRPr lang="fr-FR" dirty="0"/>
                    </a:p>
                  </a:txBody>
                  <a:tcPr/>
                </a:tc>
                <a:tc>
                  <a:txBody>
                    <a:bodyPr/>
                    <a:lstStyle/>
                    <a:p>
                      <a:pPr algn="ctr"/>
                      <a:r>
                        <a:rPr lang="fr-FR" dirty="0" smtClean="0"/>
                        <a:t>…</a:t>
                      </a:r>
                      <a:endParaRPr lang="fr-FR" dirty="0"/>
                    </a:p>
                  </a:txBody>
                  <a:tcPr/>
                </a:tc>
              </a:tr>
            </a:tbl>
          </a:graphicData>
        </a:graphic>
      </p:graphicFrame>
      <p:sp>
        <p:nvSpPr>
          <p:cNvPr id="11" name="Espace réservé du numéro de diapositive 1"/>
          <p:cNvSpPr txBox="1">
            <a:spLocks/>
          </p:cNvSpPr>
          <p:nvPr/>
        </p:nvSpPr>
        <p:spPr>
          <a:xfrm>
            <a:off x="6553200" y="6356351"/>
            <a:ext cx="1745450" cy="320542"/>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3D7D0018-0B66-4014-82A2-78004C1F2AD1}"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12" name="Graphique 1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84714888"/>
              </p:ext>
            </p:extLst>
          </p:nvPr>
        </p:nvGraphicFramePr>
        <p:xfrm>
          <a:off x="1071327" y="4651617"/>
          <a:ext cx="3241550" cy="2369894"/>
        </p:xfrm>
        <a:graphic>
          <a:graphicData uri="http://schemas.openxmlformats.org/drawingml/2006/chart">
            <c:chart xmlns:c="http://schemas.openxmlformats.org/drawingml/2006/chart" xmlns:r="http://schemas.openxmlformats.org/officeDocument/2006/relationships" r:id="rId4"/>
          </a:graphicData>
        </a:graphic>
      </p:graphicFrame>
      <p:sp>
        <p:nvSpPr>
          <p:cNvPr id="13" name="ZoneTexte 12"/>
          <p:cNvSpPr txBox="1"/>
          <p:nvPr/>
        </p:nvSpPr>
        <p:spPr>
          <a:xfrm>
            <a:off x="-162947" y="4048861"/>
            <a:ext cx="2240101" cy="1015663"/>
          </a:xfrm>
          <a:prstGeom prst="rect">
            <a:avLst/>
          </a:prstGeom>
          <a:noFill/>
        </p:spPr>
        <p:txBody>
          <a:bodyPr wrap="square" rtlCol="0">
            <a:spAutoFit/>
          </a:bodyPr>
          <a:lstStyle/>
          <a:p>
            <a:pPr algn="r"/>
            <a:r>
              <a:rPr lang="fr-FR" sz="2000" b="1" dirty="0" smtClean="0">
                <a:solidFill>
                  <a:srgbClr val="0000FF"/>
                </a:solidFill>
              </a:rPr>
              <a:t>2%  </a:t>
            </a:r>
          </a:p>
          <a:p>
            <a:pPr algn="r"/>
            <a:r>
              <a:rPr lang="fr-FR" sz="2000" b="1" dirty="0" smtClean="0"/>
              <a:t>G.E</a:t>
            </a:r>
            <a:br>
              <a:rPr lang="fr-FR" sz="2000" b="1" dirty="0" smtClean="0"/>
            </a:br>
            <a:r>
              <a:rPr lang="fr-FR" sz="2000" b="1" dirty="0" smtClean="0"/>
              <a:t>56</a:t>
            </a:r>
            <a:r>
              <a:rPr lang="fr-FR" sz="2000" b="1" dirty="0"/>
              <a:t>% du </a:t>
            </a:r>
            <a:r>
              <a:rPr lang="fr-FR" sz="2000" b="1" dirty="0" smtClean="0"/>
              <a:t>budget</a:t>
            </a:r>
            <a:endParaRPr lang="fr-FR" sz="2000" b="1" dirty="0"/>
          </a:p>
        </p:txBody>
      </p:sp>
      <p:sp>
        <p:nvSpPr>
          <p:cNvPr id="14" name="ZoneTexte 13"/>
          <p:cNvSpPr txBox="1"/>
          <p:nvPr/>
        </p:nvSpPr>
        <p:spPr>
          <a:xfrm>
            <a:off x="2808625" y="4497167"/>
            <a:ext cx="1914706" cy="1015663"/>
          </a:xfrm>
          <a:prstGeom prst="rect">
            <a:avLst/>
          </a:prstGeom>
          <a:noFill/>
        </p:spPr>
        <p:txBody>
          <a:bodyPr wrap="square" rtlCol="0">
            <a:spAutoFit/>
          </a:bodyPr>
          <a:lstStyle/>
          <a:p>
            <a:r>
              <a:rPr lang="fr-FR" sz="2000" b="1" dirty="0" smtClean="0">
                <a:solidFill>
                  <a:srgbClr val="FF6600"/>
                </a:solidFill>
              </a:rPr>
              <a:t>19 %  </a:t>
            </a:r>
            <a:endParaRPr lang="fr-FR" sz="2000" b="1" dirty="0">
              <a:solidFill>
                <a:srgbClr val="FF6600"/>
              </a:solidFill>
            </a:endParaRPr>
          </a:p>
          <a:p>
            <a:r>
              <a:rPr lang="fr-FR" sz="2000" b="1" dirty="0" smtClean="0"/>
              <a:t>PME </a:t>
            </a:r>
            <a:br>
              <a:rPr lang="fr-FR" sz="2000" b="1" dirty="0" smtClean="0"/>
            </a:br>
            <a:r>
              <a:rPr lang="fr-FR" sz="2000" b="1" dirty="0" smtClean="0"/>
              <a:t>19% du budget</a:t>
            </a:r>
            <a:endParaRPr lang="fr-FR" sz="2000" b="1" dirty="0"/>
          </a:p>
        </p:txBody>
      </p:sp>
      <p:sp>
        <p:nvSpPr>
          <p:cNvPr id="15" name="ZoneTexte 14"/>
          <p:cNvSpPr txBox="1"/>
          <p:nvPr/>
        </p:nvSpPr>
        <p:spPr>
          <a:xfrm>
            <a:off x="580030" y="5836564"/>
            <a:ext cx="2098501" cy="1015663"/>
          </a:xfrm>
          <a:prstGeom prst="rect">
            <a:avLst/>
          </a:prstGeom>
          <a:noFill/>
        </p:spPr>
        <p:txBody>
          <a:bodyPr wrap="square" rtlCol="0">
            <a:spAutoFit/>
          </a:bodyPr>
          <a:lstStyle/>
          <a:p>
            <a:r>
              <a:rPr lang="fr-FR" sz="2000" b="1" dirty="0" smtClean="0">
                <a:solidFill>
                  <a:srgbClr val="FFCC66"/>
                </a:solidFill>
              </a:rPr>
              <a:t>79 %</a:t>
            </a:r>
          </a:p>
          <a:p>
            <a:r>
              <a:rPr lang="fr-FR" sz="2000" b="1" dirty="0" smtClean="0"/>
              <a:t>TPE</a:t>
            </a:r>
            <a:br>
              <a:rPr lang="fr-FR" sz="2000" b="1" dirty="0" smtClean="0"/>
            </a:br>
            <a:r>
              <a:rPr lang="fr-FR" sz="2000" b="1" dirty="0" smtClean="0"/>
              <a:t>25% du budget</a:t>
            </a:r>
            <a:endParaRPr lang="fr-FR" sz="2400" b="1" dirty="0"/>
          </a:p>
        </p:txBody>
      </p:sp>
      <p:sp>
        <p:nvSpPr>
          <p:cNvPr id="16" name="ZoneTexte 15"/>
          <p:cNvSpPr txBox="1"/>
          <p:nvPr/>
        </p:nvSpPr>
        <p:spPr>
          <a:xfrm>
            <a:off x="595379" y="1982143"/>
            <a:ext cx="3897260" cy="1692771"/>
          </a:xfrm>
          <a:prstGeom prst="rect">
            <a:avLst/>
          </a:prstGeom>
          <a:noFill/>
        </p:spPr>
        <p:txBody>
          <a:bodyPr wrap="square" rtlCol="0">
            <a:spAutoFit/>
          </a:bodyPr>
          <a:lstStyle/>
          <a:p>
            <a:pPr algn="ctr">
              <a:spcAft>
                <a:spcPts val="1200"/>
              </a:spcAft>
            </a:pPr>
            <a:r>
              <a:rPr lang="fr-FR" sz="2400" b="1" dirty="0" smtClean="0"/>
              <a:t>159 000 entreprises mécènes</a:t>
            </a:r>
            <a:br>
              <a:rPr lang="fr-FR" sz="2400" b="1" dirty="0" smtClean="0"/>
            </a:br>
            <a:r>
              <a:rPr lang="fr-FR" dirty="0" smtClean="0"/>
              <a:t>(soit 12% des entreprises françaises)</a:t>
            </a:r>
          </a:p>
          <a:p>
            <a:pPr algn="ctr">
              <a:spcAft>
                <a:spcPts val="1200"/>
              </a:spcAft>
            </a:pPr>
            <a:r>
              <a:rPr lang="fr-FR" altLang="fr-FR" sz="2400" b="1" dirty="0"/>
              <a:t>2,8 Mds €</a:t>
            </a:r>
          </a:p>
          <a:p>
            <a:pPr algn="ctr"/>
            <a:endParaRPr lang="fr-FR" dirty="0"/>
          </a:p>
        </p:txBody>
      </p:sp>
      <p:cxnSp>
        <p:nvCxnSpPr>
          <p:cNvPr id="19" name="Connecteur droit 18"/>
          <p:cNvCxnSpPr/>
          <p:nvPr/>
        </p:nvCxnSpPr>
        <p:spPr>
          <a:xfrm rot="16200000" flipH="1">
            <a:off x="2705317" y="4120028"/>
            <a:ext cx="4413889" cy="5875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8301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2235" y="2646633"/>
            <a:ext cx="7005834" cy="1709738"/>
          </a:xfrm>
        </p:spPr>
        <p:txBody>
          <a:bodyPr>
            <a:normAutofit/>
          </a:bodyPr>
          <a:lstStyle/>
          <a:p>
            <a:r>
              <a:rPr lang="fr-FR" sz="3200" b="1" dirty="0" smtClean="0">
                <a:solidFill>
                  <a:schemeClr val="bg1">
                    <a:lumMod val="50000"/>
                  </a:schemeClr>
                </a:solidFill>
              </a:rPr>
              <a:t>Le mécénat</a:t>
            </a:r>
            <a:br>
              <a:rPr lang="fr-FR" sz="3200" b="1" dirty="0" smtClean="0">
                <a:solidFill>
                  <a:schemeClr val="bg1">
                    <a:lumMod val="50000"/>
                  </a:schemeClr>
                </a:solidFill>
              </a:rPr>
            </a:br>
            <a:r>
              <a:rPr lang="fr-FR" sz="2400" dirty="0" smtClean="0">
                <a:solidFill>
                  <a:schemeClr val="bg1">
                    <a:lumMod val="50000"/>
                  </a:schemeClr>
                </a:solidFill>
              </a:rPr>
              <a:t>Définitions et repères</a:t>
            </a:r>
            <a:endParaRPr lang="fr-FR" sz="2400" dirty="0">
              <a:solidFill>
                <a:schemeClr val="bg1">
                  <a:lumMod val="50000"/>
                </a:schemeClr>
              </a:solidFill>
            </a:endParaRPr>
          </a:p>
        </p:txBody>
      </p:sp>
      <p:sp>
        <p:nvSpPr>
          <p:cNvPr id="4" name="AutoShape 2" descr="data:image/jpeg;base64,/9j/4AAQSkZJRgABAQAAAQABAAD/2wCEAAkGBhQSERUUEhQUFRUUFxgYFxgXFBcXFxcUFBcXGBUYGBwXGyYeFxskGhgUHzAiJCcpLSwsFR8xNTAqNSYrLCkBCQoKDgwOGg8PGiwkHyUsLCwsLywsLCwsLCwsKSwpLCwsLCwsLCwsLCwsLCksKSwpLCwsLCksLCwsLCwsKSwsLP/AABEIALcBFAMBIgACEQEDEQH/xAAbAAACAwEBAQAAAAAAAAAAAAAEBQECAwAGB//EAD4QAAIBAwMCBAQEBAQGAQUAAAECEQADIQQSMQVBEyJRYTJxgZEGI6GxFEJS0WLB4fAHFTOCovFyFiRTY7L/xAAaAQADAQEBAQAAAAAAAAAAAAABAgMABAUG/8QAJxEAAgIBBAEEAwADAAAAAAAAAAECESEDEjFBEwQiUWEycYEUsdH/2gAMAwEAAhEDEQA/AENVJq1UNdoTprpqK4miKzq4Cq1YURTqmairAUQHVIFcBU7a1mOroqQKmKICkV0VeKgisAoVqtXIqKNmMzVGFaEVVjQCYmqE1qaowoBszJqhrRlrIigYgmoJqGqs0LMcarXE1BNNZqOqDUTUTRsFHEVUirE1WaNmMLwrKK3uAVjU3yOiJqJrO9fC/OsLmu9BSOcUCmEmpoE64+ldSeWIaPfMaoTTMaFCrEXUlT8OQYxkSBPP6GkfWNV4bbVZGBEhgSe0kEDI+vp6UfLErQTUEUhXqbz5WAHpE5MYzmvUJobmxWNtgGGMYn0mippiNAtTNVvOF5I+9Z6XVo87Tkc44p7QrQSFqVFcK0CUwCAtdFX21ZUrGMoqQK02V2ysailVrXZUMtYBkwrM1qRVGFEBnWbCiFWs7orBMDVZqxqjULMVJrNjV2rM1rMUaszWjVm5ilMVNVJoLVdSAELz+lAPr3nk1OWrFDJDl7gHJihr3UVUxk/L/wB0ne6TyTVKm9Z9BoZv1f0Hbv61Q9X/AMPypfURSeSRqQSOot3/AGq/8dIwKDitBQ3y+QlWOfnUVJriaUxQ1NTFdQMe90GushmW48+X8tkWBuPwht0GCSM5IE0j1msMkD4gx4C+gjjJP6femz7VBYwIrC1a3Hcwj+kdx7t710+PPI7kKFZgCAI9SJ4IIgxgiCe3c1vZe9uUqXEHBloEkdj2wJHeKcipij4kJuBeq6u48qqyp5lFbvOCVmeIMjEjihNMl9J2SMe1N1rQCj40DcC6TV3wfzQXUcksAQB/iOPTn0pw3WbZUgbA3vcsnH0yD7z9q8x1Xqm6UX4Ryf6j/Yfvn0oTTr71GctrwVirPTDqTBjItlciBcWY9cNzRul1av6jBJkpE+g80ma83ZtUSmnPED7Cl87Qy07PQ2X3OFCtBMbokCe5iYHvRLaQAwXtjHdtvf8AxR8/pXnjosVw0jepxQ/yWHxIa3NUgJGSRPAJGPQjBFZtrbf9YE+uI+c0rKv2Zvuf70Bf6hcXAdvenXqRfCeitOrmEYMewBkn5Dmo6pb8AkXQUIMQQZmvM6Xq91GDIxVlMggAEH1kCat1vql7Ubbl+4z3MqdxJMCCp+XmIx6U3+QI9KhzptYrruU4HPaKC1HW7Y9T9qRWtQyzB5xyf9zQ7UHrvoGwe6nrCBSVMngA/v8AKhE69jKyfsKVEVNy1HzpXrMOwY3Ou4wonvNWsdXn4hA9aUC0SCewifrxUoK3lYNqGmp6uBhRNCr4l6YPEeXPfvQVxa2sbljaSPcEj9jSynKSMkibugZRuIx/rH70IRRd7VORBYke8/50KRU19jOiIqCtWCkxGaJfTDbMkn0jHb/f1o2CgOKitXsxHuKkaZuIPpxWtGoyUVYiiF0TbtoEmDHuRTG90MLattvO42w7rtwu54UA+u2D/wB1K5pDeNsTLaJ4rhZM8U9saIGQm0ciZJWewBjM88cZoNbIAYqymIn1YH0/Wgp2N4qF40zeh/T+9dTuywIyVX2Jbj1wK6l3sbxoHfqDv34qv8VdJjc0/M/3pmdIBwKgaSPnXftZBit9TdHd/uagap+5b6k0yez9/wDfNZfwlamAB/iX/qP3q38U39TZ96MGhB7VonTVPr96WmYWLRNgwa11eiCtAOe49Pb51mGgxXPLk6I4yei6RaDmK9Zpfwi5ggSDxXh+lWrjmQQoAktBgAesAxyPuOK+z/gv8aaYaVReuqrAE+bEgcETz2P1rmcW5UmVbpXR5/UfhYzsjzelXtfg9ivwwSYE9zRHUf8AixoV1Jad20YI35InGFIz9BnnsE/X/wDjrZbb4Nq5KMGzAGAee57Yx86RaUn2BzrlHdZ/DDWLO512ySM+1ePv9KkbpEfMT9uaP/E3/Ge/qbexbSJIME+YiRmJET7/ALYoXof4gYWWACk3F2tKgnaxBOT3wM4iqxi4hXGRPc0YBEmBOTE/oOayv2I7/oaYas/7NVN1DZO7YGBxAkkNAIntEDn3imbaFeRO61e/ZEYFG6BdOVvG6Tv2fkmSALgIPmnny7gPfsa651NHcvegAkT4YReZ+FRgDHb1pd7vgG3AHoel3LnwIzZ+k45+4oTUqZgiCCQfmK96OuaRbCLZulHzNt7YUASZJcMZJx2nPtXk+p3EdixMsT5tvw/PNaM23lGcVWGKAtaMhgGMHj3olnDABQBHzk+9Uu23YgZJ9+B8qpu+Se0HbTnggiParpbA5B+nNMV0kkSZxGTg89+3ejbPQ1RdzAzuUDzbXzyIPGIyfpNI9Sh46TbwJLOj3E/Fg+h47D27fenn/wBOi4Bt2kgAMB3JJJg7vMw+GAB9zTPT9PZd/lMglfNAO6SoUzCnAk8kRwORi9plBLqVDtJMYOMbQCF9vQH61F6jkdS0FFZFy9LA3eJK7I3QUWNy4HmPPHEzS7V6K8ii4bcWz8LBlYGRIypPamzdKZubgNprizsUnzEAqpYzHB5PaaO0P4WAUbbe5mJAYnG8vtW0IBVjA35jt8qdTok9Ny4wjyY0zzlG+x75/anOs6yv8NbtbEBQyGVYd553tkkAR/vj0ej6YUZGKMzYXYGVGEgBsTuBJnBHLDsaMHRrNxdrbwbgBulkQKqIPO1skAx5BxE7COYrNuWWg+NLg8Fc6iAp+ESZhc/c5znt6U76MqtZBkbo4B3N8smR3NObX4Y07o1w2/LbLbmUH8wkqBtBG3y44HBM5iQ/+WKykWUvHaIYoysu4GYXO0+STETkelaXj4sKhqc0LNRoF2kMwBMcn/KZOMfKp0XTLTOzXC5URuE7C3AOXIgkCML+lW134acOlvxbm5lUsNu1bbuslH+GIM54+dS/QNRphbtoLd03SzDw3DEgbssR8IKoTBzBM0ylCKxl/ZPbOTt8BDdOtsTOpa0oMIht3LhVOwJQKJ54H711Jbuu1VslTadSOQVM5z/MJ4IqKpvfwhGl8sPC1Mf7/vUH2q4WvSOYoLVSLE1qoq6isYzGmqmrvi0BxvPH+EHhjP3Hyn2JoICye/w+5/tSnV290kncT3knP7Vz6uooYKQg3kEQ965kk45+VUt0Vp1n7/5VxydK2dulDfJRQNeLssbmOTiTQv8ACkeor3P4b/Dvih8fCT+wP96Wa/pXnIA4Mf6VyvXV0j14eipLdyeZ/gTE0Db0xLkD1r63pPwoPAkjtXh7PRLgUlQDMnnMSeRyOIj5etb0/qFNtMj670sdNR255sS3dOF9yf0p50seUTwM/KkmrfNOemakbYmK7aPJbN7zso3KYggj780LrtQbs3Cys0ebAUntMAAE/LNTeu4+v0oXV3GaSZM/LtkfLtS0BgpqlmzuaK0e2RRfTdGSTg+0UJOkBI16H0PxrgXcq8jc0kbgDAxkyRtx3NEn8OXQcgSVLxIkKMkkcjkcj+YV6XTdHeyqnfEhGUBfM5IVgytBEAxiQT8q1taO603HV2RyAjECASxE4kRCmQYja3oJh5H0dC0lWROOgpbsl22PKyNtxQVYz8QncpORBBHv3Gn/ACaQNpaSwmQuEYfEPNLEFXBAEcZzT21+GxvbE2k2bVVhu33AHWTbBExGYzz2IrXQaRVgG0VW0xDmT5GdGUgnzKMKckf5NStsdJNHndP0VF8OWDIVViN3JcjHAjB7T35mmtvS3zcdVNxQ3kKNHkJdN0xlo5JAkzMGDT1deiWJUrGzbt+FWMP5gRKED32zkyMGltvrR8MfwqKYMG4bZKrEwLoAgcnjIAEd6ndjxSSJuaK0hBe4rn4UtWgdjOuBuC7WRzuYElSMnnihr/TwXjUXPfbskCNy7XEjzAr2/pnM0Z03pCoEFy0fHuLcu7i8BQoUrvB8pSGOMZxMkgO9LaR1ckALv8M7oO5D8bBXlAfhMKQZUmDIUs5JfijfNsWeFYAUrte224socEFs3SDAUzIY7zwZg1fXXGVMBLRCh7atANobTKs7qDy84JnmcRVV6Ah05uF4E+IRbOwlDvVIVgFYFihkE/zetQnSfF2eZztKAkNsYWyGaAh+LzBwSIBJxPZXqMKinlg2u0aIw8d7rW8nxFVkg3F+Iq4aQRMZGGU4re1YCIN4Sy1uAu92ki5ESu1kzJciRhhIODRd3UAPcQXWbcEuALbOM/CyuBv8gIJngx6xlat27rNZe3cebg2hIsMryoVihMbvKBI//H3gEpJ3zwOk6tf0BuaSGZ03tbDrO0AKTuTdbtsmBPwiAJjtFYM6MfykuhFRdzkFjaLFTJIAb1PfEAUy0VxkN19+0Axs/wCiwtICQ6quMwBJgyvqBCu6QGbYzs5FuTc2hJa4mwhkabshQcg4+VBBukbq90Fj49uPiubXO5nZTtUi4BJ3MATGIzJJgU9Oa1dsQxsytoPvIVMKwgk5g5UviQBgSKa3wAFKW7qeM7DeyK6bFPmBYruhiMgAYX+mTQZRfBDWwy7rZW4Ve2dwttsLQ2QCN2QY4g4mjlPBklLkDs6207XG3lQbhgDUHjauZcgt847duB1HPo/GVGYqIXaAlu2wCIzBRuK+YwBke1RR3NdhWhuVtM8KusjkfatF6gp7x8xQz26wazX0FtHgji24PBB+Rq12+qKWf4R6cseyj3/YZpILPpzRAtFokkxxJnnn9qG5hOs65rm4t/VgcBRAgD2qRfG7bRFvSj5ev64+ufpJ7VS5pfNmJGZ+fb/L6Vw62JHZpZiBWzmnfR9LvVvYj9Zrz+7zH516P8KP5boiZ2wPeG/1+1T1U3B0dPo5qOsmz6P+CFC+OIyVDD38v/ukOr6cxuFkU+Z8Y/qnbk8DFZ6XqrWGRjB3KQw4Azj94ij7moTUWkBYgblAC4LKhJVWJNefLQ2vdN4PWj6m9WUtJW38/QemuJsXEEblRhB/rAbH3BH0PpXjdR0uxatGHDFgGMMVZQTEGAYOOwPNew6l1BClsAqRsliQZN0S3w293BdhHYzPpXi+vXUvFtptpAVX2uDy6+ZlwwbuRAETnFXj6Pa7i8cnBP1kXmUcnmesW7Mjw8gycsGI4xOCeTyP85E6ZJEekmflMV6/8VWtKt+1sRWtJYtKAg2eIQgJe4wJEkmPLmIz3pDoOhvdebQhWJnmBkACe/PHORXcscnmyk58AjTgCeaZWrMwoEtMtA9YAED/AC9a9Lpfw9aQCQWIMTAbdmNwkwAZjtgAickNLemt22O4Q/rkEHHmgwcc/SO9QlqxXB0aejJcnm7v4XdYlQCf5SwDDnBA4wCfSKZ9F6ULNybg27QYJ3DI4grEGcTwMzxl9oIB2qsLJIcqCYRi7HMfyySpIgYrfUdOVt25A7+klQJ7w4JM7COcFmPEVB6z4K+Jdi3TBgCALd24S0EKJDAeY7gVKkeY+nFZppLjeJcD3QxbxPEncCFRtzHElg7IBAjJgcCmD9HtXULpcAuZtqknbgABbk8ECAMehIiTQl+6bQ81qGc+d/LthiSu1gsqVgTPxY9xW3Aw2F3tdgo9wXGtsjqyoEUW32BSXENIDHiZ7zIoW5aXTI6XBbZSfK7HcN1tUELBU7vMRBHb5iiVus1vfb3akqbXkVDJQQVJyQpBdRwPhJoqxoReUvqNz3VLNbTK/CzMLwDCGkmM4xjJytrlmeMIQPpTfEIot2AzFMEO5I3FbrchS2MjO+CcV6DQaNH0a22VFVkXh2QAwwJDAxc2g7uQZEGK30nU03Xre2+5Kks+1QzKTHhlQC09pMc9omtLGou6dgpFs2rhZwDBTbuO0ISxIO0se8+YChaDK27orqdN/wBRFts7F0h9oU+GTu86ofOgMd8kj3om4VXTsqlpbeYAGSZVSbTCEY+UiPYH0q1u3bUqWYhVuMBb3Nuts0sknbJaRt5MQACYJN9PpxqghvhZg7bocSNrEAN6kjaYPAJmDg66J3eWJ+pqqGyjXA0BfCHiTZ2jy3Z3LM4GFg+YkcGq6lLt62yLct20FvfbDSxMmFK3BnwzEAHMrTHrPR0vBVhg4eA6BQtzwl8QbCzbVYkHMfUgUqbSp45i3v8AFtDZaJLAI1tWLAtjcdr5HlhBMGIDGi7QyWwjlVIVyz7TbdVLbgrt5LqkeQlRj3AgAwQtTYdr/wCYBuFp2Nt9/wAKiWllMNztVokzjjNP4Y3LLXLMiypCMrkkoqw9xmQCRc3CD3EHPelej/EAI/P3Xiqh9wbGmIm2odZIiQzRIjdkGQanTf8AB/qxld1KtetJsZrjAnZfQ21DiDhvibdtA8x7esQD1PpSX71tbIe2ylT4bAkSWhVXzSZUsxJwIpdduXnsIzC2QGRlcsxYNITwzIMbl3EDg7TmRBN/5Imn1Wx99xr7Da/iEnwyrKwAUBty7iQAeykx3dOkFro3s9eOm05Y3rhZYYWI3I6M8gKOEYb14kYnNK+o6HVWdcshdjBfEAPlVWh4P9Igkc+vzq+kvadb722LG1Zc27W4hbZ2hptsQdyDzO2+SCQMScR+HfxU2nF94DIXhg/mgBBsa46qWKQVAA/mYA9pZWshtpNR7D9P+GNQxcWCLiI7rvDTJUxzESMKYxKn5DqW9R0yG4WsXb9my4V7SLqLVsbHUNO1rqlclsRGOTXVtwVuff8Av/p5JV9a426vVkFfQnhlE04ohLEc1KLSrrPUuba/9xB7+n9/9KWTUVYUrNV6mGuwolR8M4z3MT6x9hW17XKCCIZgB7jB7+s5/wBK8/bfNEpqIBEST39K8/UVuzrhJVRDN5j7mj+m/iD+FJbw1uTwGLQrQQHEEeYSY+ZpS17Pp7+lTqLIjaXBz2zVKxkm51we86JrF1CTdMbmYkkjYijABMT9M4J4ii9TqAy7bEXFBmQP6fQ14BLpAAkwOJ/sKbaDqj6YblY+YYEDk4Jk4Xn3OeO9SnpWmjp0fVOE1KuhrqGvXAV8NWVIRRtG5dszLdsz6dq84bW99tu2WY4CgTEGBx8R+eJnmm/T7F5rgd2awASygAjczDGD6iRuPrT3Q2QXZSFtAeYkQzK0qAQAPK0bsEA+TnFG46apCtz1XubBrH4YcKv8UBKpuCgrBViSCWByI+nFegWFVkthgNysFCjCnyNtK8QcHHyoCxce0ouhWhljsw2MFAkwYkEHzDO5T2q13V7gwgkPtCQzkQX3EH4SJMMYEAkTEQ3NPUcjojDbkZaQgiXJWApXMHaYJOYAMknHM49az8Au+043NtFwIYgMoxuAjyhueN3vNai+G0/iAAt58qrEqrXC24yBwYZZng4mh79ubbXMRdE2ma4UWHuKPh4kEq0wcDOcDmp2X3Ksm2gdFQoGhiVG0tB33GIAB2goArEjk+QAgzBYaBFe4gUFgCfEbYdkbYC7iYIkZAkcAcZQWbN8DxyGu3ipuBrJBhYhVcZgFdrRJPmURmK9B0jWnYfEHh3Q21xEBjna6xiGGZHoR2NdelKMOjg1t0+GP30qNyq/YA/cQew+wrzfU+tpZumxnYxl87skklc5j64+Uyz/AI8iRu459vn6V4v8Q9HuBjcB3Akk+o7/AFqjelqcoilqQHlzqKW1e1YHhNcnaxMeKgLqyg/ymXJ5zI9aIv8AXbiLbnLXrhWPhNsM0Jtj4WMH7oewj5n4zu0sT5WbaZPrGPsOK9b+E+plmO4yy5SRIUjBMCIOTn/FIzNQnp0vo6FL3Uj0t/p7aZ7ZBDBwdpXdh2WSW2mdoO4bQIx2Io3TsqjxYXY4RLnlYsArwxUj32TOO/ciq3TeIfYA77t6uVRRM7t0dzDOAOJOPWluos3tNpbrlQ968ynaMbWZRbVFCzvMxgEeo4rnddF8te4P1WksNcRSx3hfy7oeVCEs7AkkjeRCmBJ398io6m7hAyttS2/5ilSQ1wtB2rt3O0iCANpZlMQCCL+HbepP8Il1totzKujzdPhmfMQsKASIzkjnkhozs99NzqoW5vFwrlypEs7ZFuTuyAZx7UaYqV8DPXXkstt1BYKVY2WDnyX7h4ILTMzj05EkykYapi12CHRHAK7tshm32zDBtu47Y9VkEgknXUqP/tldWfxGUiRuZQw84nMCLY8wERux3rbS9YC6jUWyWIs7XLbiC5RFBaJC2y20Sxk+bPON1gpF1x2Trrbi7Z1Fi4HF12W7aCnY4cFkba7+YiFxPK44NLujulrUXrFtFVb4dNtsDeWE2zuAyigl2WOxb4iKCt6izb0O1S297viWiNqswVohY84chgAT/Scjip/Ehtm5pbKMz3djByCBks1wW5XBK7jIyePemqxeMBmlsKLrWfEZjb2KtsHF9HublO0x5oCmTgcD4podNIPCuoGN26sEgCCECkwSWAUgwzkFm8nHYiLqxd6k95fKttMMGIVVtr4Y5GQSCIkGCYjihNO1xtc4tJ5L0OMkQtw+QpJkOQZj78UKt/we65Mrtu1vW0489i3dGxs7rzK7KRHbeR6TA4iKvoZtXigCuQNy29ree3e2gS7mVMFYkGIEnJoLqGqX+MuXQgXzYGQoSAFACfCwOCCex+mWs1Pi6x/CBQBfDhLYO5V2gEjdtgsBmY4PtVUrX8Ebpv8AZ3Uri2GA8TerqHQ+CoOw4AO7Mggj6V1U6z4jXdtr4bYCZ2SWGXJKmGliTPoRUU6lKhfHAqv/AKq60l/5sZhePf8AtTTqXUrKInhs1xisvKBVVvQHcS31Ar2N6PJMup9U8MQPiP6D1/tXnd1VvXSzFjkmuNc8pWx0aJcyK2uXpM8Dt2oSauGqdDqdKiHrRWrI0RZsA8sB64af0WiL2SHr1+j1/wDDLY8RJILbBcRSqs0Bm2tB3AAZ4kD0yv6T0jyl9owGMvBnapYhVOOA2cnuAK69r5WXG5SF25jaCAGjBhgYIz2Mzipyn0WhpuQ36Zq90+LLNtIgqjkFQdk7uDIecjEHAiienaTdNxFn8xoBYHc3lCAEMGLQxMkRj0mvNL1IBp3wZZgAmCxG2DLzBEdzx86M0PU5bDZYzLAEqcywMgzu2j6CuaSZ2Riq+x/rLQNwIQqxDKN28FZmMAnbtXaJyd0YBIBZS2ji7e3Rt8zHYiFiVYgKssY3LDGOIERQ2n14vWha3NbcQrEBXDBSuCTMjajZ3D3wK2vX3ZAGGwPtDSSdoUlblwKfMcFQI5NppwKhVuiywrGYWxdYW2cqSyom0h/JcIhQQwAG58EA8AyYijrYdNM9pFDbMQ4uAPtWXCEqPMFQNgSJMTXl3163WN0tbnw227bbKP5QgQFgBBmCfNxj0KfryXre20jC9tYkBgQJBW4wJE+YkRJwciRyu2g5odG6LVu0CwHhvuJEMpePDsKsE7hG4xOAD65EfrNw3MqbjKQHHOM2p/xQTPnPJwRxSXqP4iI8MrkWoKgnO8qFtY2rKr5iRAzPIq7fjBF05thFL3LS5LFjvZge5MYZxt44mYmjsfNAtVXZ6CxclBdYLuhGA2uBstzbZvh3BWVSw/mIJj4AAH1rq6WFu23kXVt+UR5SSzFQCw52AZHOeI83m+u9Qba9sXAcggjLTtJKgzgAswj3PrSa3rL91wzFnuEqBiSWyqg4juR7k08dN8slKauiqXDgAYAzk4/3ijtLr2s7WCN55VTB80HO3GfNFE9P0dkn824AYJuFn4YCAoA+LzPbMnHkccCvT6e0Lnh3QpDWStu2wWBLEHcDLeGIY7SQSIPeAGlqdMEY7fcj1vRrN0ILdzYLiggMsvDgEspWFA247gEj3ofXdbVbh8oKAFd7MQpu7vIVDApzKk85EBhSnxrxuKq3NsyxOZdd5ZgyyZcgHmQQrekriusRVCMUKq2+AQVZEduDk+VWJ8pJhuxUA8iSuymx9sN1n4kW1fV7f/T06M4HCqXteGqhfUETHYEzxFKjo1COXuN42ptt8UOqDcq3CVXkux4E7SkSMmhLq7kcncHEjao8i3Q7G4QCIG52QAzG5sT8dZ9W6gLNgBhvJV/MwKF7u5WZl2mE2s7CP/1kdgaosYQ21PhBlzUpcvh82lCjZbgKvhskC4wUnaSSDOTO0jmQP1HWWil20pI2Ox8QXAoutdgruCCTB8pB3YEwOwmr1SW7RuxtN0jzDaYdLhPkgYDIhaDjygRQYJubGJADlbtwbAFIvnwlOMIoUCR7t6gU6XYu3o3valTath7LBEf8u0HHmMrbaJIbZuRtoyxJOQAKlNXbRnbxCzXLdxW8RR4gvANsPPOUUtPY+k0Bquok3fCR4FkOLYzt3WoZC8j8wMVuROZxxUa/U/mIX3DTXV3glWgtctmSe8+YYkziDBmm2m3LollNn4bZY7W3w0rBZra7SMQfFBjPmC55oTTXrtqwxQqzM5t3MiVCxtAMxtJfJxlcHvQV6+wHm3JtVXHhtzbdlJkyTlvNJJgkY9DtWJQ3N4YeI9t9o/L2XCWVnePOZI4jCj1NPSEbyEay/at27hthrhYsbkkgg2mWRuU+UHe2RyHihEsi06FVZTcBLLgkW1MFAr4ckAkZ9O9V60kuocBrnla/sXaXLQdo2wCO2IzQN7XBgFaSib0x5W2HKAkgzBzkTiKyWKQJSzbBXuBTA9+Vk84nBjEYrqpe0pB8vBEjzAEg+tdVsCANu+Nu3Yk/1EuG/wD72/8AjWovI0LsM9ytyZH/AHSBTC3+ENSOVRTP82p06/o1yob8IXplrmlX56uxP/ixrotHDQvbToCu7eoIzxz3gmMcfeuOmSCQze3kU/c78fODRz9AIUg39LkyT/EBh/4g0WOn2QGnU6WWESPHYgj0izFLYduRQnTSZAYbgY2iTPyIEN9JqB09t4UQSew3CPnuApwui0sHdrAWPdbV5jPr5gJPvioZbCmBeJAER/DspyTByxjnmtuYdqFq9KcztXdBiQQRPpzk+wr0HRfwsdhu3du1RO3cJCjMtExwcH0rLR9Q0yMXVr9vbPmS0pIEMASXuyWG7057CsNL1pWBtob7eZiqmSWLEEmEMDCjEmCTSycqwPGMVyFdY1gcjwz5balSA8cx6ck7onPw0Frr6C2iJghfMCCCGmczg+uK2N9HA3JdU4Us7qBMYUjZjB+gqLN9cNbtqTG0/mT5gPTyyAIMmR84mpV8nTGUemJ2tkmcYz9vT6SfkDVQ7Cm1nS2drMXyGjyurKogkSSAzDAzx9eZ0Wkt3CdzsFEwQFG7127mjiD/AN2Y5qm6sEWtzwyug1zBSRg9zjMHETx9K212vdWUAHY4BG6TIzPznNZm2iAA3FO4zjJAXkwpgz22k/SjddqLN1UHktiMTtV/hEAgYyVHJMbj3qbq1SKxva7YlOqZrpj1MBRiB6Adq7Tat1YkFh2wSMTx8o7e9PG0NtgStwC5tUIqy7SI3KM4MYkE8YOcZf8ALrI3OPE2rEBiqmTwC0FSQCpMREmSJFbdHkHu4sG09h3Y7SXOFEkkgsSBgST3+1YWrDKYYMpSFMiIOYBxI9p9uKd9JvBCotByw3E+cTPhN5gvBAPM9hHJzGr61tZlNpjv43IBNxtoBYkR8PlwBic9ym5t0kUfCtmGi0+64khipJJJ4aJJEnEkiPrXotRa8KzcR7aW0v2xzO5bqMwzAkhQQAIO4tzk0lu/jpraJtVN6E821YguHLFSxkEeIYPy9CTjf64x3Mbhm3mABgHblWiWABYQ3cgz6K4zeRnqRtnrnu2kuqty1uuFkdp2lrdtRlSfhDA/Xyx8sP4ubRtTtg3IBYKSWFseZVB3MLe/Hc7c5ArzQ6hc2+Ii3PDcnbLAA52bVUgbgA3ylvnuGta0pfCkSLZLEk7RuKtuYgcxBg0vjb5MtSKR6K71hkksUbaqG2AALUTcZthTClXvJIg/CwnFY69Rtsp8W5bcZUEbyiqhc928Nz5THvANIDqSSGLKbVqADtJA3ElwkjEnP1oWxq5e2d21AFUkRIRTuzBEnHMin8di+Sj0uq6k6D4w+628+TO268oSMjysqnOIXvM0D1g3HbbODcukZ+JxlmX1BgAAE5EUENW92xcZQxPwloBJUsGCfQBfsPas/wCMKLaMlWtblPqZJJX2G1orbBo67i7Q10hD2FbxLoFsgIgCIGbaXug+vlJE95zWZ1yEaiHLDbstIcIyLkDEBj3gAGZPeg9Pr1e9dJJ8+50JPD+sepUER+9D3LeGkxbtncqk4JbkLnHH6UduaYnkfKGOl0C33a26hbxYsG3TuTYxI3TtgEhp7j2FCNq7iOLLfHbLC4kjY1sgSuJVIE8DlpyaWWHDLcaW3Ko25iAT5uPb96LtXmt22d2J8YAT38pn69vtTbaE3XwbWdpF4AK6Bfy24KFTORI7O2PXMHmq66+CxKg3Ld2baADZO0KFbaJG8Ht+00BptYVVgBhxz3x2+VU6c7W2W4QQm4iY+W7b77T+tFR5YHLhDTR9UcMrBjccgqRBLKsQBkdsEf8Ax9qFteGNyMw2M4Midy7Z7dxBj+9Zae+LLi4rbiyn4e29cjPBE/pRY6D5WcEOTGwAHIMzyMxj2oOk8hVsW6m6S2QMAD1wBiurLIwRn5V1VSRNykCtc9J+5qpNaDSiQC6/Q7uD/hx+se4ov/lB2krJPpgYnnknjtj51W0jmVsBSySYH71DoQYMg+hqpJB7g0UNSxQeYgqT3MwRkTzx+9FgqzrRIIEGZyIzPFMdXYUKIW5ab+YsQwM+gUAj/WlBvkd6O02tZlKuSR/vk8mklfI8KaoFaQuJggTiM+mDkf7ip0ygeZjA9OT7n7VjfY7jPrVJp6tCXTHOs6oxh1fdHlhhJWQJifhmO1ClhhztO7+UEgyeSfQHPv8AKsdBYDkhmCiOTJ+wHJ/vRGo0ajG/cTBMCAuOD6n5YpdtYKbryRf1wI/KU2iOdjN5gfWST+sZrW1prtwFRyBIAIAjBZiZx86jRWFAJYkDuf7epou7q7Lqbab1k4JPxYMTSt1wMr5B9VuskJCHB/MVtxJPxFXXj5Vhc0DAjxDESWyCQPvkn50Kl0riJzx6ET/rRg1O625giAB9SeP0plhChen1qsNiIVAkBgPOdx/mYmBjEAcfeo6sbmy2kEKMDPxH1b1jj6UJb14tIFUDcclpzngVinUWMhjIbkfP09KRRd2h96qnyEXmi4BbfcEgAxtBjkwfXMzUtqLj3CWMncJ8wzBjHrjFZdIdVubrgDLbBO0/zHgA/U/pW7dU8W5+Yo2zwPLH2GO3HpRazgWD+WEWtaFssxAZi0LIEKMg8D17f4R60ENcWxg/pTHqHTQqBRtmRhW3ETJJLcTwMH6Cs72lWxpwSv5jHk8gRMDsD8OfeKGF+x3b/Rn1PXHyqF2+Hj14/bNU0txQpdsyCCM/qZpZ4pPc0XplBRgSRPaMT759J+wrOCSFU22a3uqs1vwhi3O6Mxu9eajSWTtJOFI+p+lAcc0d1K2UKg4lRicjGflmaZrpAi7ywxNUUssLZ9JIENM8k/b9KzuoRZVng72YqJMgDBY/M8f/ABPtSy3dg4/2KN6ndlbZzAUAT/hx++4/WlcaY6lcTbpJPjKU5nuexweKJ/EepKv4aEFAI+EAEjn3wTSvptp2cbeZhe3m7CTW3WUPiGYnvtMie8d/vWa9wE6iX6VdE7QPM8LEAzJGBPEmm/XtHstotxllSQVXJQ/0mMA/KvOWUPInt9+1OtLfLmHEhmAPu08/rSTwV0+BQFPsPSaPQ+JZFuB+WGPIyNxYkR3+EZrHqyQ5xA7YjAobTagoZ7EEH5HmtyrN+LpkEiIAr0/U9eGtILXCqBPeFUCP9+teeu6baRzBAI954/SmSWfygIzkyO+7t+lTmk6aKQVGy6e3A3DMDvXVr1Dpqhh+YSdq7sfzRkCO1dUb+yqR44NHFWW8ZFT/AA5Joi1oh/Ma9JtUeWk7B9U0mYiRRGiZSNpiSeY4jn51tfKHBnAAHfAoF12nH3pPyVB/F2ReSCRM+44ozRahUUyoYn1nEcd6EArOaZq8MEZbXaLXmJJJEVpp9NuIXgn1MAD3rt4AwM+p9fYcD581TxCKboXsZ271u0YU7o9hyPWe1WfWeKDIG4Z55HcZpPvq9q5FJt7KeS8UF665CIBGZY/OSP2oJTBmtdVqN5E9gB/pWM0yWMiSecD7S2d6yYCkSxgTI7/PNCXksl43MM84j7CgzrW2bZx3rCaRQfbHc18G+rslSB2jBjmMYrEGM0doFDAhs1qenBmGQBIkHAjvB7fWn4Qu2+AfTWfy3aPQT8zND006z1Nrh2QqqnCoqqs+sKAPr3rDpmgNwlo8lvzOewHYfMmABSJ0m2M45UUel0PU7emtFnAa+yjbInZI7DiY70i1PVfGBDyTyGJ/yoHUXCzknJmsVOaWOmuWM9ToqRGPSjdMsJm2SXyDJA2jGB3yG70PeuDEemZ9f7VTxTETiqNWicWos1e4Q+4gTMxHp/lV9ZJJnkZ++awt3o7AntPauu6hnMsZmhWRt2GX0dtSwDtsXMmN3AxiRTDVXEZUVAYUGWJyxJk4GBSmakEimpAUmsI9LoeuFLQtqAoBJlcFjxLesDHypWxLH3oPx6K0esZZC9/2FLJVwUjJPDNBgZqq6kypUE7SI+/emfT9Pw91dwbCKf5m7k/4QKL6tcCqAyqvcbQB+2KjKReKYt6vpyVRjPmE5/UCl9gQwPceomrDUnjt6UTbgxgH50EqVBlTdl7uoLmWMn3/AN4pnol8O34jAS2EB9PWhbTW7YLbSzHiYKqPXPJ+dV1Ova6ZkADgTFQknwi8a7Gl1leGgcCY9e9dQ9rplwjCN9o/eKmk2Db0eSu3AD5Zj3j/ACqq3frU11epR5DYRp1BMhQQOxJP7RWmvAwygKOCBMA+011dU+yqXsBENYOIP1rq6qIlLgmpFdXURUVrSIHzFdXUGEyrq6uoilu1Vrq6sMMtAsAn1rZnrq6k7KrgX6i55jTa51IDTiyo2yZb3aAZJqa6lmro0HViYt3qoaurqcmyK6a6urAOmorq6sYI07x9aOfSnYfNJ54/aorqnMrpZFt1COaN6Rqgl1S2VyCPUEV1dT8oRYkOrvUtwDkAbZCqBgCePtWPXeoeLtgD1+9dXVCSyjsTwxRRdg+WurqLBHk3a/AHfn9QRRXR+qC3cLlQ3Yeqz3Hoe1dXUo7GlzV3HO4ZB74E/wCtdXV1TbKJYP/Z"/>
          <p:cNvSpPr>
            <a:spLocks noChangeAspect="1" noChangeArrowheads="1"/>
          </p:cNvSpPr>
          <p:nvPr/>
        </p:nvSpPr>
        <p:spPr bwMode="auto">
          <a:xfrm>
            <a:off x="155575" y="-830263"/>
            <a:ext cx="2628900" cy="1743076"/>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numéro de diapositive 2"/>
          <p:cNvSpPr>
            <a:spLocks noGrp="1"/>
          </p:cNvSpPr>
          <p:nvPr>
            <p:ph type="sldNum" sz="quarter" idx="12"/>
          </p:nvPr>
        </p:nvSpPr>
        <p:spPr/>
        <p:txBody>
          <a:bodyPr/>
          <a:lstStyle/>
          <a:p>
            <a:fld id="{E8C81BDB-F788-AC4A-BC73-998A9BA000DD}" type="slidenum">
              <a:rPr lang="fr-FR" smtClean="0"/>
              <a:pPr/>
              <a:t>16</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21647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Titre 1"/>
          <p:cNvSpPr txBox="1">
            <a:spLocks/>
          </p:cNvSpPr>
          <p:nvPr/>
        </p:nvSpPr>
        <p:spPr bwMode="auto">
          <a:xfrm>
            <a:off x="667657" y="399370"/>
            <a:ext cx="7152039" cy="642937"/>
          </a:xfrm>
          <a:prstGeom prst="rect">
            <a:avLst/>
          </a:prstGeom>
        </p:spPr>
        <p:txBody>
          <a:bodyPr vert="horz" lIns="91440" tIns="45720" rIns="91440" bIns="45720" rtlCol="0" anchor="ctr">
            <a:noAutofit/>
          </a:bodyPr>
          <a:lstStyle>
            <a:lvl1pPr>
              <a:spcBef>
                <a:spcPct val="0"/>
              </a:spcBef>
              <a:buNone/>
              <a:defRPr lang="fr-FR" sz="2400" dirty="0">
                <a:solidFill>
                  <a:srgbClr val="FF6600"/>
                </a:solidFill>
                <a:latin typeface="Century Gothic" pitchFamily="34" charset="0"/>
                <a:ea typeface="+mj-ea"/>
                <a:cs typeface="+mj-cs"/>
              </a:defRPr>
            </a:lvl1pPr>
          </a:lstStyle>
          <a:p>
            <a:r>
              <a:rPr lang="fr-FR" sz="2800" dirty="0" smtClean="0"/>
              <a:t>Mécénat ou sponsoring ?</a:t>
            </a:r>
            <a:endParaRPr lang="fr-FR" sz="2800" dirty="0"/>
          </a:p>
        </p:txBody>
      </p:sp>
      <p:sp>
        <p:nvSpPr>
          <p:cNvPr id="15366" name="Espace réservé du numéro de diapositive 5"/>
          <p:cNvSpPr>
            <a:spLocks noGrp="1"/>
          </p:cNvSpPr>
          <p:nvPr>
            <p:ph type="sldNum" sz="quarter" idx="12"/>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0420A0F-B680-4532-B032-916A42DC8A38}" type="slidenum">
              <a:rPr lang="fr-FR">
                <a:solidFill>
                  <a:srgbClr val="898989"/>
                </a:solidFill>
                <a:latin typeface="Calibri" pitchFamily="34" charset="0"/>
              </a:rPr>
              <a:pPr eaLnBrk="1" hangingPunct="1"/>
              <a:t>17</a:t>
            </a:fld>
            <a:endParaRPr lang="fr-FR" dirty="0">
              <a:solidFill>
                <a:srgbClr val="898989"/>
              </a:solidFill>
              <a:latin typeface="Calibri" pitchFamily="34" charset="0"/>
            </a:endParaRPr>
          </a:p>
        </p:txBody>
      </p:sp>
      <p:sp>
        <p:nvSpPr>
          <p:cNvPr id="5" name="Sous-titre 1"/>
          <p:cNvSpPr txBox="1">
            <a:spLocks/>
          </p:cNvSpPr>
          <p:nvPr/>
        </p:nvSpPr>
        <p:spPr>
          <a:xfrm>
            <a:off x="580574" y="1216475"/>
            <a:ext cx="4208402" cy="45148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F6600"/>
              </a:buClr>
              <a:buFont typeface="Webdings" pitchFamily="18" charset="2"/>
              <a:buChar char="4"/>
              <a:defRPr sz="2000" kern="1200">
                <a:solidFill>
                  <a:schemeClr val="tx1"/>
                </a:solidFill>
                <a:latin typeface="+mn-lt"/>
                <a:ea typeface="+mn-ea"/>
                <a:cs typeface="+mn-cs"/>
              </a:defRPr>
            </a:lvl1pPr>
            <a:lvl2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0099"/>
              </a:buClr>
              <a:buFont typeface="Arial"/>
              <a:buChar char="•"/>
              <a:defRPr lang="fr-FR" sz="1400" kern="1200" dirty="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fr-FR" sz="2400" b="1" dirty="0" smtClean="0">
                <a:solidFill>
                  <a:srgbClr val="003399"/>
                </a:solidFill>
                <a:ea typeface="ＭＳ Ｐゴシック" pitchFamily="34" charset="-128"/>
              </a:rPr>
              <a:t>PARRAINAGE</a:t>
            </a:r>
            <a:br>
              <a:rPr lang="fr-FR" sz="2400" b="1" dirty="0" smtClean="0">
                <a:solidFill>
                  <a:srgbClr val="003399"/>
                </a:solidFill>
                <a:ea typeface="ＭＳ Ｐゴシック" pitchFamily="34" charset="-128"/>
              </a:rPr>
            </a:br>
            <a:r>
              <a:rPr lang="fr-FR" sz="2400" b="1" dirty="0" smtClean="0">
                <a:solidFill>
                  <a:srgbClr val="003399"/>
                </a:solidFill>
                <a:ea typeface="ＭＳ Ｐゴシック" pitchFamily="34" charset="-128"/>
              </a:rPr>
              <a:t>ou SPONSORING </a:t>
            </a:r>
            <a:r>
              <a:rPr lang="fr-FR" sz="2400" dirty="0" smtClean="0">
                <a:ea typeface="ＭＳ Ｐゴシック" pitchFamily="34" charset="-128"/>
              </a:rPr>
              <a:t>  </a:t>
            </a:r>
            <a:r>
              <a:rPr lang="fr-FR" dirty="0" smtClean="0">
                <a:ea typeface="ＭＳ Ｐゴシック" pitchFamily="34" charset="-128"/>
              </a:rPr>
              <a:t/>
            </a:r>
            <a:br>
              <a:rPr lang="fr-FR" dirty="0" smtClean="0">
                <a:ea typeface="ＭＳ Ｐゴシック" pitchFamily="34" charset="-128"/>
              </a:rPr>
            </a:br>
            <a:r>
              <a:rPr lang="fr-FR" dirty="0" smtClean="0">
                <a:ea typeface="ＭＳ Ｐゴシック" pitchFamily="34" charset="-128"/>
              </a:rPr>
              <a:t>soutien matériel apporté à </a:t>
            </a:r>
            <a:br>
              <a:rPr lang="fr-FR" dirty="0" smtClean="0">
                <a:ea typeface="ＭＳ Ｐゴシック" pitchFamily="34" charset="-128"/>
              </a:rPr>
            </a:br>
            <a:r>
              <a:rPr lang="fr-FR" dirty="0" smtClean="0">
                <a:ea typeface="ＭＳ Ｐゴシック" pitchFamily="34" charset="-128"/>
              </a:rPr>
              <a:t>un événement, une personne,</a:t>
            </a:r>
            <a:br>
              <a:rPr lang="fr-FR" dirty="0" smtClean="0">
                <a:ea typeface="ＭＳ Ｐゴシック" pitchFamily="34" charset="-128"/>
              </a:rPr>
            </a:br>
            <a:r>
              <a:rPr lang="fr-FR" dirty="0" smtClean="0">
                <a:ea typeface="ＭＳ Ｐゴシック" pitchFamily="34" charset="-128"/>
              </a:rPr>
              <a:t>un produit ou une organisation en vue d’en </a:t>
            </a:r>
            <a:r>
              <a:rPr lang="fr-FR" b="1" dirty="0" smtClean="0">
                <a:ea typeface="ＭＳ Ｐゴシック" pitchFamily="34" charset="-128"/>
              </a:rPr>
              <a:t>retirer un bénéfice direct.</a:t>
            </a:r>
          </a:p>
          <a:p>
            <a:pPr>
              <a:lnSpc>
                <a:spcPct val="90000"/>
              </a:lnSpc>
            </a:pPr>
            <a:endParaRPr lang="fr-FR" b="1" dirty="0">
              <a:ea typeface="ＭＳ Ｐゴシック" pitchFamily="34" charset="-128"/>
            </a:endParaRPr>
          </a:p>
          <a:p>
            <a:pPr>
              <a:lnSpc>
                <a:spcPct val="90000"/>
              </a:lnSpc>
            </a:pPr>
            <a:r>
              <a:rPr lang="fr-FR" b="1" dirty="0" smtClean="0"/>
              <a:t>C’est </a:t>
            </a:r>
            <a:r>
              <a:rPr lang="fr-FR" b="1" dirty="0"/>
              <a:t>une démarche commerciale qui vise un retour sur investissement tangible et proportionné. </a:t>
            </a:r>
            <a:r>
              <a:rPr lang="fr-FR" dirty="0"/>
              <a:t>Le sponsoring est </a:t>
            </a:r>
            <a:r>
              <a:rPr lang="fr-FR" dirty="0" smtClean="0"/>
              <a:t>un </a:t>
            </a:r>
            <a:r>
              <a:rPr lang="fr-FR" dirty="0"/>
              <a:t>élément du "mix </a:t>
            </a:r>
            <a:r>
              <a:rPr lang="fr-FR" dirty="0" smtClean="0"/>
              <a:t>média</a:t>
            </a:r>
            <a:r>
              <a:rPr lang="fr-FR" dirty="0"/>
              <a:t> "</a:t>
            </a:r>
            <a:endParaRPr lang="fr-FR" dirty="0" smtClean="0"/>
          </a:p>
          <a:p>
            <a:pPr>
              <a:lnSpc>
                <a:spcPct val="90000"/>
              </a:lnSpc>
            </a:pPr>
            <a:endParaRPr lang="fr-FR" dirty="0">
              <a:ea typeface="ＭＳ Ｐゴシック" pitchFamily="34" charset="-128"/>
            </a:endParaRPr>
          </a:p>
          <a:p>
            <a:pPr>
              <a:lnSpc>
                <a:spcPct val="90000"/>
              </a:lnSpc>
            </a:pPr>
            <a:r>
              <a:rPr lang="fr-FR" dirty="0" smtClean="0">
                <a:ea typeface="ＭＳ Ｐゴシック" pitchFamily="34" charset="-128"/>
              </a:rPr>
              <a:t>Une dépense de communication. Donc : </a:t>
            </a:r>
            <a:r>
              <a:rPr lang="fr-FR" b="1" dirty="0" smtClean="0">
                <a:ea typeface="ＭＳ Ｐゴシック" pitchFamily="34" charset="-128"/>
              </a:rPr>
              <a:t>frais généraux. </a:t>
            </a:r>
            <a:r>
              <a:rPr lang="fr-FR" dirty="0" smtClean="0">
                <a:ea typeface="ＭＳ Ｐゴシック" pitchFamily="34" charset="-128"/>
              </a:rPr>
              <a:t>Pas de défiscalisation </a:t>
            </a:r>
            <a:endParaRPr lang="fr-FR" dirty="0">
              <a:ea typeface="ＭＳ Ｐゴシック" pitchFamily="34" charset="-128"/>
            </a:endParaRPr>
          </a:p>
          <a:p>
            <a:pPr>
              <a:lnSpc>
                <a:spcPct val="90000"/>
              </a:lnSpc>
            </a:pPr>
            <a:endParaRPr lang="fr-FR" b="1" dirty="0" smtClean="0">
              <a:ea typeface="ＭＳ Ｐゴシック" pitchFamily="34" charset="-128"/>
            </a:endParaRPr>
          </a:p>
          <a:p>
            <a:pPr>
              <a:lnSpc>
                <a:spcPct val="90000"/>
              </a:lnSpc>
            </a:pPr>
            <a:endParaRPr lang="fr-FR" dirty="0" smtClean="0">
              <a:ea typeface="ＭＳ Ｐゴシック" pitchFamily="34" charset="-128"/>
            </a:endParaRPr>
          </a:p>
        </p:txBody>
      </p:sp>
      <p:sp>
        <p:nvSpPr>
          <p:cNvPr id="6" name="Sous-titre 1"/>
          <p:cNvSpPr txBox="1">
            <a:spLocks/>
          </p:cNvSpPr>
          <p:nvPr/>
        </p:nvSpPr>
        <p:spPr>
          <a:xfrm>
            <a:off x="4673601" y="1207973"/>
            <a:ext cx="4268922" cy="476715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F6600"/>
              </a:buClr>
              <a:buFont typeface="Webdings" pitchFamily="18" charset="2"/>
              <a:buChar char="4"/>
              <a:defRPr sz="2000" kern="1200">
                <a:solidFill>
                  <a:schemeClr val="tx1"/>
                </a:solidFill>
                <a:latin typeface="+mn-lt"/>
                <a:ea typeface="+mn-ea"/>
                <a:cs typeface="+mn-cs"/>
              </a:defRPr>
            </a:lvl1pPr>
            <a:lvl2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0099"/>
              </a:buClr>
              <a:buFont typeface="Arial"/>
              <a:buChar char="•"/>
              <a:defRPr lang="fr-FR" sz="1400" kern="1200" dirty="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fr-FR" sz="2400" b="1" dirty="0" smtClean="0">
                <a:solidFill>
                  <a:srgbClr val="003399"/>
                </a:solidFill>
                <a:ea typeface="ＭＳ Ｐゴシック" pitchFamily="34" charset="-128"/>
              </a:rPr>
              <a:t>MÉCÉNAT </a:t>
            </a:r>
            <a:br>
              <a:rPr lang="fr-FR" sz="2400" b="1" dirty="0" smtClean="0">
                <a:solidFill>
                  <a:srgbClr val="003399"/>
                </a:solidFill>
                <a:ea typeface="ＭＳ Ｐゴシック" pitchFamily="34" charset="-128"/>
              </a:rPr>
            </a:br>
            <a:r>
              <a:rPr lang="fr-FR" sz="2400" dirty="0" smtClean="0">
                <a:solidFill>
                  <a:srgbClr val="003399"/>
                </a:solidFill>
                <a:ea typeface="ＭＳ Ｐゴシック" pitchFamily="34" charset="-128"/>
              </a:rPr>
              <a:t> </a:t>
            </a:r>
            <a:r>
              <a:rPr lang="fr-FR" dirty="0" smtClean="0">
                <a:solidFill>
                  <a:srgbClr val="003399"/>
                </a:solidFill>
                <a:ea typeface="ＭＳ Ｐゴシック" pitchFamily="34" charset="-128"/>
              </a:rPr>
              <a:t/>
            </a:r>
            <a:br>
              <a:rPr lang="fr-FR" dirty="0" smtClean="0">
                <a:solidFill>
                  <a:srgbClr val="003399"/>
                </a:solidFill>
                <a:ea typeface="ＭＳ Ｐゴシック" pitchFamily="34" charset="-128"/>
              </a:rPr>
            </a:br>
            <a:r>
              <a:rPr lang="fr-FR" dirty="0" smtClean="0">
                <a:ea typeface="ＭＳ Ｐゴシック" pitchFamily="34" charset="-128"/>
              </a:rPr>
              <a:t>soutien matériel apporté, </a:t>
            </a:r>
            <a:br>
              <a:rPr lang="fr-FR" dirty="0" smtClean="0">
                <a:ea typeface="ＭＳ Ｐゴシック" pitchFamily="34" charset="-128"/>
              </a:rPr>
            </a:br>
            <a:r>
              <a:rPr lang="fr-FR" dirty="0" smtClean="0">
                <a:ea typeface="ＭＳ Ｐゴシック" pitchFamily="34" charset="-128"/>
              </a:rPr>
              <a:t>à une œuvre ou à une personne</a:t>
            </a:r>
            <a:br>
              <a:rPr lang="fr-FR" dirty="0" smtClean="0">
                <a:ea typeface="ＭＳ Ｐゴシック" pitchFamily="34" charset="-128"/>
              </a:rPr>
            </a:br>
            <a:r>
              <a:rPr lang="fr-FR" dirty="0" smtClean="0">
                <a:ea typeface="ＭＳ Ｐゴシック" pitchFamily="34" charset="-128"/>
              </a:rPr>
              <a:t>pour l’exercice d’activités </a:t>
            </a:r>
            <a:br>
              <a:rPr lang="fr-FR" dirty="0" smtClean="0">
                <a:ea typeface="ＭＳ Ｐゴシック" pitchFamily="34" charset="-128"/>
              </a:rPr>
            </a:br>
            <a:r>
              <a:rPr lang="fr-FR" dirty="0" smtClean="0">
                <a:ea typeface="ＭＳ Ｐゴシック" pitchFamily="34" charset="-128"/>
              </a:rPr>
              <a:t>présentant un </a:t>
            </a:r>
            <a:r>
              <a:rPr lang="fr-FR" b="1" dirty="0" smtClean="0">
                <a:ea typeface="ＭＳ Ｐゴシック" pitchFamily="34" charset="-128"/>
              </a:rPr>
              <a:t>intérêt général</a:t>
            </a:r>
            <a:r>
              <a:rPr lang="fr-FR" dirty="0" smtClean="0">
                <a:ea typeface="ＭＳ Ｐゴシック" pitchFamily="34" charset="-128"/>
              </a:rPr>
              <a:t>.</a:t>
            </a:r>
          </a:p>
          <a:p>
            <a:pPr marL="536575" lvl="1" indent="0">
              <a:spcBef>
                <a:spcPct val="0"/>
              </a:spcBef>
              <a:buNone/>
            </a:pPr>
            <a:endParaRPr lang="fr-FR" dirty="0">
              <a:ea typeface="ＭＳ Ｐゴシック" pitchFamily="34" charset="-128"/>
            </a:endParaRPr>
          </a:p>
          <a:p>
            <a:pPr>
              <a:lnSpc>
                <a:spcPct val="90000"/>
              </a:lnSpc>
            </a:pPr>
            <a:r>
              <a:rPr lang="fr-FR" b="1" dirty="0">
                <a:ea typeface="ＭＳ Ｐゴシック" pitchFamily="34" charset="-128"/>
              </a:rPr>
              <a:t>sans contrepartie directe </a:t>
            </a:r>
            <a:r>
              <a:rPr lang="fr-FR" dirty="0">
                <a:ea typeface="ＭＳ Ｐゴシック" pitchFamily="34" charset="-128"/>
              </a:rPr>
              <a:t>de la part du </a:t>
            </a:r>
            <a:r>
              <a:rPr lang="fr-FR" dirty="0" smtClean="0">
                <a:ea typeface="ＭＳ Ｐゴシック" pitchFamily="34" charset="-128"/>
              </a:rPr>
              <a:t>bénéficiaire : « sans recherche d’impact  sur les activités marchandes de l’entreprise »</a:t>
            </a:r>
          </a:p>
          <a:p>
            <a:pPr marL="0" indent="0">
              <a:lnSpc>
                <a:spcPct val="90000"/>
              </a:lnSpc>
              <a:buNone/>
            </a:pPr>
            <a:endParaRPr lang="fr-FR" sz="1200" dirty="0" smtClean="0">
              <a:ea typeface="ＭＳ Ｐゴシック" pitchFamily="34" charset="-128"/>
            </a:endParaRPr>
          </a:p>
          <a:p>
            <a:pPr marL="0" indent="0">
              <a:lnSpc>
                <a:spcPct val="90000"/>
              </a:lnSpc>
              <a:buNone/>
            </a:pPr>
            <a:endParaRPr lang="fr-FR" dirty="0" smtClean="0">
              <a:ea typeface="ＭＳ Ｐゴシック" pitchFamily="34" charset="-128"/>
            </a:endParaRPr>
          </a:p>
          <a:p>
            <a:pPr>
              <a:lnSpc>
                <a:spcPct val="90000"/>
              </a:lnSpc>
            </a:pPr>
            <a:r>
              <a:rPr lang="fr-FR" dirty="0" smtClean="0">
                <a:ea typeface="ＭＳ Ｐゴシック" pitchFamily="34" charset="-128"/>
              </a:rPr>
              <a:t>Un </a:t>
            </a:r>
            <a:r>
              <a:rPr lang="fr-FR" b="1" dirty="0" smtClean="0">
                <a:ea typeface="ＭＳ Ｐゴシック" pitchFamily="34" charset="-128"/>
              </a:rPr>
              <a:t>régime fiscal incitatif</a:t>
            </a:r>
          </a:p>
          <a:p>
            <a:pPr marL="0" indent="0">
              <a:lnSpc>
                <a:spcPct val="90000"/>
              </a:lnSpc>
              <a:buNone/>
            </a:pPr>
            <a:r>
              <a:rPr lang="fr-FR" sz="1600" i="1" dirty="0" smtClean="0">
                <a:ea typeface="ＭＳ Ｐゴシック" pitchFamily="34" charset="-128"/>
              </a:rPr>
              <a:t>	</a:t>
            </a:r>
            <a:endParaRPr lang="fr-FR" dirty="0" smtClean="0">
              <a:ea typeface="ＭＳ Ｐゴシック" pitchFamily="34" charset="-128"/>
            </a:endParaRPr>
          </a:p>
        </p:txBody>
      </p:sp>
      <p:sp>
        <p:nvSpPr>
          <p:cNvPr id="2" name="AutoShape 2" descr="data:image/jpeg;base64,/9j/4AAQSkZJRgABAQAAAQABAAD/2wCEAAkGBhQSERQUEhQWFBUWGBQUFxgYGBQXFxgVFBQVFBUVFRUXHCYeFxokGhUUHy8gJCcpLCwsFR4xNTAqNSYrLCkBCQoKDgwOGg8PGiwlHCQqLCwsKSwsKSkpLCwsLCwsLCksLCwsKSksKSwsLCkpLCksLCwsLCwsLCwsLCwpLCwsLP/AABEIAL0BCgMBIgACEQEDEQH/xAAbAAABBQEBAAAAAAAAAAAAAAADAQIEBQYAB//EAEUQAAEDAQUFBQYDBgIKAwAAAAEAAhEDBAUSITEGQVFhcRMigZGhFDJSsdHwQpLBI1NicqLhstIHFRYkM0NUgpPxRGNz/8QAGwEAAgMBAQEAAAAAAAAAAAAAAAECAwQFBgf/xAAsEQACAgEDAwQBBAIDAAAAAAAAAQIRAwQSIRMxUQUUIkGBIzJhkRXwM0Jx/9oADAMBAAIRAxEAPwBjNUSsgzon1s2578lecUzNtsLrSXVCS1jcmCJJAPedHBBvXZ7DTLqIOXvNc2M9JbxWmp5ZKPaK7jDDmTv5cSsuZNco7Hp8ozThL8FNso97KlRj8u612GdJWqpVFX2e6zTDnhh7xJLonwngpFncr8f7Uc/VKsrVEwlcFlrDbqtS0PpmqWtbi0Ddx5hOtd41aVZjadTtsWrYBIz4t0UrK+k7o07k1wyVNtXa306TCxxaS6DHTRDuq+HOa+lVyqtBg6YhGR6ovkSxvbuL9oyTXDJVWy1cvouJe55xRLtQYEgcpVRc731atRj6tQBskQ6NHQhsaxu3z2NTXrtY2XGBkPPlvUzBl3YHMgEnnnk3oqe0EWenSa1zqtSq/tO+cWGlT0DeBL85/hV1KhKO7uWqPTSr7BdieR8I+WSSpTiDuPzGoPNZ602r/e8Di4CSfeLRMSN/QeKftBeHYUuzoEvc94OTi4swAuLgBqIyKrpxdw/KLJY1JVLv9MuYWe2xP7Nh5n5FGvS2v9lYCIq1cLI3ydfvmqq8bG6lZGsfmW1HZ8QZIV7fBlhCmn/JsLG+abCPhafQJtrtDG+85rZ4kBUGxF64m9i/IgSz+XePBD22pRVpcwf8QRfFj6beTay4p21hdk9p6OCtW1gGy4gAak6LH7TtoNZgDAKpjDhbBzjOd4U2g14u94qziwu11AmQDzRYdNUmaAVWvBLXBw4gyq+peNH96z8wUXY4fsHfzn5BU2zYAfXJbjwjIAAk97cCix9JXL+DS2e2Mf7j2u6EFSQFjThfbGuj2cCDDhhLiD5Z6LSX1b+xoudvPdb1KExSx00l9haNsY9xa14LhqBqEZzgASTAGqxZsr7IaNaZxe8OucHqD5rT3lZvaKBDHRiAIO7jBQmE8ai1zwBqbT2cH356BxHnCnWS1tqtxMMtMic93VZyy22rZW4K1DEwT3gBpzOhV5dNupVWE0hABzbEEE8QhMMkFFWv7JhC6E6EhUiiyvrWrBaGMOlRpj+Zp/UH0U+Fn9sGkMp1G5Fj9eokeoTqe2NKBiBmBPXeo3Rf03KKcS3nJRb3tOCm13B7J6EwVJZoqbaG8abqLqYcC6RkM9DvQ+wsauVGiumyio8zoBMDfwEqe64w+oHEQAIgZRyWb2KvguY4ESW4WTxmYPot/YrPJAeSyRlO/mtmPHCWO5IhuyY8nx7hbJVFJsADDpESCOao9oLrZTLKtIQx+o3NdrlySV7yHavok59wt5tJhxHiES9bSexczdkR1BVk8ScfiVrI7amec2GuxtsqYyA04wZyGe5OvMUmuYbIT2k54JIjctC2m34W+QUui0DQAdAFz6NPW5uii2qLvZqWId7E2euHNGve6zUpsq08qrWgiN4jRXbwDEiV0ooj1Gqoo9ip7J4ORx7+gVfcd3Nq2iqHifegGROeoK1zNFwfh0ARQ+ry35CusjWubhaBgZTY3kAMUD1SVWmdPv7CkWq1sc4YHAlrGB4GeF0aHnGfioFO0EmDoUFj7lXXsQfau82QCNRIOU/QK+sNkY18hjR3K274qZamBsFFZLadR/GKTf5jD3+QA/MhIlKbf4Mza7G6vapl9NlJph0aunVshaa4djqVopONrqPdSYS4mQ0ugScTgMmgcM81EqkwJzKNeF8f7l7NScW1XGXECQ1pfJB5kBDaSthpovLNR8FfeO0F3AFthstNlQENbVqgzlrDScyRkCeKob8re11WCgRUwhx0wZYtIJ1gA+KIdk57zrR3znpvnLOZlDsliNC1U3Oc0guIymc2kZ8dZVMci7M6ebTSjHcl2LXaC5u3pCMqjRLTzgSJUWzsrPsz6dRv7TCWgyO9w8Vo3tUKqIKvo4SyPsR9mLC+lSc2oIJdIzBygcFWXVd1ooVHu7IOxSPeaPxStNRfIT3JUS6r5/kzF5XTWtT2l7W0mtnfidn0RLyuipWrUw7/AILI35nLPLyCvikKdB1WVFq2aouY4NbDoyMuMHccyg3XYLRToOpy0OGbDMxnmDlp9VeLkULqSqimxWyMJbRM5TJ+SJcNyezhxJlztY0EbgrVIU6E8jao4lJM6J7NR1CpbzvAMtNUnFAMANMREZxoRrlzVWTJ06Oh6f6e9buSdNBNo2NNneHEDKRPxDMALz6VsNqGUnUWVRJquqYS0uyayCZwbt2a0DNmLqgS8EwJ/a71FzUuTXHRTwtw7/gFT1KrLds/Tqkkdx3EaHqFZ/iSt1VtHEUnF2ir2Is/Z1atJ7mh2NmR3gT3gN4zXoFoeZ7xkgQDyWTsNhb7SKmQcGlvWf1WjptXR06+CKc87f8A6UW19nwNp2ljZqUjGW9jtfKZU2jaG1bPicQJbqSNYU232fG0t1yjxOQWBtFz9jULQZgAjORP/tLPN4ouVFumxLO9jdUDtO0QbWawSQJxRmSYyA8Vf2FznDE8YeDeHU8VmrBs0Wva8v7wOKAMp4StVRXOV/Zbl2riId25NBXPOQSAqRSFboucmsSlMQW67taTVLJ7Rxa4idQ0YchxE+qFUMPaGtnMycu7Geecjfu8kG0Xl2DHVMOIAQ4aHASA4tPEa+CPRqPLh3w+SI7UMdl/+hhwHOVk/UhKX2u5sTjKKvv2JIpuIOFpdhDnGODQSSgMtrqlOm1wDcIJgfE5xcXHmRHSFPvK9QW9nSLcEDEWDCHnlvLeuqrmqzFKU1uaoqytR+KYyqc1WWywtLjLi3GBmMsxlqFYneToFUXlezO6Inva7jrkOP8AZXTwynBtLsX6DL08yvs+DhctDszTc7vmoHDMzGHOATmMvmutbKNJzGtaTDm6b3EwIG4SVHfaHF4c15AiBApwBv7xzQG3lirNAM4cyRyyCx4cbyzUV9npNTOOPE5GyqBRq7MkOyXgXSHAZZBwMg9Rq0qSRK6WXDPH+5Hjb5ItlqQYUwlV9QYXKbTfIVJJnFNSkJhCZE6Uq45hJKAFlISuSFAjsSyd5Wma9Q6Yi7XcDn8lqis1flgOFloZo0mnUHAtOEO6RCy6mLdUel9AzRxZJKX3QHahznUadR7A2XQ1w0c1rMI55R6qys93tcxrj2EkA/iGonQaKFtnaGllnbTe1wAdMHflu8ld0bEcI7jNBqxk6b81Q1wjvRleSVIIToU7emAd0IsLefP2U209tqUWB1J2FxcBMA5HUZqHZv8ASZaWtDezpOI3kOHoCpG2Q/ZN/m/QrFNd3lJZJR7M14sUJx+SNI7/AEgWwnWmAeDf7o9gvN9cl9TDikN7rQ0EAbwFnA2ei11juNtKiyr2hJqGWtIiWSRi9B5qM8jkqky7pxxxcoonMCnUQolIKZTQc9j36JrU5+ia1MiPYnFIxKgREvFs0aoPwP8A8JQ7qtLX0WDVwZSM8Jbn4nTxKt7HZWPxNqNlpBBzI1yjJRqdwUrMwikTBIydmYiAMX3qq963Ubo6efS6iECWq7C2Tpp46wFzBmh+0CoK1E6tAqt6sEPHi1xP/atmngpz57GJK2TNtrKGupYMmOpNIG4HOSTvJkLB7TMwCkc8QfOUYQAMsxv1Wyt15MqWFrZBq2cmGk5vZwHh/h5rG3xfVKtSpAA0yHPecQBmQGgZboHqt2V/oPEu64NmJVkU/oq6tpD4DRLjlAk8lbXJRJGDuhwMl+mAEZgneTlA1GqraT3vIFIdmDrhyOmZJOfHpKv7PZhTa0AxDRpBz1PmZVHp+llF72aNZqVP4o0dis9FgGOo8gbmNj+p/wBFJrW+zQ1tIVGmfxlpB8tFn6e1b6X4aVQcH02H1AlBO1FN5BFmYyoCCC1zsGu+mdei256l8ZX/AGYYwtfRoLVRkINmqQYU4NlQbTRwmVw2VIkuTHJaL5C5zUyJzXeYSQkZqlKAEK6jbrKDFWs6kZ/Ewwec5x4wlUa1WNr8yASq5uVWjRgUN1TLimLCf/lMP/e0KG6w0WUqjRa6UVMUGQcyI3KJRsQfkGNzGeQiN6rbfczKbQAMIBkdd4H3wVLnxZ08MNsmkqZGfdFNzqTalrpOZT7vcY8DUEiYgkrRG3WX9+Pyn6rO264qlUhpJYfeyGQHPmgP2Tgkdo7U7x9FWr8HQ9xJP4s0DBkUVmiHT3olPRazzDKPbJv7AHg4eoKwjz3gvR9oLu7alhBiDPosBXu92KOB+RUZSS7m/TJyjSHNK9Kvpk2SwvgDuAZc2NP6Lz1tldMRmclt6t4vdZLPSewAU8IDpMnCMOnMI3xui6WOTxuX0OpblNYodAKY1TOU0LU0SNS1BkuagVCP+SITlK5onJMZoRwQFHf61bScA8QHDEHyQJBjCTpOnmre5KtK0v7zx2bQXvM6Nbnru6rPbVW3sqWOWzDWBjgQyo0kYmxmx7gM9xyT7ptRY4YO64NkFu9u8Zbhksi+Uz0jfRwJJXxybercdkq0nVaDywNmdXCeEOz8ivNLdYLVTrGpSYXEOLmkQ7IyILeEblq70v2s+gGgAAOxOgRO/QamTJVPR2hI1+o/stHupYZfEpw6LHmjvRjf9YVadpFZ9JzQ2ZaWkDMZgZeSbddyvtNQucMLQZjc0HQczyXodO+sQ90H18wlqW5paRhDQdR3R45KeP1BbrmrLJ+myaqLK6hY2U2FtMHiTq4xlJKo7xZvknxn9VZWfa42ZzhDXMOpynSAQZH3wVHed+06znOpDN2927KMhpzld2Gux5bUOxxZ6PJhfz7lbaq3HdnHLkE27nYqrNwxCBzneh1LM7EHj3sp35jI9Qf1Vjs3dpdaKciAHYjH8Muj0WOUptttcFj2qPc9DhdVpBwT3NSArnmErSzAUYOkKRWpgqMGQgYgOaV7kyqErygKOc9MxpzUN74SJLwcLd2Zxbt4S3Za21qvbVSMjDG6gDjCqq9XtCZIDRppmVEs7mPD6QIa4ZNPxZTKwz4e5djuYW3Hpt/L/eD0QV2O0PoVTVrkYXEkukkk9Seix1noVKYLS97TO5zsuSMLZW/eO/MfqpuddyKV9jQMCWmUtM5AppV6ZynA60+6Vnqt3au6rQVT3c1DpPGB3iqcz4R0/T41J34M3SbDpWydRx0GnfqsnSEu8Vp7vqzRjhIUcn0y/TO1PGxlIZqUxRqalNC0JnGcORX6LmhOfok5J2LYxzF1RuYPFPDEUNymMuCdkdpi7z2erVK2ItBYXzk7INy/CdDAGisbroPp12uOJop5ydTkQGtO+Z8loRSGoHhKdha7Is8yqnC3Z0sGreNbZK0Wtm2lp16Lqby05EHTIxkeRXkl92jC/HSfhJ1G481u/wDU1MgtaC0GcmmBnroh2TZWzsM4ASPiJd6HJOScmmXLVYoqo2ZWna6lGzsqVHOD6hOFoH4BHeO8fRQrwv1zhk456z95pdpL3Ne0OdTDuzaMDZy01IHAlVDKgmHiJ0PDryVsMWF1a5D3edR7gqjy498n9FIoMA0cPRPfYo3H75hdTsvJx8At0MLj2Rjlk3ctk2jV5tWl2YbNcfyuPpCzNOgG6tAPOC7+y0ux4mo6T+DTf7wzWrJJrG0zLJX2NY9sIRz0SlxCG4+BXIsq2ih4Q3BI909UhrcUWFDSyclzLM4j3XH/ALSp1ztxVm8pPkFqYSLIwsxbLsq/u3eSg3jYqshvZ1Dxhjj6hbG3X/Ro++7lkCc+EhAsW0BruilTfh3vd3WgchvKjNblRdi243fcxbrorH3bK7qWgfNR7LstaA8vdTjhGoK9TSFR2F3UX0ee1rnLx3w4PHAEyOBEIX+yh/8As/8AG76Le2h5BEEoXaHiVFY2uw5503yjz242QXS9ziRGZy8FaErz+z2qs05Vi2OMH9FYU7ytMSKwjk0fRRUicsHJraxU657mp1LPUe8uycQQ3pOkSsfYnWys8Mp1C5xy9wQOZMZBej3fSNiptpOqtfUeJcC2AXkcRpwUo0+5OEZQdo87o0wHkbpI8JWx2auVlSi973loDoIHQFYWtYbYbSaYxNqOcSGANOTiSM+HNer7PXc+xWdra1RrnOOJ2W85QCNwyzQkm+SUd0XaMlgAJG4EwpFNuSzd9OtFOvUGN7BjcQMLD3SSW578lFbetoj/AItT8tP6JFDxGyOicylCxYviufx1OsUwfkudetp3VKvnT/yosfSZs8GeaNTyylYmm+1Pj9s8cZLT8gqi/b9tdB8Cu7dnl9E9zE8B6a+zDUOQnU45ryIbZWz/AKh/p9E07VWsme3qeY+ie4j0D2JtOdCUVtEyPUleLjae1/v6nmpl23hbar2/tK5ZIxGXYQ2cyT0T3Efb+WWludFZ7W5NLnFvSTkq610iciPNaU3E+s3uUy7gYgdJOSg3lc1WmwCo1zXc4k8w4Ehyna7Gna6sobBeBpktdJbw18uCsaV6NdoY65KjtRIdnIPSCpVntIIh4BWjFq5wW36KZYVLkuwQM3EAbhl3ju5lRrvtj2VsWc6ggxnwTrOykAABmDPOd2aWpbWyO48Ob/Dl0k6dVPPnWSkhY8e3ueg3baTWpNeRhdvGsEZH75otRqxVyMbXDu0qvY6e4Gkhpy0LmwJVm2465Ih9No4EucT15rHyVyxpMvXN3oL3Afe9QbbcxAaO64mcThUfTjoATKrbzbQjDTp2ipUmP2bqhE/zHIqLdDjiTNxss2XPdGgA8z/ZWF/27s6YzjG4Mnkcz8vVZvZmu6xWUmsx5e9wOCcbuAarjaOKtEYBie1zS0TBHE+SknwRlBxK9tops7zqbXO0BccgNwAOilf7WBoza08mn5KotuzWEPq4mvyxdnOcnUSNQM9NYTLu2R7Vof2mCdxbmOmeiCP4Lqx7VvqmKdnc4/zAAcJcryyOfh/ahodwaSQBuzO9Z+lsbgM07Q9p6D9Cr+y03NaA55eR+IgAnwCav7LJbf8AqQr+rFlPE0xDmT/LjaHDyJTsSJeVBr2lrhLXAgjiCoLLBSAADWgAQBO4eKZWzF2bY1zffGMdBr5qWzZVmWRA4BzB+qtHUmH8JPVxTfZ2fAPX6rkPM2eqWmig1hr1rP3aL6TWfCWsJnf35BKNUvMlwe51PGBE935GYUdtBn7tvkkdQZ8DfJHWYe3iGs+0dSlUxCpRc0+9iHfJ5OaPSEt7bWmqAJDQCDkCcxw0yQG0WfCPIJSxm9oR15B7bH4AWu+qdUzUaHHT3dAmtttnGlIflKkw3c1o8E5sDQDyCj1ZE+hDwAbeND9yPBqe28KW6h/SEbtT9hKK6Oqw6MfAIXowaUf6QhOt9Nxzs4PVgKl+18iu9s5I6rDox8EX2qn/ANO3/wAYTat4saJ9mnk2k0nyU32qV3tI4pdWQngjXYiWe2U6mXZGn1owfUItrs4NJ4FUxhdkGtE5aQAEcWrl+iZaK/dPMfNXLUvskZXoU+W2HoVxgxSA0CBwEaBU9/3o19B+KIwlwncQMiPFR7ZasLSN0rKbSWupXLKFJrnudmQ0SYB06T8lJStmjJFRgJdOy4t1N72VRTDcORBcMRmWmDlEcDqqW9LDUs1Q0nxLd+4g6EHeCvSthrpfZLNgeIe9xe4CMsgAJ6D1RdrbhFrpZCKrJLDlnxYeR9Cm9St9fRlWjey/vweX2az4/wAJ5kO/RWlG7XmCMD4+M1CR4E5KmDSxxDgQ4GDucCNyu7FeR3yeuvid62waOfJNE+laHtcMbQI0Igs8Qcwt1d1506tMHs2zo4Ngweg3FYYOZUGsHgcv/an7M1DRtLmgEhzQDEnLXFluH1Usl7bQoRUpJSNS1lAPxNpQ4jU03QOWYiVLdbxoAfBrgPkm9rzSdvzXM9y/B1PYR8jhUz4zyKU4engT8kJ1oPNMFfqj3LD2MR7nTof6XD5phk5T6H6Lu2PE+iT2o/FCl7p+CL0EX9gnUnTkXeqb+1J95w/Mj+1/xpvtR+JP3cvBH/Gw8kWrZqx/ET1JUI063B35D9Fbi1H4kntv8X+JP3kvAv8AGQ8sjYuXqu+9UwNXdn181hOuFaec+JS4+XqhhvJdHL1QA8v5BKKnRMPRdKAHdt0SdskISYBwQA41EhrFdgXFqAO7VIXc0jmLuxQMXtea7tea4U1xphADu05oNZxOSKGfcqNXd345BTxq5EMjpFdfDoy4+SnXJTbTphwaMTs3HeeAngFBvf3mBWd3smm3x+ZUsnYjjpsme2EJ7LUd8JgohPDVQX8GQ22u5ktqtEOcSHRoYEh3XULLUgWleibR3W+vSDaeHEHT3pAiCDmAVjbXs9bmf8hrxuwkO+RB9F0tPkjsSb5ONq8Muo3FcDWsxfcFSblttanXx0nkOaCNA6QciCCM9So9C76gwis0sPCR+hyXoVwWmlTphrAG5ajUniTqVe8yKo6WTVgrFaHlgNQFruYInmJRDaI3o1qqB8QUAWfiVy8qqXB2MX7UmMFolcX/AHKcaSaaagWCCPsp2IfZQp4tKcWBADu05Lu1TcI4+qUNQAvaLsf3kkwlJhQIf4pwaje0ngz8jfokdaD8LPywmR5BFoShPZagfwM/q/QpTV/gZ/X/AJkcByMSpzqg+ADpi/UrjVb8H9RQHIwlIidqz4c/5v7JBUbGYdO+HADyhFBYwlcUQin/ABj8pSfs+L/Jv1RQ7BxKXwT4Z8Tvy/3ShjPjP5f7pUFg0iN2bPj/AKT9V3Yt+MflcnQWgSr7cIfI4A+RVk6kB+IHnn9JUy7bgbXeZqRhG4ayeccFZii3KkV5ZJRtmRvR8vBnn4Qrm7R+ybPCfMyp9+bFNaJbVOW4tGY4SDkozRGWH1U80XHhkcMlLlBV2Lqh4XbgD4gLu98P9Tfqs9GgjXvfAs7A7VzjhaDpO8nooNzbQuqVXzJYxoPIvcJwnoJMBTL2u32imWEQdQZGTv1yWQquq2MxUYQDhJ35tBALToQQteDbVVyYdQpKW6+A16WyXuk5yfnqFDo3o4aHwRruvGlaa7WFpbMzMAZAk57ltqVgY2C2mBzDf1hLK9rLMNSXDKfZ+rWeQXAtYM85lx3RyV8XJjnHe0pnacisrlbNVUPcBwSBwG4pmPkT5JA7kkOggr8k4uQY+5XYTzQKgiQ9E2Uk+KAodijcEmIckKRwSyOHy+iB0HFfgJS43cAl7AJYA3JkRgpcgnYDwRGkpH1DGQ80ANa0707AUDtKn8Ke17+IQATsyk7M8VzWk+9BRZMRPoEADFI8042c810n4iubPFADRRHE+YTxZuqeCePouLzxQIY6hGZyHMoJoA/8zwEFEe2d6HI3vj0SGKKDRvcT1Vzs6GioctwyPVV1CpTH4sSjX5bW07PUqglr2wKZDy0lx3QPe00IIV+n/wCRFGof6bs2W0djb2eIZb9eHVZQAcfVYiy7a2h1UYu0qNylvIawN0Z5ra0q7HNDhmCJHRXavlplGiknFodgbxThhG9D7QckyqW6kgLEbwuBvH5Kn2pc0Ug4gOAcA4EA9x2XoYVia7Izc30QLT2dWm+mXNIc0g+O9Sg9skyM47otGDvCzU6D6dam3ulwPdOgGuHdx1G7wXplKWsYceLE0OBAwSD/AAg5FeYWVws9XsbUwuo4w4nvZbg9sZEclvLLe4qVanZuD6YFPTNvaQQ/CeBAY6Nxct2ZJ47OXp5OOWqLX213xH8xTXWt3xesqO+0k8B0Q8TuP6Ln2daglR7iffEdG/RKyRvaerWlCxH4h6pppE6u9EBQ9zgDmR5D9FwrN/h9R+qZ7OOJKVtBg/D+qYcHB7eIPikMfhHrKIGt+H5JZA0AQAjDTHvY54CPmVxq0/hqeY/ype2HJJ26dioaKieKqYSOHqm4kAH7VIaqDiSykAXtEnaIcrjvQAYVvuF3afcKO16U1EAGNU8im9sUPEeK4oAea5QzVXQhvMZIAa61jimGti5pQ/kiCkITGB00lTbiu2naLQ1tbvNaC4MdmHGQIjxUV9JCZX7Kox8B0OHEHPLJwOWu8FW4ZJTTKM8d2NpF3tfc3Y2qhVo1adlpnCXDA4tc+nIHca2Hdx5G5Vl6Ml7n0gRSJGEkYJnXA1xkiZ0QtutoDTDajWzUaCxr3HFha7WGxE81iLrvJ9WoH1HOcQZEk6rZmcZROfpoyjM1pa47ykNBx3o9ltGLd6qWAudZ16Kz2R/xFc+xPdq6fNWoC6Ebgoo33FiMknwJR7Jdhpe7l45eWitHuhNa77lPe3wJQinYyjUPEeCOKp5JmAcErslEkExcwkxBMQi+EASsYTTUQGOlOIQIeanJMNU/CSklcCgZweTujyT8J4hImYR9lAH/2Q=="/>
          <p:cNvSpPr>
            <a:spLocks noChangeAspect="1" noChangeArrowheads="1"/>
          </p:cNvSpPr>
          <p:nvPr/>
        </p:nvSpPr>
        <p:spPr bwMode="auto">
          <a:xfrm>
            <a:off x="155575" y="-860425"/>
            <a:ext cx="2533650" cy="180022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 name="AutoShape 4" descr="data:image/jpeg;base64,/9j/4AAQSkZJRgABAQAAAQABAAD/2wCEAAkGBhQSERQUEhQWFBUWGBQUFxgYGBQXFxgVFBQVFBUVFRUXHCYeFxokGhUUHy8gJCcpLCwsFR4xNTAqNSYrLCkBCQoKDgwOGg8PGiwlHCQqLCwsKSwsKSkpLCwsLCwsLCksLCwsKSksKSwsLCkpLCksLCwsLCwsLCwsLCwpLCwsLP/AABEIAL0BCgMBIgACEQEDEQH/xAAbAAABBQEBAAAAAAAAAAAAAAADAQIEBQYAB//EAEUQAAEDAQUFBQYDBgIKAwAAAAEAAhEDBAUSITEGQVFhcRMigZGhFDJSsdHwQpLBI1NicqLhstIHFRYkM0NUgpPxRGNz/8QAGwEAAgMBAQEAAAAAAAAAAAAAAAECAwQFBgf/xAAsEQACAgEDAwQBBAIDAAAAAAAAAQIRAwQSIRMxUQUUIkGBIzJhkRXwM0Jx/9oADAMBAAIRAxEAPwBjNUSsgzon1s2578lecUzNtsLrSXVCS1jcmCJJAPedHBBvXZ7DTLqIOXvNc2M9JbxWmp5ZKPaK7jDDmTv5cSsuZNco7Hp8ozThL8FNso97KlRj8u612GdJWqpVFX2e6zTDnhh7xJLonwngpFncr8f7Uc/VKsrVEwlcFlrDbqtS0PpmqWtbi0Ddx5hOtd41aVZjadTtsWrYBIz4t0UrK+k7o07k1wyVNtXa306TCxxaS6DHTRDuq+HOa+lVyqtBg6YhGR6ovkSxvbuL9oyTXDJVWy1cvouJe55xRLtQYEgcpVRc731atRj6tQBskQ6NHQhsaxu3z2NTXrtY2XGBkPPlvUzBl3YHMgEnnnk3oqe0EWenSa1zqtSq/tO+cWGlT0DeBL85/hV1KhKO7uWqPTSr7BdieR8I+WSSpTiDuPzGoPNZ602r/e8Di4CSfeLRMSN/QeKftBeHYUuzoEvc94OTi4swAuLgBqIyKrpxdw/KLJY1JVLv9MuYWe2xP7Nh5n5FGvS2v9lYCIq1cLI3ydfvmqq8bG6lZGsfmW1HZ8QZIV7fBlhCmn/JsLG+abCPhafQJtrtDG+85rZ4kBUGxF64m9i/IgSz+XePBD22pRVpcwf8QRfFj6beTay4p21hdk9p6OCtW1gGy4gAak6LH7TtoNZgDAKpjDhbBzjOd4U2g14u94qziwu11AmQDzRYdNUmaAVWvBLXBw4gyq+peNH96z8wUXY4fsHfzn5BU2zYAfXJbjwjIAAk97cCix9JXL+DS2e2Mf7j2u6EFSQFjThfbGuj2cCDDhhLiD5Z6LSX1b+xoudvPdb1KExSx00l9haNsY9xa14LhqBqEZzgASTAGqxZsr7IaNaZxe8OucHqD5rT3lZvaKBDHRiAIO7jBQmE8ai1zwBqbT2cH356BxHnCnWS1tqtxMMtMic93VZyy22rZW4K1DEwT3gBpzOhV5dNupVWE0hABzbEEE8QhMMkFFWv7JhC6E6EhUiiyvrWrBaGMOlRpj+Zp/UH0U+Fn9sGkMp1G5Fj9eokeoTqe2NKBiBmBPXeo3Rf03KKcS3nJRb3tOCm13B7J6EwVJZoqbaG8abqLqYcC6RkM9DvQ+wsauVGiumyio8zoBMDfwEqe64w+oHEQAIgZRyWb2KvguY4ESW4WTxmYPot/YrPJAeSyRlO/mtmPHCWO5IhuyY8nx7hbJVFJsADDpESCOao9oLrZTLKtIQx+o3NdrlySV7yHavok59wt5tJhxHiES9bSexczdkR1BVk8ScfiVrI7amec2GuxtsqYyA04wZyGe5OvMUmuYbIT2k54JIjctC2m34W+QUui0DQAdAFz6NPW5uii2qLvZqWId7E2euHNGve6zUpsq08qrWgiN4jRXbwDEiV0ooj1Gqoo9ip7J4ORx7+gVfcd3Nq2iqHifegGROeoK1zNFwfh0ARQ+ry35CusjWubhaBgZTY3kAMUD1SVWmdPv7CkWq1sc4YHAlrGB4GeF0aHnGfioFO0EmDoUFj7lXXsQfau82QCNRIOU/QK+sNkY18hjR3K274qZamBsFFZLadR/GKTf5jD3+QA/MhIlKbf4Mza7G6vapl9NlJph0aunVshaa4djqVopONrqPdSYS4mQ0ugScTgMmgcM81EqkwJzKNeF8f7l7NScW1XGXECQ1pfJB5kBDaSthpovLNR8FfeO0F3AFthstNlQENbVqgzlrDScyRkCeKob8re11WCgRUwhx0wZYtIJ1gA+KIdk57zrR3znpvnLOZlDsliNC1U3Oc0guIymc2kZ8dZVMci7M6ebTSjHcl2LXaC5u3pCMqjRLTzgSJUWzsrPsz6dRv7TCWgyO9w8Vo3tUKqIKvo4SyPsR9mLC+lSc2oIJdIzBygcFWXVd1ooVHu7IOxSPeaPxStNRfIT3JUS6r5/kzF5XTWtT2l7W0mtnfidn0RLyuipWrUw7/AILI35nLPLyCvikKdB1WVFq2aouY4NbDoyMuMHccyg3XYLRToOpy0OGbDMxnmDlp9VeLkULqSqimxWyMJbRM5TJ+SJcNyezhxJlztY0EbgrVIU6E8jao4lJM6J7NR1CpbzvAMtNUnFAMANMREZxoRrlzVWTJ06Oh6f6e9buSdNBNo2NNneHEDKRPxDMALz6VsNqGUnUWVRJquqYS0uyayCZwbt2a0DNmLqgS8EwJ/a71FzUuTXHRTwtw7/gFT1KrLds/Tqkkdx3EaHqFZ/iSt1VtHEUnF2ir2Is/Z1atJ7mh2NmR3gT3gN4zXoFoeZ7xkgQDyWTsNhb7SKmQcGlvWf1WjptXR06+CKc87f8A6UW19nwNp2ljZqUjGW9jtfKZU2jaG1bPicQJbqSNYU232fG0t1yjxOQWBtFz9jULQZgAjORP/tLPN4ouVFumxLO9jdUDtO0QbWawSQJxRmSYyA8Vf2FznDE8YeDeHU8VmrBs0Wva8v7wOKAMp4StVRXOV/Zbl2riId25NBXPOQSAqRSFboucmsSlMQW67taTVLJ7Rxa4idQ0YchxE+qFUMPaGtnMycu7Geecjfu8kG0Xl2DHVMOIAQ4aHASA4tPEa+CPRqPLh3w+SI7UMdl/+hhwHOVk/UhKX2u5sTjKKvv2JIpuIOFpdhDnGODQSSgMtrqlOm1wDcIJgfE5xcXHmRHSFPvK9QW9nSLcEDEWDCHnlvLeuqrmqzFKU1uaoqytR+KYyqc1WWywtLjLi3GBmMsxlqFYneToFUXlezO6Inva7jrkOP8AZXTwynBtLsX6DL08yvs+DhctDszTc7vmoHDMzGHOATmMvmutbKNJzGtaTDm6b3EwIG4SVHfaHF4c15AiBApwBv7xzQG3lirNAM4cyRyyCx4cbyzUV9npNTOOPE5GyqBRq7MkOyXgXSHAZZBwMg9Rq0qSRK6WXDPH+5Hjb5ItlqQYUwlV9QYXKbTfIVJJnFNSkJhCZE6Uq45hJKAFlISuSFAjsSyd5Wma9Q6Yi7XcDn8lqis1flgOFloZo0mnUHAtOEO6RCy6mLdUel9AzRxZJKX3QHahznUadR7A2XQ1w0c1rMI55R6qys93tcxrj2EkA/iGonQaKFtnaGllnbTe1wAdMHflu8ld0bEcI7jNBqxk6b81Q1wjvRleSVIIToU7emAd0IsLefP2U209tqUWB1J2FxcBMA5HUZqHZv8ASZaWtDezpOI3kOHoCpG2Q/ZN/m/QrFNd3lJZJR7M14sUJx+SNI7/AEgWwnWmAeDf7o9gvN9cl9TDikN7rQ0EAbwFnA2ei11juNtKiyr2hJqGWtIiWSRi9B5qM8jkqky7pxxxcoonMCnUQolIKZTQc9j36JrU5+ia1MiPYnFIxKgREvFs0aoPwP8A8JQ7qtLX0WDVwZSM8Jbn4nTxKt7HZWPxNqNlpBBzI1yjJRqdwUrMwikTBIydmYiAMX3qq963Ubo6efS6iECWq7C2Tpp46wFzBmh+0CoK1E6tAqt6sEPHi1xP/atmngpz57GJK2TNtrKGupYMmOpNIG4HOSTvJkLB7TMwCkc8QfOUYQAMsxv1Wyt15MqWFrZBq2cmGk5vZwHh/h5rG3xfVKtSpAA0yHPecQBmQGgZboHqt2V/oPEu64NmJVkU/oq6tpD4DRLjlAk8lbXJRJGDuhwMl+mAEZgneTlA1GqraT3vIFIdmDrhyOmZJOfHpKv7PZhTa0AxDRpBz1PmZVHp+llF72aNZqVP4o0dis9FgGOo8gbmNj+p/wBFJrW+zQ1tIVGmfxlpB8tFn6e1b6X4aVQcH02H1AlBO1FN5BFmYyoCCC1zsGu+mdei256l8ZX/AGYYwtfRoLVRkINmqQYU4NlQbTRwmVw2VIkuTHJaL5C5zUyJzXeYSQkZqlKAEK6jbrKDFWs6kZ/Ewwec5x4wlUa1WNr8yASq5uVWjRgUN1TLimLCf/lMP/e0KG6w0WUqjRa6UVMUGQcyI3KJRsQfkGNzGeQiN6rbfczKbQAMIBkdd4H3wVLnxZ08MNsmkqZGfdFNzqTalrpOZT7vcY8DUEiYgkrRG3WX9+Pyn6rO264qlUhpJYfeyGQHPmgP2Tgkdo7U7x9FWr8HQ9xJP4s0DBkUVmiHT3olPRazzDKPbJv7AHg4eoKwjz3gvR9oLu7alhBiDPosBXu92KOB+RUZSS7m/TJyjSHNK9Kvpk2SwvgDuAZc2NP6Lz1tldMRmclt6t4vdZLPSewAU8IDpMnCMOnMI3xui6WOTxuX0OpblNYodAKY1TOU0LU0SNS1BkuagVCP+SITlK5onJMZoRwQFHf61bScA8QHDEHyQJBjCTpOnmre5KtK0v7zx2bQXvM6Nbnru6rPbVW3sqWOWzDWBjgQyo0kYmxmx7gM9xyT7ptRY4YO64NkFu9u8Zbhksi+Uz0jfRwJJXxybercdkq0nVaDywNmdXCeEOz8ivNLdYLVTrGpSYXEOLmkQ7IyILeEblq70v2s+gGgAAOxOgRO/QamTJVPR2hI1+o/stHupYZfEpw6LHmjvRjf9YVadpFZ9JzQ2ZaWkDMZgZeSbddyvtNQucMLQZjc0HQczyXodO+sQ90H18wlqW5paRhDQdR3R45KeP1BbrmrLJ+myaqLK6hY2U2FtMHiTq4xlJKo7xZvknxn9VZWfa42ZzhDXMOpynSAQZH3wVHed+06znOpDN2927KMhpzld2Gux5bUOxxZ6PJhfz7lbaq3HdnHLkE27nYqrNwxCBzneh1LM7EHj3sp35jI9Qf1Vjs3dpdaKciAHYjH8Muj0WOUptttcFj2qPc9DhdVpBwT3NSArnmErSzAUYOkKRWpgqMGQgYgOaV7kyqErygKOc9MxpzUN74SJLwcLd2Zxbt4S3Za21qvbVSMjDG6gDjCqq9XtCZIDRppmVEs7mPD6QIa4ZNPxZTKwz4e5djuYW3Hpt/L/eD0QV2O0PoVTVrkYXEkukkk9Seix1noVKYLS97TO5zsuSMLZW/eO/MfqpuddyKV9jQMCWmUtM5AppV6ZynA60+6Vnqt3au6rQVT3c1DpPGB3iqcz4R0/T41J34M3SbDpWydRx0GnfqsnSEu8Vp7vqzRjhIUcn0y/TO1PGxlIZqUxRqalNC0JnGcORX6LmhOfok5J2LYxzF1RuYPFPDEUNymMuCdkdpi7z2erVK2ItBYXzk7INy/CdDAGisbroPp12uOJop5ydTkQGtO+Z8loRSGoHhKdha7Is8yqnC3Z0sGreNbZK0Wtm2lp16Lqby05EHTIxkeRXkl92jC/HSfhJ1G481u/wDU1MgtaC0GcmmBnroh2TZWzsM4ASPiJd6HJOScmmXLVYoqo2ZWna6lGzsqVHOD6hOFoH4BHeO8fRQrwv1zhk456z95pdpL3Ne0OdTDuzaMDZy01IHAlVDKgmHiJ0PDryVsMWF1a5D3edR7gqjy498n9FIoMA0cPRPfYo3H75hdTsvJx8At0MLj2Rjlk3ctk2jV5tWl2YbNcfyuPpCzNOgG6tAPOC7+y0ux4mo6T+DTf7wzWrJJrG0zLJX2NY9sIRz0SlxCG4+BXIsq2ih4Q3BI909UhrcUWFDSyclzLM4j3XH/ALSp1ztxVm8pPkFqYSLIwsxbLsq/u3eSg3jYqshvZ1Dxhjj6hbG3X/Ro++7lkCc+EhAsW0BruilTfh3vd3WgchvKjNblRdi243fcxbrorH3bK7qWgfNR7LstaA8vdTjhGoK9TSFR2F3UX0ee1rnLx3w4PHAEyOBEIX+yh/8As/8AG76Le2h5BEEoXaHiVFY2uw5503yjz242QXS9ziRGZy8FaErz+z2qs05Vi2OMH9FYU7ytMSKwjk0fRRUicsHJraxU657mp1LPUe8uycQQ3pOkSsfYnWys8Mp1C5xy9wQOZMZBej3fSNiptpOqtfUeJcC2AXkcRpwUo0+5OEZQdo87o0wHkbpI8JWx2auVlSi973loDoIHQFYWtYbYbSaYxNqOcSGANOTiSM+HNer7PXc+xWdra1RrnOOJ2W85QCNwyzQkm+SUd0XaMlgAJG4EwpFNuSzd9OtFOvUGN7BjcQMLD3SSW578lFbetoj/AItT8tP6JFDxGyOicylCxYviufx1OsUwfkudetp3VKvnT/yosfSZs8GeaNTyylYmm+1Pj9s8cZLT8gqi/b9tdB8Cu7dnl9E9zE8B6a+zDUOQnU45ryIbZWz/AKh/p9E07VWsme3qeY+ie4j0D2JtOdCUVtEyPUleLjae1/v6nmpl23hbar2/tK5ZIxGXYQ2cyT0T3Efb+WWludFZ7W5NLnFvSTkq610iciPNaU3E+s3uUy7gYgdJOSg3lc1WmwCo1zXc4k8w4Ehyna7Gna6sobBeBpktdJbw18uCsaV6NdoY65KjtRIdnIPSCpVntIIh4BWjFq5wW36KZYVLkuwQM3EAbhl3ju5lRrvtj2VsWc6ggxnwTrOykAABmDPOd2aWpbWyO48Ob/Dl0k6dVPPnWSkhY8e3ueg3baTWpNeRhdvGsEZH75otRqxVyMbXDu0qvY6e4Gkhpy0LmwJVm2465Ih9No4EucT15rHyVyxpMvXN3oL3Afe9QbbcxAaO64mcThUfTjoATKrbzbQjDTp2ipUmP2bqhE/zHIqLdDjiTNxss2XPdGgA8z/ZWF/27s6YzjG4Mnkcz8vVZvZmu6xWUmsx5e9wOCcbuAarjaOKtEYBie1zS0TBHE+SknwRlBxK9tops7zqbXO0BccgNwAOilf7WBoza08mn5KotuzWEPq4mvyxdnOcnUSNQM9NYTLu2R7Vof2mCdxbmOmeiCP4Lqx7VvqmKdnc4/zAAcJcryyOfh/ahodwaSQBuzO9Z+lsbgM07Q9p6D9Cr+y03NaA55eR+IgAnwCav7LJbf8AqQr+rFlPE0xDmT/LjaHDyJTsSJeVBr2lrhLXAgjiCoLLBSAADWgAQBO4eKZWzF2bY1zffGMdBr5qWzZVmWRA4BzB+qtHUmH8JPVxTfZ2fAPX6rkPM2eqWmig1hr1rP3aL6TWfCWsJnf35BKNUvMlwe51PGBE935GYUdtBn7tvkkdQZ8DfJHWYe3iGs+0dSlUxCpRc0+9iHfJ5OaPSEt7bWmqAJDQCDkCcxw0yQG0WfCPIJSxm9oR15B7bH4AWu+qdUzUaHHT3dAmtttnGlIflKkw3c1o8E5sDQDyCj1ZE+hDwAbeND9yPBqe28KW6h/SEbtT9hKK6Oqw6MfAIXowaUf6QhOt9Nxzs4PVgKl+18iu9s5I6rDox8EX2qn/ANO3/wAYTat4saJ9mnk2k0nyU32qV3tI4pdWQngjXYiWe2U6mXZGn1owfUItrs4NJ4FUxhdkGtE5aQAEcWrl+iZaK/dPMfNXLUvskZXoU+W2HoVxgxSA0CBwEaBU9/3o19B+KIwlwncQMiPFR7ZasLSN0rKbSWupXLKFJrnudmQ0SYB06T8lJStmjJFRgJdOy4t1N72VRTDcORBcMRmWmDlEcDqqW9LDUs1Q0nxLd+4g6EHeCvSthrpfZLNgeIe9xe4CMsgAJ6D1RdrbhFrpZCKrJLDlnxYeR9Cm9St9fRlWjey/vweX2az4/wAJ5kO/RWlG7XmCMD4+M1CR4E5KmDSxxDgQ4GDucCNyu7FeR3yeuvid62waOfJNE+laHtcMbQI0Igs8Qcwt1d1506tMHs2zo4Ngweg3FYYOZUGsHgcv/an7M1DRtLmgEhzQDEnLXFluH1Usl7bQoRUpJSNS1lAPxNpQ4jU03QOWYiVLdbxoAfBrgPkm9rzSdvzXM9y/B1PYR8jhUz4zyKU4engT8kJ1oPNMFfqj3LD2MR7nTof6XD5phk5T6H6Lu2PE+iT2o/FCl7p+CL0EX9gnUnTkXeqb+1J95w/Mj+1/xpvtR+JP3cvBH/Gw8kWrZqx/ET1JUI063B35D9Fbi1H4kntv8X+JP3kvAv8AGQ8sjYuXqu+9UwNXdn181hOuFaec+JS4+XqhhvJdHL1QA8v5BKKnRMPRdKAHdt0SdskISYBwQA41EhrFdgXFqAO7VIXc0jmLuxQMXtea7tea4U1xphADu05oNZxOSKGfcqNXd345BTxq5EMjpFdfDoy4+SnXJTbTphwaMTs3HeeAngFBvf3mBWd3smm3x+ZUsnYjjpsme2EJ7LUd8JgohPDVQX8GQ22u5ktqtEOcSHRoYEh3XULLUgWleibR3W+vSDaeHEHT3pAiCDmAVjbXs9bmf8hrxuwkO+RB9F0tPkjsSb5ONq8Muo3FcDWsxfcFSblttanXx0nkOaCNA6QciCCM9So9C76gwis0sPCR+hyXoVwWmlTphrAG5ajUniTqVe8yKo6WTVgrFaHlgNQFruYInmJRDaI3o1qqB8QUAWfiVy8qqXB2MX7UmMFolcX/AHKcaSaaagWCCPsp2IfZQp4tKcWBADu05Lu1TcI4+qUNQAvaLsf3kkwlJhQIf4pwaje0ngz8jfokdaD8LPywmR5BFoShPZagfwM/q/QpTV/gZ/X/AJkcByMSpzqg+ADpi/UrjVb8H9RQHIwlIidqz4c/5v7JBUbGYdO+HADyhFBYwlcUQin/ABj8pSfs+L/Jv1RQ7BxKXwT4Z8Tvy/3ShjPjP5f7pUFg0iN2bPj/AKT9V3Yt+MflcnQWgSr7cIfI4A+RVk6kB+IHnn9JUy7bgbXeZqRhG4ayeccFZii3KkV5ZJRtmRvR8vBnn4Qrm7R+ybPCfMyp9+bFNaJbVOW4tGY4SDkozRGWH1U80XHhkcMlLlBV2Lqh4XbgD4gLu98P9Tfqs9GgjXvfAs7A7VzjhaDpO8nooNzbQuqVXzJYxoPIvcJwnoJMBTL2u32imWEQdQZGTv1yWQquq2MxUYQDhJ35tBALToQQteDbVVyYdQpKW6+A16WyXuk5yfnqFDo3o4aHwRruvGlaa7WFpbMzMAZAk57ltqVgY2C2mBzDf1hLK9rLMNSXDKfZ+rWeQXAtYM85lx3RyV8XJjnHe0pnacisrlbNVUPcBwSBwG4pmPkT5JA7kkOggr8k4uQY+5XYTzQKgiQ9E2Uk+KAodijcEmIckKRwSyOHy+iB0HFfgJS43cAl7AJYA3JkRgpcgnYDwRGkpH1DGQ80ANa0707AUDtKn8Ke17+IQATsyk7M8VzWk+9BRZMRPoEADFI8042c810n4iubPFADRRHE+YTxZuqeCePouLzxQIY6hGZyHMoJoA/8zwEFEe2d6HI3vj0SGKKDRvcT1Vzs6GioctwyPVV1CpTH4sSjX5bW07PUqglr2wKZDy0lx3QPe00IIV+n/wCRFGof6bs2W0djb2eIZb9eHVZQAcfVYiy7a2h1UYu0qNylvIawN0Z5ra0q7HNDhmCJHRXavlplGiknFodgbxThhG9D7QckyqW6kgLEbwuBvH5Kn2pc0Ug4gOAcA4EA9x2XoYVia7Izc30QLT2dWm+mXNIc0g+O9Sg9skyM47otGDvCzU6D6dam3ulwPdOgGuHdx1G7wXplKWsYceLE0OBAwSD/AAg5FeYWVws9XsbUwuo4w4nvZbg9sZEclvLLe4qVanZuD6YFPTNvaQQ/CeBAY6Nxct2ZJ47OXp5OOWqLX213xH8xTXWt3xesqO+0k8B0Q8TuP6Ln2daglR7iffEdG/RKyRvaerWlCxH4h6pppE6u9EBQ9zgDmR5D9FwrN/h9R+qZ7OOJKVtBg/D+qYcHB7eIPikMfhHrKIGt+H5JZA0AQAjDTHvY54CPmVxq0/hqeY/ype2HJJ26dioaKieKqYSOHqm4kAH7VIaqDiSykAXtEnaIcrjvQAYVvuF3afcKO16U1EAGNU8im9sUPEeK4oAea5QzVXQhvMZIAa61jimGti5pQ/kiCkITGB00lTbiu2naLQ1tbvNaC4MdmHGQIjxUV9JCZX7Kox8B0OHEHPLJwOWu8FW4ZJTTKM8d2NpF3tfc3Y2qhVo1adlpnCXDA4tc+nIHca2Hdx5G5Vl6Ml7n0gRSJGEkYJnXA1xkiZ0QtutoDTDajWzUaCxr3HFha7WGxE81iLrvJ9WoH1HOcQZEk6rZmcZROfpoyjM1pa47ykNBx3o9ltGLd6qWAudZ16Kz2R/xFc+xPdq6fNWoC6Ebgoo33FiMknwJR7Jdhpe7l45eWitHuhNa77lPe3wJQinYyjUPEeCOKp5JmAcErslEkExcwkxBMQi+EASsYTTUQGOlOIQIeanJMNU/CSklcCgZweTujyT8J4hImYR9lAH/2Q=="/>
          <p:cNvSpPr>
            <a:spLocks noChangeAspect="1" noChangeArrowheads="1"/>
          </p:cNvSpPr>
          <p:nvPr/>
        </p:nvSpPr>
        <p:spPr bwMode="auto">
          <a:xfrm>
            <a:off x="307975" y="-708025"/>
            <a:ext cx="2533650" cy="180022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cxnSp>
        <p:nvCxnSpPr>
          <p:cNvPr id="7" name="Connecteur droit 6"/>
          <p:cNvCxnSpPr/>
          <p:nvPr/>
        </p:nvCxnSpPr>
        <p:spPr>
          <a:xfrm>
            <a:off x="4788976" y="1216475"/>
            <a:ext cx="0" cy="4900546"/>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4" name="ZoneTexte 3"/>
          <p:cNvSpPr txBox="1"/>
          <p:nvPr/>
        </p:nvSpPr>
        <p:spPr>
          <a:xfrm>
            <a:off x="4788976" y="6117021"/>
            <a:ext cx="3426976" cy="646331"/>
          </a:xfrm>
          <a:prstGeom prst="rect">
            <a:avLst/>
          </a:prstGeom>
          <a:noFill/>
        </p:spPr>
        <p:txBody>
          <a:bodyPr wrap="square" rtlCol="0">
            <a:spAutoFit/>
          </a:bodyPr>
          <a:lstStyle/>
          <a:p>
            <a:pPr algn="ctr"/>
            <a:r>
              <a:rPr lang="fr-FR" dirty="0" smtClean="0">
                <a:solidFill>
                  <a:srgbClr val="000099"/>
                </a:solidFill>
              </a:rPr>
              <a:t>Finalité = </a:t>
            </a:r>
            <a:br>
              <a:rPr lang="fr-FR" dirty="0" smtClean="0">
                <a:solidFill>
                  <a:srgbClr val="000099"/>
                </a:solidFill>
              </a:rPr>
            </a:br>
            <a:r>
              <a:rPr lang="fr-FR" dirty="0" smtClean="0">
                <a:solidFill>
                  <a:srgbClr val="000099"/>
                </a:solidFill>
              </a:rPr>
              <a:t>service </a:t>
            </a:r>
            <a:r>
              <a:rPr lang="fr-FR" dirty="0">
                <a:solidFill>
                  <a:srgbClr val="000099"/>
                </a:solidFill>
              </a:rPr>
              <a:t>de l’intérêt </a:t>
            </a:r>
            <a:r>
              <a:rPr lang="fr-FR" dirty="0" smtClean="0">
                <a:solidFill>
                  <a:srgbClr val="000099"/>
                </a:solidFill>
              </a:rPr>
              <a:t>général</a:t>
            </a:r>
            <a:endParaRPr lang="fr-FR" dirty="0">
              <a:solidFill>
                <a:srgbClr val="000099"/>
              </a:solidFill>
            </a:endParaRPr>
          </a:p>
        </p:txBody>
      </p:sp>
      <p:sp>
        <p:nvSpPr>
          <p:cNvPr id="10" name="ZoneTexte 9"/>
          <p:cNvSpPr txBox="1"/>
          <p:nvPr/>
        </p:nvSpPr>
        <p:spPr>
          <a:xfrm>
            <a:off x="580574" y="6116088"/>
            <a:ext cx="4172976" cy="646331"/>
          </a:xfrm>
          <a:prstGeom prst="rect">
            <a:avLst/>
          </a:prstGeom>
          <a:noFill/>
        </p:spPr>
        <p:txBody>
          <a:bodyPr wrap="square" rtlCol="0">
            <a:spAutoFit/>
          </a:bodyPr>
          <a:lstStyle/>
          <a:p>
            <a:pPr algn="ctr"/>
            <a:r>
              <a:rPr lang="fr-FR" dirty="0" smtClean="0">
                <a:solidFill>
                  <a:srgbClr val="000099"/>
                </a:solidFill>
              </a:rPr>
              <a:t>Finalité = </a:t>
            </a:r>
            <a:br>
              <a:rPr lang="fr-FR" dirty="0" smtClean="0">
                <a:solidFill>
                  <a:srgbClr val="000099"/>
                </a:solidFill>
              </a:rPr>
            </a:br>
            <a:r>
              <a:rPr lang="fr-FR" dirty="0" smtClean="0">
                <a:solidFill>
                  <a:srgbClr val="000099"/>
                </a:solidFill>
              </a:rPr>
              <a:t>objectif publicitaire</a:t>
            </a:r>
            <a:endParaRPr lang="fr-FR" dirty="0">
              <a:solidFill>
                <a:srgbClr val="000099"/>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66211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ous-titre 1"/>
          <p:cNvSpPr>
            <a:spLocks noGrp="1"/>
          </p:cNvSpPr>
          <p:nvPr>
            <p:ph type="subTitle" idx="4294967295"/>
          </p:nvPr>
        </p:nvSpPr>
        <p:spPr>
          <a:xfrm>
            <a:off x="453906" y="1410106"/>
            <a:ext cx="8501062" cy="5000625"/>
          </a:xfrm>
        </p:spPr>
        <p:txBody>
          <a:bodyPr>
            <a:noAutofit/>
          </a:bodyPr>
          <a:lstStyle/>
          <a:p>
            <a:pPr>
              <a:lnSpc>
                <a:spcPct val="90000"/>
              </a:lnSpc>
              <a:defRPr/>
            </a:pPr>
            <a:r>
              <a:rPr lang="fr-FR" dirty="0">
                <a:ea typeface="ＭＳ Ｐゴシック" pitchFamily="34" charset="-128"/>
              </a:rPr>
              <a:t>La loi du 1er août 2003 sur le </a:t>
            </a:r>
            <a:r>
              <a:rPr lang="fr-FR" dirty="0" smtClean="0">
                <a:ea typeface="ＭＳ Ｐゴシック" pitchFamily="34" charset="-128"/>
              </a:rPr>
              <a:t>mécénat est </a:t>
            </a:r>
            <a:r>
              <a:rPr lang="fr-FR" dirty="0">
                <a:ea typeface="ＭＳ Ｐゴシック" pitchFamily="34" charset="-128"/>
              </a:rPr>
              <a:t>la plus intéressante au </a:t>
            </a:r>
            <a:r>
              <a:rPr lang="fr-FR" dirty="0" smtClean="0">
                <a:ea typeface="ＭＳ Ｐゴシック" pitchFamily="34" charset="-128"/>
              </a:rPr>
              <a:t>monde </a:t>
            </a:r>
            <a:br>
              <a:rPr lang="fr-FR" dirty="0" smtClean="0">
                <a:ea typeface="ＭＳ Ｐゴシック" pitchFamily="34" charset="-128"/>
              </a:rPr>
            </a:br>
            <a:r>
              <a:rPr lang="fr-FR" dirty="0" smtClean="0">
                <a:ea typeface="ＭＳ Ｐゴシック" pitchFamily="34" charset="-128"/>
              </a:rPr>
              <a:t>pour </a:t>
            </a:r>
            <a:r>
              <a:rPr lang="fr-FR" dirty="0">
                <a:ea typeface="ＭＳ Ｐゴシック" pitchFamily="34" charset="-128"/>
              </a:rPr>
              <a:t>les donateurs, individus ou </a:t>
            </a:r>
            <a:r>
              <a:rPr lang="fr-FR" dirty="0" smtClean="0">
                <a:ea typeface="ＭＳ Ｐゴシック" pitchFamily="34" charset="-128"/>
              </a:rPr>
              <a:t>entreprises</a:t>
            </a:r>
            <a:endParaRPr lang="fr-FR" dirty="0">
              <a:ea typeface="ＭＳ Ｐゴシック" pitchFamily="34" charset="-128"/>
            </a:endParaRPr>
          </a:p>
          <a:p>
            <a:pPr eaLnBrk="1" hangingPunct="1">
              <a:lnSpc>
                <a:spcPct val="90000"/>
              </a:lnSpc>
            </a:pPr>
            <a:endParaRPr lang="fr-FR" b="1" u="sng" dirty="0" smtClean="0">
              <a:ea typeface="ＭＳ Ｐゴシック" pitchFamily="34" charset="-128"/>
            </a:endParaRPr>
          </a:p>
          <a:p>
            <a:pPr eaLnBrk="1" hangingPunct="1">
              <a:lnSpc>
                <a:spcPct val="90000"/>
              </a:lnSpc>
            </a:pPr>
            <a:r>
              <a:rPr lang="fr-FR" b="1" u="sng" dirty="0" smtClean="0">
                <a:ea typeface="ＭＳ Ｐゴシック" pitchFamily="34" charset="-128"/>
              </a:rPr>
              <a:t>Pour les entreprises</a:t>
            </a:r>
            <a:endParaRPr lang="fr-FR" dirty="0" smtClean="0">
              <a:ea typeface="ＭＳ Ｐゴシック" pitchFamily="34" charset="-128"/>
            </a:endParaRPr>
          </a:p>
          <a:p>
            <a:pPr marL="361950" indent="0" eaLnBrk="1" hangingPunct="1">
              <a:lnSpc>
                <a:spcPct val="90000"/>
              </a:lnSpc>
              <a:buNone/>
            </a:pPr>
            <a:r>
              <a:rPr lang="fr-FR" dirty="0" smtClean="0">
                <a:ea typeface="ＭＳ Ｐゴシック" pitchFamily="34" charset="-128"/>
              </a:rPr>
              <a:t>- </a:t>
            </a:r>
            <a:r>
              <a:rPr lang="fr-FR" b="1" dirty="0" smtClean="0">
                <a:ea typeface="ＭＳ Ｐゴシック" pitchFamily="34" charset="-128"/>
              </a:rPr>
              <a:t>Déduction de</a:t>
            </a:r>
            <a:r>
              <a:rPr lang="fr-FR" dirty="0" smtClean="0">
                <a:ea typeface="ＭＳ Ｐゴシック" pitchFamily="34" charset="-128"/>
              </a:rPr>
              <a:t> </a:t>
            </a:r>
            <a:r>
              <a:rPr lang="fr-FR" b="1" dirty="0" smtClean="0">
                <a:ea typeface="ＭＳ Ｐゴシック" pitchFamily="34" charset="-128"/>
              </a:rPr>
              <a:t>l'impôt sur les sociétés de </a:t>
            </a:r>
            <a:r>
              <a:rPr lang="fr-FR" b="1" dirty="0" smtClean="0">
                <a:solidFill>
                  <a:srgbClr val="FF6600"/>
                </a:solidFill>
                <a:ea typeface="ＭＳ Ｐゴシック" pitchFamily="34" charset="-128"/>
              </a:rPr>
              <a:t>60 % </a:t>
            </a:r>
            <a:r>
              <a:rPr lang="fr-FR" b="1" dirty="0" smtClean="0">
                <a:ea typeface="ＭＳ Ｐゴシック" pitchFamily="34" charset="-128"/>
              </a:rPr>
              <a:t>des sommes versées</a:t>
            </a:r>
            <a:r>
              <a:rPr lang="fr-FR" dirty="0" smtClean="0">
                <a:ea typeface="ＭＳ Ｐゴシック" pitchFamily="34" charset="-128"/>
              </a:rPr>
              <a:t>, </a:t>
            </a:r>
            <a:br>
              <a:rPr lang="fr-FR" dirty="0" smtClean="0">
                <a:ea typeface="ＭＳ Ｐゴシック" pitchFamily="34" charset="-128"/>
              </a:rPr>
            </a:br>
            <a:r>
              <a:rPr lang="fr-FR" dirty="0" smtClean="0">
                <a:ea typeface="ＭＳ Ｐゴシック" pitchFamily="34" charset="-128"/>
              </a:rPr>
              <a:t>dans la limite de 0,5% du chiffre d'affaires avec un report possible sur 5 ans (si l'entreprise est déficitaire ou dépasse le seuil autorisé).</a:t>
            </a:r>
          </a:p>
          <a:p>
            <a:pPr marL="361950" indent="0" eaLnBrk="1" hangingPunct="1">
              <a:lnSpc>
                <a:spcPct val="90000"/>
              </a:lnSpc>
              <a:buNone/>
            </a:pPr>
            <a:r>
              <a:rPr lang="fr-FR" dirty="0" smtClean="0">
                <a:ea typeface="ＭＳ Ｐゴシック" pitchFamily="34" charset="-128"/>
              </a:rPr>
              <a:t> </a:t>
            </a:r>
          </a:p>
          <a:p>
            <a:pPr marL="361950" indent="0" eaLnBrk="1" hangingPunct="1">
              <a:lnSpc>
                <a:spcPct val="90000"/>
              </a:lnSpc>
              <a:buNone/>
            </a:pPr>
            <a:r>
              <a:rPr lang="fr-FR" b="1" dirty="0" smtClean="0">
                <a:ea typeface="ＭＳ Ｐゴシック" pitchFamily="34" charset="-128"/>
              </a:rPr>
              <a:t>-  Valorisation de</a:t>
            </a:r>
            <a:r>
              <a:rPr lang="fr-FR" dirty="0" smtClean="0">
                <a:ea typeface="ＭＳ Ｐゴシック" pitchFamily="34" charset="-128"/>
              </a:rPr>
              <a:t> </a:t>
            </a:r>
            <a:r>
              <a:rPr lang="fr-FR" b="1" dirty="0" smtClean="0">
                <a:ea typeface="ＭＳ Ｐゴシック" pitchFamily="34" charset="-128"/>
              </a:rPr>
              <a:t>contreparties </a:t>
            </a:r>
            <a:r>
              <a:rPr lang="fr-FR" dirty="0" smtClean="0">
                <a:ea typeface="ＭＳ Ｐゴシック" pitchFamily="34" charset="-128"/>
              </a:rPr>
              <a:t>ne dépassant pas </a:t>
            </a:r>
            <a:r>
              <a:rPr lang="fr-FR" b="1" dirty="0">
                <a:solidFill>
                  <a:srgbClr val="FF6600"/>
                </a:solidFill>
                <a:ea typeface="ＭＳ Ｐゴシック" pitchFamily="34" charset="-128"/>
              </a:rPr>
              <a:t>25% </a:t>
            </a:r>
            <a:r>
              <a:rPr lang="fr-FR" b="1" dirty="0" smtClean="0">
                <a:ea typeface="ＭＳ Ｐゴシック" pitchFamily="34" charset="-128"/>
              </a:rPr>
              <a:t>des sommes versées </a:t>
            </a:r>
            <a:r>
              <a:rPr lang="fr-FR" dirty="0" smtClean="0">
                <a:ea typeface="ＭＳ Ｐゴシック" pitchFamily="34" charset="-128"/>
              </a:rPr>
              <a:t>au titre du mécénat (outils de relations publiques ou de motivation interne</a:t>
            </a:r>
            <a:r>
              <a:rPr lang="fr-FR" dirty="0">
                <a:ea typeface="ＭＳ Ｐゴシック" pitchFamily="34" charset="-128"/>
              </a:rPr>
              <a:t>)</a:t>
            </a:r>
            <a:endParaRPr lang="fr-FR" dirty="0" smtClean="0">
              <a:ea typeface="ＭＳ Ｐゴシック" pitchFamily="34" charset="-128"/>
            </a:endParaRPr>
          </a:p>
          <a:p>
            <a:pPr eaLnBrk="1" hangingPunct="1">
              <a:lnSpc>
                <a:spcPct val="90000"/>
              </a:lnSpc>
            </a:pPr>
            <a:endParaRPr lang="fr-FR" sz="1200" dirty="0" smtClean="0">
              <a:ea typeface="ＭＳ Ｐゴシック" pitchFamily="34" charset="-128"/>
            </a:endParaRPr>
          </a:p>
          <a:p>
            <a:pPr marL="803275" indent="-173038" eaLnBrk="1" hangingPunct="1">
              <a:lnSpc>
                <a:spcPct val="90000"/>
              </a:lnSpc>
            </a:pPr>
            <a:r>
              <a:rPr lang="fr-FR" b="1" u="sng" dirty="0" smtClean="0">
                <a:ea typeface="ＭＳ Ｐゴシック" pitchFamily="34" charset="-128"/>
              </a:rPr>
              <a:t>Exemple de calcul</a:t>
            </a:r>
            <a:r>
              <a:rPr lang="fr-FR" dirty="0">
                <a:ea typeface="ＭＳ Ｐゴシック" pitchFamily="34" charset="-128"/>
              </a:rPr>
              <a:t> </a:t>
            </a:r>
            <a:r>
              <a:rPr lang="fr-FR" dirty="0" smtClean="0">
                <a:ea typeface="ＭＳ Ｐゴシック" pitchFamily="34" charset="-128"/>
              </a:rPr>
              <a:t>    Montant du don </a:t>
            </a:r>
            <a:r>
              <a:rPr lang="fr-FR" dirty="0">
                <a:ea typeface="ＭＳ Ｐゴシック" pitchFamily="34" charset="-128"/>
              </a:rPr>
              <a:t>	</a:t>
            </a:r>
            <a:r>
              <a:rPr lang="fr-FR" dirty="0" smtClean="0">
                <a:ea typeface="ＭＳ Ｐゴシック" pitchFamily="34" charset="-128"/>
              </a:rPr>
              <a:t>	   </a:t>
            </a:r>
            <a:r>
              <a:rPr lang="fr-FR" b="1" dirty="0" smtClean="0">
                <a:ea typeface="ＭＳ Ｐゴシック" pitchFamily="34" charset="-128"/>
              </a:rPr>
              <a:t>10 000 €</a:t>
            </a:r>
            <a:endParaRPr lang="fr-FR" dirty="0" smtClean="0">
              <a:ea typeface="ＭＳ Ｐゴシック" pitchFamily="34" charset="-128"/>
            </a:endParaRPr>
          </a:p>
          <a:p>
            <a:pPr marL="3040063" indent="0" eaLnBrk="1" hangingPunct="1">
              <a:lnSpc>
                <a:spcPct val="90000"/>
              </a:lnSpc>
              <a:buNone/>
            </a:pPr>
            <a:r>
              <a:rPr lang="fr-FR" dirty="0" smtClean="0">
                <a:ea typeface="ＭＳ Ｐゴシック" pitchFamily="34" charset="-128"/>
              </a:rPr>
              <a:t>Déduction (60%)   	          -  6 000 €</a:t>
            </a:r>
          </a:p>
          <a:p>
            <a:pPr marL="3040063" indent="0" eaLnBrk="1" hangingPunct="1">
              <a:lnSpc>
                <a:spcPct val="90000"/>
              </a:lnSpc>
              <a:buNone/>
            </a:pPr>
            <a:r>
              <a:rPr lang="fr-FR" dirty="0" smtClean="0">
                <a:ea typeface="ＭＳ Ｐゴシック" pitchFamily="34" charset="-128"/>
              </a:rPr>
              <a:t>Contreparties 	 	          -  2 500 €</a:t>
            </a:r>
            <a:br>
              <a:rPr lang="fr-FR" dirty="0" smtClean="0">
                <a:ea typeface="ＭＳ Ｐゴシック" pitchFamily="34" charset="-128"/>
              </a:rPr>
            </a:br>
            <a:endParaRPr lang="fr-FR" sz="800" b="1" dirty="0" smtClean="0">
              <a:ea typeface="ＭＳ Ｐゴシック" pitchFamily="34" charset="-128"/>
            </a:endParaRPr>
          </a:p>
          <a:p>
            <a:pPr marL="3040063" indent="0" eaLnBrk="1" hangingPunct="1">
              <a:lnSpc>
                <a:spcPct val="90000"/>
              </a:lnSpc>
              <a:buNone/>
            </a:pPr>
            <a:r>
              <a:rPr lang="fr-FR" b="1" dirty="0" smtClean="0">
                <a:ea typeface="ＭＳ Ｐゴシック" pitchFamily="34" charset="-128"/>
              </a:rPr>
              <a:t>Coût réel  =</a:t>
            </a:r>
            <a:r>
              <a:rPr lang="fr-FR" dirty="0" smtClean="0">
                <a:ea typeface="ＭＳ Ｐゴシック" pitchFamily="34" charset="-128"/>
              </a:rPr>
              <a:t>	      		      </a:t>
            </a:r>
            <a:r>
              <a:rPr lang="fr-FR" b="1" dirty="0" smtClean="0">
                <a:ea typeface="ＭＳ Ｐゴシック" pitchFamily="34" charset="-128"/>
              </a:rPr>
              <a:t>1 500 €</a:t>
            </a:r>
          </a:p>
          <a:p>
            <a:pPr marL="2330450" indent="0" eaLnBrk="1" hangingPunct="1">
              <a:lnSpc>
                <a:spcPct val="90000"/>
              </a:lnSpc>
              <a:buNone/>
            </a:pPr>
            <a:r>
              <a:rPr lang="fr-FR" dirty="0" smtClean="0">
                <a:ea typeface="ＭＳ Ｐゴシック" pitchFamily="34" charset="-128"/>
              </a:rPr>
              <a:t>	                                          </a:t>
            </a:r>
            <a:r>
              <a:rPr lang="fr-FR" b="1" dirty="0">
                <a:ea typeface="ＭＳ Ｐゴシック" pitchFamily="34" charset="-128"/>
              </a:rPr>
              <a:t>s</a:t>
            </a:r>
            <a:r>
              <a:rPr lang="fr-FR" b="1" dirty="0" smtClean="0">
                <a:ea typeface="ＭＳ Ｐゴシック" pitchFamily="34" charset="-128"/>
              </a:rPr>
              <a:t>oit </a:t>
            </a:r>
            <a:r>
              <a:rPr lang="fr-FR" b="1" dirty="0" smtClean="0">
                <a:solidFill>
                  <a:srgbClr val="FF6600"/>
                </a:solidFill>
                <a:ea typeface="ＭＳ Ｐゴシック" pitchFamily="34" charset="-128"/>
              </a:rPr>
              <a:t>15 % </a:t>
            </a:r>
            <a:r>
              <a:rPr lang="fr-FR" b="1" dirty="0" smtClean="0">
                <a:ea typeface="ＭＳ Ｐゴシック" pitchFamily="34" charset="-128"/>
              </a:rPr>
              <a:t>de l’investissement </a:t>
            </a:r>
            <a:endParaRPr lang="fr-FR" dirty="0" smtClean="0">
              <a:ea typeface="ＭＳ Ｐゴシック" pitchFamily="34" charset="-128"/>
            </a:endParaRPr>
          </a:p>
          <a:p>
            <a:pPr eaLnBrk="1" hangingPunct="1">
              <a:lnSpc>
                <a:spcPct val="90000"/>
              </a:lnSpc>
            </a:pPr>
            <a:endParaRPr lang="fr-FR" dirty="0" smtClean="0">
              <a:ea typeface="ＭＳ Ｐゴシック" pitchFamily="34" charset="-128"/>
            </a:endParaRPr>
          </a:p>
        </p:txBody>
      </p:sp>
      <p:sp>
        <p:nvSpPr>
          <p:cNvPr id="57349" name="Espace réservé du numéro de diapositive 5"/>
          <p:cNvSpPr>
            <a:spLocks noGrp="1"/>
          </p:cNvSpPr>
          <p:nvPr>
            <p:ph type="sldNum" sz="quarter" idx="11"/>
          </p:nvPr>
        </p:nvSpPr>
        <p:spPr bwMode="auto">
          <a:xfrm>
            <a:off x="6973614" y="6426497"/>
            <a:ext cx="2133600" cy="365125"/>
          </a:xfr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685509F-FB86-4138-84A1-C8309DF539A5}" type="slidenum">
              <a:rPr lang="fr-FR">
                <a:solidFill>
                  <a:srgbClr val="898989"/>
                </a:solidFill>
                <a:latin typeface="Calibri" pitchFamily="34" charset="0"/>
              </a:rPr>
              <a:pPr eaLnBrk="1" hangingPunct="1"/>
              <a:t>18</a:t>
            </a:fld>
            <a:endParaRPr lang="fr-FR" dirty="0">
              <a:solidFill>
                <a:srgbClr val="898989"/>
              </a:solidFill>
              <a:latin typeface="Calibri" pitchFamily="34" charset="0"/>
            </a:endParaRPr>
          </a:p>
        </p:txBody>
      </p:sp>
      <p:sp>
        <p:nvSpPr>
          <p:cNvPr id="6" name="Titre 1"/>
          <p:cNvSpPr txBox="1">
            <a:spLocks/>
          </p:cNvSpPr>
          <p:nvPr/>
        </p:nvSpPr>
        <p:spPr>
          <a:xfrm>
            <a:off x="580030" y="235377"/>
            <a:ext cx="7491916"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fr-FR" sz="2800" kern="1200" dirty="0">
                <a:solidFill>
                  <a:srgbClr val="FF6600"/>
                </a:solidFill>
                <a:latin typeface="Century Gothic" pitchFamily="34" charset="0"/>
                <a:ea typeface="+mj-ea"/>
                <a:cs typeface="+mj-cs"/>
              </a:defRPr>
            </a:lvl1pPr>
          </a:lstStyle>
          <a:p>
            <a:r>
              <a:rPr lang="fr-FR" sz="1400" b="1" dirty="0" smtClean="0"/>
              <a:t>Mécénat </a:t>
            </a:r>
            <a:r>
              <a:rPr lang="fr-FR" dirty="0" smtClean="0"/>
              <a:t/>
            </a:r>
            <a:br>
              <a:rPr lang="fr-FR" dirty="0" smtClean="0"/>
            </a:br>
            <a:r>
              <a:rPr lang="fr-FR" dirty="0" smtClean="0">
                <a:ea typeface="ＭＳ Ｐゴシック" pitchFamily="34" charset="-128"/>
                <a:cs typeface="Arial" pitchFamily="34" charset="0"/>
              </a:rPr>
              <a:t>Régime fiscal</a:t>
            </a:r>
            <a:endParaRPr lang="fr-FR" dirty="0"/>
          </a:p>
        </p:txBody>
      </p:sp>
      <p:cxnSp>
        <p:nvCxnSpPr>
          <p:cNvPr id="3" name="Connecteur droit 2"/>
          <p:cNvCxnSpPr/>
          <p:nvPr/>
        </p:nvCxnSpPr>
        <p:spPr>
          <a:xfrm>
            <a:off x="6038194" y="5770175"/>
            <a:ext cx="122971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63211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ous-titre 1"/>
          <p:cNvSpPr>
            <a:spLocks noGrp="1"/>
          </p:cNvSpPr>
          <p:nvPr>
            <p:ph type="subTitle" idx="4294967295"/>
          </p:nvPr>
        </p:nvSpPr>
        <p:spPr>
          <a:xfrm>
            <a:off x="453906" y="1378377"/>
            <a:ext cx="8501062" cy="5000625"/>
          </a:xfrm>
        </p:spPr>
        <p:txBody>
          <a:bodyPr>
            <a:normAutofit/>
          </a:bodyPr>
          <a:lstStyle/>
          <a:p>
            <a:pPr marL="0" indent="0" eaLnBrk="1" hangingPunct="1">
              <a:lnSpc>
                <a:spcPct val="90000"/>
              </a:lnSpc>
              <a:buNone/>
            </a:pPr>
            <a:endParaRPr lang="fr-FR" sz="2200" b="1" u="sng" dirty="0" smtClean="0">
              <a:ea typeface="ＭＳ Ｐゴシック" pitchFamily="34" charset="-128"/>
            </a:endParaRPr>
          </a:p>
          <a:p>
            <a:pPr eaLnBrk="1" hangingPunct="1">
              <a:lnSpc>
                <a:spcPct val="90000"/>
              </a:lnSpc>
            </a:pPr>
            <a:r>
              <a:rPr lang="fr-FR" sz="1800" b="1" u="sng" dirty="0" smtClean="0">
                <a:ea typeface="ＭＳ Ｐゴシック" pitchFamily="34" charset="-128"/>
              </a:rPr>
              <a:t>Pour les individus</a:t>
            </a:r>
          </a:p>
          <a:p>
            <a:pPr marL="361950" indent="0">
              <a:lnSpc>
                <a:spcPct val="90000"/>
              </a:lnSpc>
              <a:buNone/>
            </a:pPr>
            <a:r>
              <a:rPr lang="fr-FR" sz="1800" dirty="0" smtClean="0">
                <a:ea typeface="ＭＳ Ｐゴシック" pitchFamily="34" charset="-128"/>
              </a:rPr>
              <a:t>Déduction </a:t>
            </a:r>
            <a:r>
              <a:rPr lang="fr-FR" sz="1800" dirty="0">
                <a:ea typeface="ＭＳ Ｐゴシック" pitchFamily="34" charset="-128"/>
              </a:rPr>
              <a:t>fiscale de </a:t>
            </a:r>
            <a:r>
              <a:rPr lang="fr-FR" b="1" dirty="0">
                <a:solidFill>
                  <a:srgbClr val="FF6600"/>
                </a:solidFill>
                <a:ea typeface="ＭＳ Ｐゴシック" pitchFamily="34" charset="-128"/>
              </a:rPr>
              <a:t>66% </a:t>
            </a:r>
            <a:r>
              <a:rPr lang="fr-FR" sz="1800" dirty="0">
                <a:ea typeface="ＭＳ Ｐゴシック" pitchFamily="34" charset="-128"/>
              </a:rPr>
              <a:t>des sommes versées, dans la limite de 20% </a:t>
            </a:r>
            <a:r>
              <a:rPr lang="fr-FR" sz="1800" dirty="0" smtClean="0">
                <a:ea typeface="ＭＳ Ｐゴシック" pitchFamily="34" charset="-128"/>
              </a:rPr>
              <a:t>du </a:t>
            </a:r>
            <a:r>
              <a:rPr lang="fr-FR" sz="1800" dirty="0">
                <a:ea typeface="ＭＳ Ｐゴシック" pitchFamily="34" charset="-128"/>
              </a:rPr>
              <a:t>revenu imposable avec un report possible sur 5 ans.</a:t>
            </a:r>
          </a:p>
          <a:p>
            <a:pPr marL="361950" indent="0" eaLnBrk="1" hangingPunct="1">
              <a:lnSpc>
                <a:spcPct val="90000"/>
              </a:lnSpc>
              <a:buNone/>
            </a:pPr>
            <a:r>
              <a:rPr lang="fr-FR" sz="1800" dirty="0" smtClean="0">
                <a:ea typeface="ＭＳ Ｐゴシック" pitchFamily="34" charset="-128"/>
              </a:rPr>
              <a:t> </a:t>
            </a:r>
          </a:p>
          <a:p>
            <a:pPr marL="2330450" indent="19050" eaLnBrk="1" hangingPunct="1">
              <a:lnSpc>
                <a:spcPct val="90000"/>
              </a:lnSpc>
            </a:pPr>
            <a:r>
              <a:rPr lang="fr-FR" sz="1800" u="sng" dirty="0" smtClean="0">
                <a:ea typeface="ＭＳ Ｐゴシック" pitchFamily="34" charset="-128"/>
              </a:rPr>
              <a:t>Exemple de calcul</a:t>
            </a:r>
            <a:endParaRPr lang="fr-FR" sz="1800" dirty="0" smtClean="0">
              <a:ea typeface="ＭＳ Ｐゴシック" pitchFamily="34" charset="-128"/>
            </a:endParaRPr>
          </a:p>
          <a:p>
            <a:pPr marL="3040063" indent="0" eaLnBrk="1" hangingPunct="1">
              <a:lnSpc>
                <a:spcPct val="90000"/>
              </a:lnSpc>
              <a:buNone/>
            </a:pPr>
            <a:r>
              <a:rPr lang="fr-FR" sz="1800" dirty="0" smtClean="0">
                <a:ea typeface="ＭＳ Ｐゴシック" pitchFamily="34" charset="-128"/>
              </a:rPr>
              <a:t>Montant du don 	    </a:t>
            </a:r>
            <a:r>
              <a:rPr lang="fr-FR" sz="1800" b="1" dirty="0" smtClean="0">
                <a:ea typeface="ＭＳ Ｐゴシック" pitchFamily="34" charset="-128"/>
              </a:rPr>
              <a:t>1 000 €</a:t>
            </a:r>
          </a:p>
          <a:p>
            <a:pPr marL="3040063" indent="0" eaLnBrk="1" hangingPunct="1">
              <a:lnSpc>
                <a:spcPct val="90000"/>
              </a:lnSpc>
              <a:buNone/>
            </a:pPr>
            <a:r>
              <a:rPr lang="fr-FR" sz="1800" dirty="0" smtClean="0">
                <a:ea typeface="ＭＳ Ｐゴシック" pitchFamily="34" charset="-128"/>
              </a:rPr>
              <a:t>Déduction (66%)   </a:t>
            </a:r>
            <a:r>
              <a:rPr lang="fr-FR" sz="1800" dirty="0">
                <a:ea typeface="ＭＳ Ｐゴシック" pitchFamily="34" charset="-128"/>
              </a:rPr>
              <a:t> </a:t>
            </a:r>
            <a:r>
              <a:rPr lang="fr-FR" sz="1800" dirty="0" smtClean="0">
                <a:ea typeface="ＭＳ Ｐゴシック" pitchFamily="34" charset="-128"/>
              </a:rPr>
              <a:t>      -    660 €</a:t>
            </a:r>
            <a:br>
              <a:rPr lang="fr-FR" sz="1800" dirty="0" smtClean="0">
                <a:ea typeface="ＭＳ Ｐゴシック" pitchFamily="34" charset="-128"/>
              </a:rPr>
            </a:br>
            <a:endParaRPr lang="fr-FR" sz="800" dirty="0" smtClean="0">
              <a:ea typeface="ＭＳ Ｐゴシック" pitchFamily="34" charset="-128"/>
            </a:endParaRPr>
          </a:p>
          <a:p>
            <a:pPr marL="3040063" indent="0" eaLnBrk="1" hangingPunct="1">
              <a:lnSpc>
                <a:spcPct val="90000"/>
              </a:lnSpc>
              <a:buNone/>
            </a:pPr>
            <a:r>
              <a:rPr lang="fr-FR" sz="1800" b="1" dirty="0" smtClean="0">
                <a:ea typeface="ＭＳ Ｐゴシック" pitchFamily="34" charset="-128"/>
              </a:rPr>
              <a:t>Coût réel  =     		        340 €</a:t>
            </a:r>
          </a:p>
          <a:p>
            <a:pPr marL="3040063" indent="0" eaLnBrk="1" hangingPunct="1">
              <a:lnSpc>
                <a:spcPct val="90000"/>
              </a:lnSpc>
              <a:buNone/>
            </a:pPr>
            <a:endParaRPr lang="fr-FR" sz="800" b="1" dirty="0" smtClean="0">
              <a:ea typeface="ＭＳ Ｐゴシック" pitchFamily="34" charset="-128"/>
            </a:endParaRPr>
          </a:p>
          <a:p>
            <a:pPr marL="2330450" indent="0" eaLnBrk="1" hangingPunct="1">
              <a:lnSpc>
                <a:spcPct val="90000"/>
              </a:lnSpc>
              <a:buNone/>
            </a:pPr>
            <a:r>
              <a:rPr lang="fr-FR" sz="1800" dirty="0" smtClean="0">
                <a:ea typeface="ＭＳ Ｐゴシック" pitchFamily="34" charset="-128"/>
              </a:rPr>
              <a:t>	                                               </a:t>
            </a:r>
            <a:r>
              <a:rPr lang="fr-FR" sz="1800" dirty="0">
                <a:ea typeface="ＭＳ Ｐゴシック" pitchFamily="34" charset="-128"/>
              </a:rPr>
              <a:t>s</a:t>
            </a:r>
            <a:r>
              <a:rPr lang="fr-FR" sz="1800" dirty="0" smtClean="0">
                <a:ea typeface="ＭＳ Ｐゴシック" pitchFamily="34" charset="-128"/>
              </a:rPr>
              <a:t>oit  </a:t>
            </a:r>
            <a:r>
              <a:rPr lang="fr-FR" b="1" dirty="0" smtClean="0">
                <a:solidFill>
                  <a:srgbClr val="FF6600"/>
                </a:solidFill>
                <a:ea typeface="ＭＳ Ｐゴシック" pitchFamily="34" charset="-128"/>
              </a:rPr>
              <a:t>34 %</a:t>
            </a:r>
            <a:r>
              <a:rPr lang="fr-FR" sz="1800" dirty="0" smtClean="0">
                <a:solidFill>
                  <a:srgbClr val="FF6600"/>
                </a:solidFill>
                <a:ea typeface="ＭＳ Ｐゴシック" pitchFamily="34" charset="-128"/>
              </a:rPr>
              <a:t> </a:t>
            </a:r>
            <a:r>
              <a:rPr lang="fr-FR" sz="1800" dirty="0" smtClean="0">
                <a:ea typeface="ＭＳ Ｐゴシック" pitchFamily="34" charset="-128"/>
              </a:rPr>
              <a:t>de l’investissement </a:t>
            </a:r>
          </a:p>
          <a:p>
            <a:pPr eaLnBrk="1" hangingPunct="1">
              <a:lnSpc>
                <a:spcPct val="90000"/>
              </a:lnSpc>
            </a:pPr>
            <a:endParaRPr lang="fr-FR" sz="1800" dirty="0" smtClean="0">
              <a:ea typeface="ＭＳ Ｐゴシック" pitchFamily="34" charset="-128"/>
            </a:endParaRPr>
          </a:p>
        </p:txBody>
      </p:sp>
      <p:sp>
        <p:nvSpPr>
          <p:cNvPr id="57349" name="Espace réservé du numéro de diapositive 5"/>
          <p:cNvSpPr>
            <a:spLocks noGrp="1"/>
          </p:cNvSpPr>
          <p:nvPr>
            <p:ph type="sldNum"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685509F-FB86-4138-84A1-C8309DF539A5}" type="slidenum">
              <a:rPr lang="fr-FR">
                <a:solidFill>
                  <a:srgbClr val="898989"/>
                </a:solidFill>
                <a:latin typeface="Calibri" pitchFamily="34" charset="0"/>
              </a:rPr>
              <a:pPr eaLnBrk="1" hangingPunct="1"/>
              <a:t>19</a:t>
            </a:fld>
            <a:endParaRPr lang="fr-FR" dirty="0">
              <a:solidFill>
                <a:srgbClr val="898989"/>
              </a:solidFill>
              <a:latin typeface="Calibri" pitchFamily="34" charset="0"/>
            </a:endParaRPr>
          </a:p>
        </p:txBody>
      </p:sp>
      <p:sp>
        <p:nvSpPr>
          <p:cNvPr id="6" name="Titre 1"/>
          <p:cNvSpPr txBox="1">
            <a:spLocks/>
          </p:cNvSpPr>
          <p:nvPr/>
        </p:nvSpPr>
        <p:spPr>
          <a:xfrm>
            <a:off x="580030" y="235377"/>
            <a:ext cx="7491916"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fr-FR" sz="2800" kern="1200" dirty="0">
                <a:solidFill>
                  <a:srgbClr val="FF6600"/>
                </a:solidFill>
                <a:latin typeface="Century Gothic" pitchFamily="34" charset="0"/>
                <a:ea typeface="+mj-ea"/>
                <a:cs typeface="+mj-cs"/>
              </a:defRPr>
            </a:lvl1pPr>
          </a:lstStyle>
          <a:p>
            <a:r>
              <a:rPr lang="fr-FR" sz="1400" b="1" dirty="0" smtClean="0"/>
              <a:t>Mécénat </a:t>
            </a:r>
            <a:r>
              <a:rPr lang="fr-FR" dirty="0" smtClean="0"/>
              <a:t/>
            </a:r>
            <a:br>
              <a:rPr lang="fr-FR" dirty="0" smtClean="0"/>
            </a:br>
            <a:r>
              <a:rPr lang="fr-FR" dirty="0" smtClean="0">
                <a:ea typeface="ＭＳ Ｐゴシック" pitchFamily="34" charset="-128"/>
                <a:cs typeface="Arial" pitchFamily="34" charset="0"/>
              </a:rPr>
              <a:t>Régime fiscal</a:t>
            </a:r>
            <a:endParaRPr lang="fr-FR" dirty="0"/>
          </a:p>
        </p:txBody>
      </p:sp>
      <p:cxnSp>
        <p:nvCxnSpPr>
          <p:cNvPr id="5" name="Connecteur droit 4"/>
          <p:cNvCxnSpPr/>
          <p:nvPr/>
        </p:nvCxnSpPr>
        <p:spPr>
          <a:xfrm>
            <a:off x="5628290" y="3909844"/>
            <a:ext cx="92491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62297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700602" y="332656"/>
            <a:ext cx="8534400" cy="1059560"/>
          </a:xfrm>
          <a:noFill/>
          <a:ln w="57150">
            <a:noFill/>
          </a:ln>
        </p:spPr>
        <p:txBody>
          <a:bodyPr>
            <a:normAutofit fontScale="90000"/>
          </a:bodyPr>
          <a:lstStyle/>
          <a:p>
            <a:pPr lvl="0"/>
            <a:r>
              <a:rPr lang="fr-FR" b="1" dirty="0" smtClean="0">
                <a:solidFill>
                  <a:schemeClr val="tx2"/>
                </a:solidFill>
              </a:rPr>
              <a:t/>
            </a:r>
            <a:br>
              <a:rPr lang="fr-FR" b="1" dirty="0" smtClean="0">
                <a:solidFill>
                  <a:schemeClr val="tx2"/>
                </a:solidFill>
              </a:rPr>
            </a:br>
            <a:r>
              <a:rPr lang="fr-FR" sz="3556" dirty="0" smtClean="0"/>
              <a:t>Histoire </a:t>
            </a:r>
            <a:r>
              <a:rPr lang="fr-FR" sz="3556" dirty="0"/>
              <a:t>des financements du GREF</a:t>
            </a:r>
            <a:br>
              <a:rPr lang="fr-FR" sz="3556" dirty="0"/>
            </a:br>
            <a:endParaRPr lang="fr-FR" sz="3556" dirty="0"/>
          </a:p>
        </p:txBody>
      </p:sp>
      <p:sp>
        <p:nvSpPr>
          <p:cNvPr id="3" name="Espace réservé du contenu 2"/>
          <p:cNvSpPr>
            <a:spLocks noGrp="1"/>
          </p:cNvSpPr>
          <p:nvPr>
            <p:ph sz="quarter" idx="1"/>
          </p:nvPr>
        </p:nvSpPr>
        <p:spPr>
          <a:xfrm>
            <a:off x="715198" y="1302570"/>
            <a:ext cx="8229600" cy="5555430"/>
          </a:xfrm>
          <a:noFill/>
        </p:spPr>
        <p:txBody>
          <a:bodyPr>
            <a:noAutofit/>
          </a:bodyPr>
          <a:lstStyle/>
          <a:p>
            <a:pPr>
              <a:buNone/>
            </a:pPr>
            <a:r>
              <a:rPr lang="fr-FR" sz="1800" b="1" dirty="0"/>
              <a:t>1999-2005 </a:t>
            </a:r>
            <a:endParaRPr lang="fr-FR" sz="1800" b="1" dirty="0" smtClean="0"/>
          </a:p>
          <a:p>
            <a:pPr lvl="0">
              <a:buFont typeface="Wingdings" pitchFamily="2" charset="2"/>
              <a:buChar char="Ø"/>
            </a:pPr>
            <a:r>
              <a:rPr lang="fr-FR" sz="1800" dirty="0" smtClean="0"/>
              <a:t>Financements </a:t>
            </a:r>
            <a:r>
              <a:rPr lang="fr-FR" sz="1800" dirty="0"/>
              <a:t>du MAE (ministère des </a:t>
            </a:r>
            <a:r>
              <a:rPr lang="fr-FR" sz="1800" dirty="0" smtClean="0"/>
              <a:t>affaires étrangères</a:t>
            </a:r>
            <a:r>
              <a:rPr lang="fr-FR" sz="1800" dirty="0"/>
              <a:t>)</a:t>
            </a:r>
            <a:endParaRPr lang="fr-FR" sz="1800" dirty="0" smtClean="0"/>
          </a:p>
          <a:p>
            <a:pPr lvl="0">
              <a:buFont typeface="Wingdings" pitchFamily="2" charset="2"/>
              <a:buChar char="Ø"/>
            </a:pPr>
            <a:r>
              <a:rPr lang="fr-FR" sz="1800" dirty="0" smtClean="0"/>
              <a:t>Evolution </a:t>
            </a:r>
            <a:r>
              <a:rPr lang="fr-FR" sz="1800" dirty="0"/>
              <a:t>des partenariats et des </a:t>
            </a:r>
            <a:r>
              <a:rPr lang="fr-FR" sz="1800" dirty="0" smtClean="0"/>
              <a:t>financements</a:t>
            </a:r>
          </a:p>
          <a:p>
            <a:pPr lvl="0">
              <a:buNone/>
            </a:pPr>
            <a:endParaRPr lang="fr-FR" sz="800" dirty="0"/>
          </a:p>
          <a:p>
            <a:pPr>
              <a:buNone/>
            </a:pPr>
            <a:r>
              <a:rPr lang="fr-FR" sz="1800" b="1" dirty="0"/>
              <a:t>2005-2007</a:t>
            </a:r>
            <a:r>
              <a:rPr lang="fr-FR" sz="1800" dirty="0"/>
              <a:t> </a:t>
            </a:r>
          </a:p>
          <a:p>
            <a:pPr lvl="0">
              <a:buFont typeface="Wingdings" pitchFamily="2" charset="2"/>
              <a:buChar char="Ø"/>
            </a:pPr>
            <a:r>
              <a:rPr lang="fr-FR" sz="1800" dirty="0"/>
              <a:t>Gel des financements du MAE et demande d’évaluation du GREF (actions et fonctionnement)</a:t>
            </a:r>
          </a:p>
          <a:p>
            <a:pPr lvl="0">
              <a:buFont typeface="Wingdings" pitchFamily="2" charset="2"/>
              <a:buChar char="Ø"/>
            </a:pPr>
            <a:r>
              <a:rPr lang="fr-FR" sz="1800" dirty="0"/>
              <a:t>Evaluation </a:t>
            </a:r>
            <a:r>
              <a:rPr lang="fr-FR" sz="1800" dirty="0" err="1"/>
              <a:t>Totté</a:t>
            </a:r>
            <a:r>
              <a:rPr lang="fr-FR" sz="1800" dirty="0"/>
              <a:t>-</a:t>
            </a:r>
            <a:r>
              <a:rPr lang="fr-FR" sz="1800" dirty="0" err="1"/>
              <a:t>Goïta</a:t>
            </a:r>
            <a:endParaRPr lang="fr-FR" sz="1800" dirty="0"/>
          </a:p>
          <a:p>
            <a:pPr lvl="0">
              <a:buFont typeface="Wingdings" pitchFamily="2" charset="2"/>
              <a:buChar char="Ø"/>
            </a:pPr>
            <a:r>
              <a:rPr lang="fr-FR" sz="1800" dirty="0"/>
              <a:t>Recherche de fonds publics auprès des collectivités </a:t>
            </a:r>
            <a:r>
              <a:rPr lang="fr-FR" sz="1800" dirty="0" smtClean="0"/>
              <a:t>territoriales</a:t>
            </a:r>
          </a:p>
          <a:p>
            <a:pPr lvl="0">
              <a:buFont typeface="Wingdings" pitchFamily="2" charset="2"/>
              <a:buChar char="Ø"/>
            </a:pPr>
            <a:r>
              <a:rPr lang="fr-FR" sz="1800" dirty="0" smtClean="0"/>
              <a:t>Transfert </a:t>
            </a:r>
            <a:r>
              <a:rPr lang="fr-FR" sz="1800" dirty="0"/>
              <a:t>des financements du MAE à </a:t>
            </a:r>
            <a:r>
              <a:rPr lang="fr-FR" sz="1800" dirty="0" smtClean="0"/>
              <a:t>l’AFD</a:t>
            </a:r>
          </a:p>
          <a:p>
            <a:pPr>
              <a:buNone/>
            </a:pPr>
            <a:endParaRPr lang="fr-FR" sz="800" b="1" dirty="0" smtClean="0"/>
          </a:p>
          <a:p>
            <a:pPr>
              <a:buNone/>
            </a:pPr>
            <a:r>
              <a:rPr lang="fr-FR" sz="1800" b="1" dirty="0" smtClean="0"/>
              <a:t>2008-2014</a:t>
            </a:r>
          </a:p>
          <a:p>
            <a:pPr lvl="0">
              <a:buFont typeface="Wingdings" pitchFamily="2" charset="2"/>
              <a:buChar char="Ø"/>
            </a:pPr>
            <a:r>
              <a:rPr lang="fr-FR" sz="1800" dirty="0" smtClean="0"/>
              <a:t>Attribution de la convention volontariat</a:t>
            </a:r>
          </a:p>
          <a:p>
            <a:pPr lvl="0">
              <a:buFont typeface="Wingdings" pitchFamily="2" charset="2"/>
              <a:buChar char="Ø"/>
            </a:pPr>
            <a:r>
              <a:rPr lang="fr-FR" sz="1800" dirty="0" smtClean="0"/>
              <a:t>Négociation de la convention programme avec l’AFD qui deviendra le PMP1 (projet </a:t>
            </a:r>
            <a:r>
              <a:rPr lang="fr-FR" sz="1800" dirty="0" err="1" smtClean="0"/>
              <a:t>multi-pays</a:t>
            </a:r>
            <a:r>
              <a:rPr lang="fr-FR" sz="1800" dirty="0" smtClean="0"/>
              <a:t>)</a:t>
            </a:r>
          </a:p>
          <a:p>
            <a:pPr lvl="0">
              <a:buFont typeface="Wingdings" pitchFamily="2" charset="2"/>
              <a:buChar char="Ø"/>
            </a:pPr>
            <a:endParaRPr lang="fr-FR" sz="800" dirty="0" smtClean="0"/>
          </a:p>
          <a:p>
            <a:pPr>
              <a:buNone/>
            </a:pPr>
            <a:r>
              <a:rPr lang="fr-FR" sz="1800" b="1" dirty="0" smtClean="0"/>
              <a:t>2014-2015</a:t>
            </a:r>
            <a:r>
              <a:rPr lang="fr-FR" sz="1800" dirty="0" smtClean="0"/>
              <a:t> </a:t>
            </a:r>
          </a:p>
          <a:p>
            <a:pPr>
              <a:buFont typeface="Wingdings" pitchFamily="2" charset="2"/>
              <a:buChar char="Ø"/>
            </a:pPr>
            <a:r>
              <a:rPr lang="fr-FR" sz="1800" dirty="0" smtClean="0"/>
              <a:t>le financement des collectivités territoriales faiblit</a:t>
            </a:r>
          </a:p>
          <a:p>
            <a:pPr lvl="0">
              <a:buFont typeface="Wingdings" pitchFamily="2" charset="2"/>
              <a:buChar char="Ø"/>
            </a:pPr>
            <a:endParaRPr lang="fr-FR" sz="1800" dirty="0" smtClean="0"/>
          </a:p>
          <a:p>
            <a:endParaRPr lang="fr-F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bwMode="auto">
          <a:xfrm>
            <a:off x="632269" y="3521195"/>
            <a:ext cx="7004050" cy="11430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ormAutofit/>
          </a:bodyPr>
          <a:lstStyle/>
          <a:p>
            <a:r>
              <a:rPr lang="fr-FR" sz="2000" dirty="0" smtClean="0">
                <a:solidFill>
                  <a:schemeClr val="tx1"/>
                </a:solidFill>
                <a:ea typeface="ＭＳ Ｐゴシック" pitchFamily="34" charset="-128"/>
              </a:rPr>
              <a:t>Par son </a:t>
            </a:r>
            <a:r>
              <a:rPr lang="fr-FR" sz="2400" b="1" dirty="0" smtClean="0">
                <a:solidFill>
                  <a:schemeClr val="tx1"/>
                </a:solidFill>
                <a:ea typeface="ＭＳ Ｐゴシック" pitchFamily="34" charset="-128"/>
              </a:rPr>
              <a:t>acte philanthropique</a:t>
            </a:r>
            <a:r>
              <a:rPr lang="fr-FR" sz="2000" b="1" dirty="0" smtClean="0">
                <a:solidFill>
                  <a:schemeClr val="tx1"/>
                </a:solidFill>
                <a:ea typeface="ＭＳ Ｐゴシック" pitchFamily="34" charset="-128"/>
              </a:rPr>
              <a:t>,</a:t>
            </a:r>
            <a:r>
              <a:rPr lang="fr-FR" sz="2000" dirty="0" smtClean="0">
                <a:solidFill>
                  <a:schemeClr val="tx1"/>
                </a:solidFill>
                <a:ea typeface="ＭＳ Ｐゴシック" pitchFamily="34" charset="-128"/>
              </a:rPr>
              <a:t/>
            </a:r>
            <a:br>
              <a:rPr lang="fr-FR" sz="2000" dirty="0" smtClean="0">
                <a:solidFill>
                  <a:schemeClr val="tx1"/>
                </a:solidFill>
                <a:ea typeface="ＭＳ Ｐゴシック" pitchFamily="34" charset="-128"/>
              </a:rPr>
            </a:br>
            <a:endParaRPr lang="fr-CA" sz="2000" dirty="0" smtClean="0">
              <a:solidFill>
                <a:schemeClr val="tx1"/>
              </a:solidFill>
              <a:ea typeface="ＭＳ Ｐゴシック" pitchFamily="34" charset="-128"/>
            </a:endParaRPr>
          </a:p>
        </p:txBody>
      </p:sp>
      <p:sp>
        <p:nvSpPr>
          <p:cNvPr id="31748" name="Rectangle 2"/>
          <p:cNvSpPr txBox="1">
            <a:spLocks noChangeArrowheads="1"/>
          </p:cNvSpPr>
          <p:nvPr/>
        </p:nvSpPr>
        <p:spPr bwMode="auto">
          <a:xfrm>
            <a:off x="825902" y="4229147"/>
            <a:ext cx="8263506" cy="86146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Font typeface="Arial" pitchFamily="34" charset="0"/>
              <a:buChar char="•"/>
            </a:pPr>
            <a:r>
              <a:rPr lang="fr-FR" sz="2400" b="1" dirty="0">
                <a:solidFill>
                  <a:srgbClr val="000090"/>
                </a:solidFill>
              </a:rPr>
              <a:t> </a:t>
            </a:r>
            <a:r>
              <a:rPr lang="fr-FR" sz="2400" dirty="0">
                <a:solidFill>
                  <a:srgbClr val="000090"/>
                </a:solidFill>
                <a:latin typeface="Calibri" pitchFamily="34" charset="0"/>
              </a:rPr>
              <a:t>le donateur </a:t>
            </a:r>
            <a:r>
              <a:rPr lang="fr-FR" sz="2400" dirty="0">
                <a:latin typeface="Calibri" pitchFamily="34" charset="0"/>
              </a:rPr>
              <a:t>se donne </a:t>
            </a:r>
            <a:r>
              <a:rPr lang="fr-FR" sz="2400" dirty="0">
                <a:solidFill>
                  <a:srgbClr val="FF6600"/>
                </a:solidFill>
                <a:latin typeface="Calibri" pitchFamily="34" charset="0"/>
              </a:rPr>
              <a:t>les moyens d’agir </a:t>
            </a:r>
            <a:r>
              <a:rPr lang="fr-FR" sz="2400" dirty="0" smtClean="0">
                <a:solidFill>
                  <a:srgbClr val="000000"/>
                </a:solidFill>
                <a:latin typeface="Calibri" pitchFamily="34" charset="0"/>
              </a:rPr>
              <a:t>sur </a:t>
            </a:r>
            <a:r>
              <a:rPr lang="fr-FR" sz="2400" dirty="0">
                <a:solidFill>
                  <a:srgbClr val="000000"/>
                </a:solidFill>
                <a:latin typeface="Calibri" pitchFamily="34" charset="0"/>
              </a:rPr>
              <a:t>une problématique de </a:t>
            </a:r>
            <a:r>
              <a:rPr lang="fr-FR" sz="2400" u="sng" dirty="0" smtClean="0">
                <a:solidFill>
                  <a:srgbClr val="000000"/>
                </a:solidFill>
                <a:latin typeface="Calibri" pitchFamily="34" charset="0"/>
              </a:rPr>
              <a:t>société</a:t>
            </a:r>
            <a:r>
              <a:rPr lang="fr-FR" sz="2400" dirty="0" smtClean="0">
                <a:solidFill>
                  <a:srgbClr val="000000"/>
                </a:solidFill>
                <a:latin typeface="Calibri" pitchFamily="34" charset="0"/>
              </a:rPr>
              <a:t> </a:t>
            </a:r>
            <a:r>
              <a:rPr lang="fr-FR" sz="2400" dirty="0">
                <a:solidFill>
                  <a:srgbClr val="000000"/>
                </a:solidFill>
                <a:latin typeface="Calibri" pitchFamily="34" charset="0"/>
              </a:rPr>
              <a:t>qui le </a:t>
            </a:r>
            <a:r>
              <a:rPr lang="fr-FR" sz="2400" dirty="0" smtClean="0">
                <a:solidFill>
                  <a:srgbClr val="000000"/>
                </a:solidFill>
                <a:latin typeface="Calibri" pitchFamily="34" charset="0"/>
              </a:rPr>
              <a:t>touche</a:t>
            </a:r>
            <a:endParaRPr lang="fr-FR" sz="2400" dirty="0">
              <a:solidFill>
                <a:srgbClr val="000000"/>
              </a:solidFill>
              <a:latin typeface="Calibri" pitchFamily="34" charset="0"/>
            </a:endParaRPr>
          </a:p>
          <a:p>
            <a:endParaRPr lang="fr-FR" sz="2400" dirty="0">
              <a:solidFill>
                <a:srgbClr val="000090"/>
              </a:solidFill>
              <a:latin typeface="Calibri" pitchFamily="34" charset="0"/>
            </a:endParaRPr>
          </a:p>
          <a:p>
            <a:pPr>
              <a:buFont typeface="Arial" pitchFamily="34" charset="0"/>
              <a:buChar char="•"/>
            </a:pPr>
            <a:r>
              <a:rPr lang="fr-FR" sz="2400" dirty="0">
                <a:solidFill>
                  <a:srgbClr val="000090"/>
                </a:solidFill>
                <a:latin typeface="Calibri" pitchFamily="34" charset="0"/>
              </a:rPr>
              <a:t> l’entreprise </a:t>
            </a:r>
            <a:r>
              <a:rPr lang="fr-FR" sz="2400" dirty="0">
                <a:latin typeface="Calibri" pitchFamily="34" charset="0"/>
              </a:rPr>
              <a:t>s’ouvre la voie </a:t>
            </a:r>
            <a:r>
              <a:rPr lang="fr-FR" sz="2400" dirty="0" smtClean="0">
                <a:latin typeface="Calibri" pitchFamily="34" charset="0"/>
              </a:rPr>
              <a:t>d’un </a:t>
            </a:r>
            <a:r>
              <a:rPr lang="fr-FR" sz="2400" dirty="0">
                <a:latin typeface="Calibri" pitchFamily="34" charset="0"/>
              </a:rPr>
              <a:t>nouveau </a:t>
            </a:r>
            <a:r>
              <a:rPr lang="fr-FR" sz="2400" dirty="0">
                <a:solidFill>
                  <a:srgbClr val="FF6600"/>
                </a:solidFill>
                <a:latin typeface="Calibri" pitchFamily="34" charset="0"/>
              </a:rPr>
              <a:t>mode de relation </a:t>
            </a:r>
            <a:r>
              <a:rPr lang="fr-FR" sz="2400" dirty="0" smtClean="0">
                <a:solidFill>
                  <a:srgbClr val="FF6600"/>
                </a:solidFill>
                <a:latin typeface="Calibri" pitchFamily="34" charset="0"/>
              </a:rPr>
              <a:t/>
            </a:r>
            <a:br>
              <a:rPr lang="fr-FR" sz="2400" dirty="0" smtClean="0">
                <a:solidFill>
                  <a:srgbClr val="FF6600"/>
                </a:solidFill>
                <a:latin typeface="Calibri" pitchFamily="34" charset="0"/>
              </a:rPr>
            </a:br>
            <a:r>
              <a:rPr lang="fr-FR" sz="2400" dirty="0" smtClean="0">
                <a:solidFill>
                  <a:srgbClr val="000000"/>
                </a:solidFill>
                <a:latin typeface="Calibri" pitchFamily="34" charset="0"/>
              </a:rPr>
              <a:t>avec </a:t>
            </a:r>
            <a:r>
              <a:rPr lang="fr-FR" sz="2400" dirty="0">
                <a:solidFill>
                  <a:srgbClr val="000000"/>
                </a:solidFill>
                <a:latin typeface="Calibri" pitchFamily="34" charset="0"/>
              </a:rPr>
              <a:t>la</a:t>
            </a:r>
            <a:r>
              <a:rPr lang="fr-FR" sz="2400" u="sng" dirty="0">
                <a:solidFill>
                  <a:srgbClr val="000000"/>
                </a:solidFill>
                <a:latin typeface="Calibri" pitchFamily="34" charset="0"/>
              </a:rPr>
              <a:t> </a:t>
            </a:r>
            <a:r>
              <a:rPr lang="fr-FR" sz="2400" u="sng" dirty="0" smtClean="0">
                <a:solidFill>
                  <a:srgbClr val="000000"/>
                </a:solidFill>
                <a:latin typeface="Calibri" pitchFamily="34" charset="0"/>
              </a:rPr>
              <a:t>société</a:t>
            </a:r>
            <a:endParaRPr lang="fr-CA" sz="2400" dirty="0">
              <a:solidFill>
                <a:srgbClr val="000000"/>
              </a:solidFill>
              <a:latin typeface="Calibri" pitchFamily="34" charset="0"/>
            </a:endParaRPr>
          </a:p>
        </p:txBody>
      </p:sp>
      <p:grpSp>
        <p:nvGrpSpPr>
          <p:cNvPr id="3" name="Groupe 44"/>
          <p:cNvGrpSpPr>
            <a:grpSpLocks/>
          </p:cNvGrpSpPr>
          <p:nvPr/>
        </p:nvGrpSpPr>
        <p:grpSpPr bwMode="auto">
          <a:xfrm>
            <a:off x="1957280" y="1717825"/>
            <a:ext cx="6000750" cy="1466850"/>
            <a:chOff x="2071670" y="4857760"/>
            <a:chExt cx="6000793" cy="1466850"/>
          </a:xfrm>
        </p:grpSpPr>
        <p:pic>
          <p:nvPicPr>
            <p:cNvPr id="9" name="Picture 2"/>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2071670" y="5286388"/>
              <a:ext cx="285752" cy="553378"/>
            </a:xfrm>
            <a:prstGeom prst="rect">
              <a:avLst/>
            </a:prstGeom>
            <a:noFill/>
            <a:ln w="9525">
              <a:noFill/>
              <a:miter lim="800000"/>
              <a:headEnd/>
              <a:tailEnd/>
            </a:ln>
          </p:spPr>
        </p:pic>
        <p:grpSp>
          <p:nvGrpSpPr>
            <p:cNvPr id="4" name="Groupe 30"/>
            <p:cNvGrpSpPr>
              <a:grpSpLocks/>
            </p:cNvGrpSpPr>
            <p:nvPr/>
          </p:nvGrpSpPr>
          <p:grpSpPr bwMode="auto">
            <a:xfrm>
              <a:off x="6786579" y="5143512"/>
              <a:ext cx="1285884" cy="1181098"/>
              <a:chOff x="4361070" y="2819404"/>
              <a:chExt cx="1854004" cy="1824042"/>
            </a:xfrm>
          </p:grpSpPr>
          <p:pic>
            <p:nvPicPr>
              <p:cNvPr id="31758" name="Picture 2"/>
              <p:cNvPicPr>
                <a:picLocks noChangeAspect="1" noChangeArrowheads="1"/>
              </p:cNvPicPr>
              <p:nvPr/>
            </p:nvPicPr>
            <p:blipFill>
              <a:blip r:embed="rId3">
                <a:lum bright="70000" contrast="-7000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61070" y="3248032"/>
                <a:ext cx="425244" cy="82391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1759" name="Picture 2"/>
              <p:cNvPicPr>
                <a:picLocks noChangeAspect="1" noChangeArrowheads="1"/>
              </p:cNvPicPr>
              <p:nvPr/>
            </p:nvPicPr>
            <p:blipFill>
              <a:blip r:embed="rId3">
                <a:lum bright="70000" contrast="-7000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04012" y="2819404"/>
                <a:ext cx="425244" cy="82391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1760" name="Picture 2"/>
              <p:cNvPicPr>
                <a:picLocks noChangeAspect="1" noChangeArrowheads="1"/>
              </p:cNvPicPr>
              <p:nvPr/>
            </p:nvPicPr>
            <p:blipFill>
              <a:blip r:embed="rId3">
                <a:lum bright="70000" contrast="-7000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789830" y="2890842"/>
                <a:ext cx="425244" cy="82391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1" name="Ellipse 20"/>
              <p:cNvSpPr/>
              <p:nvPr/>
            </p:nvSpPr>
            <p:spPr>
              <a:xfrm rot="20874564">
                <a:off x="4539604" y="3358769"/>
                <a:ext cx="1572471" cy="9169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31762" name="Picture 2"/>
              <p:cNvPicPr>
                <a:picLocks noChangeAspect="1" noChangeArrowheads="1"/>
              </p:cNvPicPr>
              <p:nvPr/>
            </p:nvPicPr>
            <p:blipFill>
              <a:blip r:embed="rId3">
                <a:lum bright="70000" contrast="-7000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789698" y="3819536"/>
                <a:ext cx="425244" cy="82391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1763" name="Picture 2"/>
              <p:cNvPicPr>
                <a:picLocks noChangeAspect="1" noChangeArrowheads="1"/>
              </p:cNvPicPr>
              <p:nvPr/>
            </p:nvPicPr>
            <p:blipFill>
              <a:blip r:embed="rId3">
                <a:lum bright="70000" contrast="-7000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504078" y="3676660"/>
                <a:ext cx="425244" cy="82391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pic>
          <p:nvPicPr>
            <p:cNvPr id="31753" name="Picture 3"/>
            <p:cNvPicPr>
              <a:picLocks noChangeAspect="1" noChangeArrowheads="1"/>
            </p:cNvPicPr>
            <p:nvPr/>
          </p:nvPicPr>
          <p:blipFill>
            <a:blip r:embed="rId4">
              <a:lum bright="70000" contrast="-7000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57686" y="4857760"/>
              <a:ext cx="285752" cy="59414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1754" name="Picture 3"/>
            <p:cNvPicPr>
              <a:picLocks noChangeAspect="1" noChangeArrowheads="1"/>
            </p:cNvPicPr>
            <p:nvPr/>
          </p:nvPicPr>
          <p:blipFill>
            <a:blip r:embed="rId4">
              <a:lum bright="70000" contrast="-7000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643438" y="5000636"/>
              <a:ext cx="285752" cy="59414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1755" name="Flèche droite 36"/>
            <p:cNvSpPr>
              <a:spLocks noChangeArrowheads="1"/>
            </p:cNvSpPr>
            <p:nvPr/>
          </p:nvSpPr>
          <p:spPr bwMode="auto">
            <a:xfrm rot="-987296">
              <a:off x="2560556" y="5098798"/>
              <a:ext cx="1285884" cy="611386"/>
            </a:xfrm>
            <a:prstGeom prst="rightArrow">
              <a:avLst>
                <a:gd name="adj1" fmla="val 50000"/>
                <a:gd name="adj2" fmla="val 45726"/>
              </a:avLst>
            </a:prstGeom>
            <a:solidFill>
              <a:srgbClr val="00009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spAutoFit/>
            </a:bodyPr>
            <a:lstStyle/>
            <a:p>
              <a:endParaRPr lang="fr-FR" dirty="0"/>
            </a:p>
          </p:txBody>
        </p:sp>
        <p:cxnSp>
          <p:nvCxnSpPr>
            <p:cNvPr id="31756" name="Connecteur droit avec flèche 42"/>
            <p:cNvCxnSpPr>
              <a:cxnSpLocks noChangeShapeType="1"/>
            </p:cNvCxnSpPr>
            <p:nvPr/>
          </p:nvCxnSpPr>
          <p:spPr bwMode="auto">
            <a:xfrm>
              <a:off x="2786050" y="5929330"/>
              <a:ext cx="3714776" cy="71438"/>
            </a:xfrm>
            <a:prstGeom prst="straightConnector1">
              <a:avLst/>
            </a:prstGeom>
            <a:noFill/>
            <a:ln w="76200">
              <a:solidFill>
                <a:schemeClr val="tx1"/>
              </a:solidFill>
              <a:prstDash val="dash"/>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
          <p:nvSpPr>
            <p:cNvPr id="31757" name="Flèche droite 43"/>
            <p:cNvSpPr>
              <a:spLocks noChangeArrowheads="1"/>
            </p:cNvSpPr>
            <p:nvPr/>
          </p:nvSpPr>
          <p:spPr bwMode="auto">
            <a:xfrm rot="707327">
              <a:off x="5280858" y="5187849"/>
              <a:ext cx="1198365" cy="629652"/>
            </a:xfrm>
            <a:prstGeom prst="rightArrow">
              <a:avLst>
                <a:gd name="adj1" fmla="val 50000"/>
                <a:gd name="adj2" fmla="val 45730"/>
              </a:avLst>
            </a:prstGeom>
            <a:solidFill>
              <a:srgbClr val="FF66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spAutoFit/>
            </a:bodyPr>
            <a:lstStyle/>
            <a:p>
              <a:endParaRPr lang="fr-FR" dirty="0"/>
            </a:p>
          </p:txBody>
        </p:sp>
      </p:grpSp>
      <p:sp>
        <p:nvSpPr>
          <p:cNvPr id="20" name="Titre 1"/>
          <p:cNvSpPr txBox="1">
            <a:spLocks/>
          </p:cNvSpPr>
          <p:nvPr/>
        </p:nvSpPr>
        <p:spPr>
          <a:xfrm>
            <a:off x="580030" y="235377"/>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fr-FR" sz="2400" kern="1200" dirty="0">
                <a:solidFill>
                  <a:srgbClr val="FF6600"/>
                </a:solidFill>
                <a:latin typeface="Century Gothic" pitchFamily="34" charset="0"/>
                <a:ea typeface="+mj-ea"/>
                <a:cs typeface="+mj-cs"/>
              </a:defRPr>
            </a:lvl1pPr>
          </a:lstStyle>
          <a:p>
            <a:r>
              <a:rPr lang="fr-FR" sz="2800" dirty="0" smtClean="0"/>
              <a:t>La logique qui sous-tend le </a:t>
            </a:r>
            <a:r>
              <a:rPr lang="fr-FR" sz="2800" b="1" dirty="0" smtClean="0"/>
              <a:t>mécénat</a:t>
            </a:r>
            <a:endParaRPr lang="fr-FR" sz="2800" b="1" dirty="0"/>
          </a:p>
        </p:txBody>
      </p:sp>
      <p:sp>
        <p:nvSpPr>
          <p:cNvPr id="2" name="Espace réservé du numéro de diapositive 1"/>
          <p:cNvSpPr>
            <a:spLocks noGrp="1"/>
          </p:cNvSpPr>
          <p:nvPr>
            <p:ph type="sldNum" sz="quarter" idx="12"/>
          </p:nvPr>
        </p:nvSpPr>
        <p:spPr/>
        <p:txBody>
          <a:bodyPr/>
          <a:lstStyle/>
          <a:p>
            <a:pPr>
              <a:defRPr/>
            </a:pPr>
            <a:fld id="{3FAF3BB9-A421-4C90-93D4-AA309852FA15}" type="slidenum">
              <a:rPr lang="fr-FR" smtClean="0"/>
              <a:pPr>
                <a:defRPr/>
              </a:pPr>
              <a:t>20</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84663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6" name="ZoneTexte 3"/>
          <p:cNvSpPr txBox="1">
            <a:spLocks noChangeArrowheads="1"/>
          </p:cNvSpPr>
          <p:nvPr/>
        </p:nvSpPr>
        <p:spPr bwMode="auto">
          <a:xfrm>
            <a:off x="2935179" y="4600122"/>
            <a:ext cx="4357687" cy="400050"/>
          </a:xfrm>
          <a:prstGeom prst="rect">
            <a:avLst/>
          </a:prstGeom>
          <a:noFill/>
          <a:ln w="9525">
            <a:noFill/>
            <a:miter lim="800000"/>
            <a:headEnd/>
            <a:tailEnd/>
          </a:ln>
        </p:spPr>
        <p:txBody>
          <a:bodyPr>
            <a:spAutoFit/>
          </a:bodyPr>
          <a:lstStyle/>
          <a:p>
            <a:pPr>
              <a:defRPr/>
            </a:pPr>
            <a:r>
              <a:rPr lang="fr-FR" sz="2000" b="1" dirty="0">
                <a:solidFill>
                  <a:srgbClr val="FF6600"/>
                </a:solidFill>
                <a:latin typeface="+mj-lt"/>
                <a:ea typeface="+mj-ea"/>
                <a:cs typeface="+mj-cs"/>
              </a:rPr>
              <a:t>Des attentes qui se rejoignent</a:t>
            </a:r>
          </a:p>
        </p:txBody>
      </p:sp>
      <p:sp>
        <p:nvSpPr>
          <p:cNvPr id="32775" name="ZoneTexte 11"/>
          <p:cNvSpPr txBox="1">
            <a:spLocks noChangeArrowheads="1"/>
          </p:cNvSpPr>
          <p:nvPr/>
        </p:nvSpPr>
        <p:spPr bwMode="auto">
          <a:xfrm>
            <a:off x="431065" y="2217460"/>
            <a:ext cx="2168094" cy="147732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FR" i="1" dirty="0">
                <a:solidFill>
                  <a:srgbClr val="003399"/>
                </a:solidFill>
              </a:rPr>
              <a:t>VALEURS</a:t>
            </a:r>
          </a:p>
          <a:p>
            <a:pPr eaLnBrk="1" hangingPunct="1"/>
            <a:endParaRPr lang="fr-FR" i="1" dirty="0">
              <a:solidFill>
                <a:srgbClr val="003399"/>
              </a:solidFill>
            </a:endParaRPr>
          </a:p>
          <a:p>
            <a:pPr eaLnBrk="1" hangingPunct="1"/>
            <a:r>
              <a:rPr lang="fr-FR" i="1" dirty="0">
                <a:solidFill>
                  <a:srgbClr val="003399"/>
                </a:solidFill>
              </a:rPr>
              <a:t>PARTENARIAT</a:t>
            </a:r>
          </a:p>
          <a:p>
            <a:pPr eaLnBrk="1" hangingPunct="1"/>
            <a:endParaRPr lang="fr-FR" i="1" dirty="0">
              <a:solidFill>
                <a:srgbClr val="003399"/>
              </a:solidFill>
            </a:endParaRPr>
          </a:p>
          <a:p>
            <a:pPr eaLnBrk="1" hangingPunct="1"/>
            <a:r>
              <a:rPr lang="fr-FR" i="1" dirty="0">
                <a:solidFill>
                  <a:srgbClr val="003399"/>
                </a:solidFill>
              </a:rPr>
              <a:t>COMMUNICATION</a:t>
            </a:r>
          </a:p>
        </p:txBody>
      </p:sp>
      <p:sp>
        <p:nvSpPr>
          <p:cNvPr id="32776" name="ZoneTexte 12"/>
          <p:cNvSpPr txBox="1">
            <a:spLocks noChangeArrowheads="1"/>
          </p:cNvSpPr>
          <p:nvPr/>
        </p:nvSpPr>
        <p:spPr bwMode="auto">
          <a:xfrm>
            <a:off x="6971547" y="2044034"/>
            <a:ext cx="1783373" cy="20313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fr-FR" i="1" dirty="0">
                <a:solidFill>
                  <a:srgbClr val="00B0F0"/>
                </a:solidFill>
              </a:rPr>
              <a:t>CAUSE</a:t>
            </a:r>
          </a:p>
          <a:p>
            <a:pPr algn="r" eaLnBrk="1" hangingPunct="1"/>
            <a:endParaRPr lang="fr-FR" i="1" dirty="0">
              <a:solidFill>
                <a:srgbClr val="00B0F0"/>
              </a:solidFill>
            </a:endParaRPr>
          </a:p>
          <a:p>
            <a:pPr algn="r" eaLnBrk="1" hangingPunct="1"/>
            <a:r>
              <a:rPr lang="fr-FR" i="1" dirty="0">
                <a:solidFill>
                  <a:srgbClr val="00B0F0"/>
                </a:solidFill>
              </a:rPr>
              <a:t>CONFIANCE</a:t>
            </a:r>
          </a:p>
          <a:p>
            <a:pPr algn="r" eaLnBrk="1" hangingPunct="1"/>
            <a:endParaRPr lang="fr-FR" i="1" dirty="0">
              <a:solidFill>
                <a:srgbClr val="00B0F0"/>
              </a:solidFill>
            </a:endParaRPr>
          </a:p>
          <a:p>
            <a:pPr algn="r" eaLnBrk="1" hangingPunct="1"/>
            <a:r>
              <a:rPr lang="fr-FR" i="1" dirty="0">
                <a:solidFill>
                  <a:srgbClr val="00B0F0"/>
                </a:solidFill>
              </a:rPr>
              <a:t>INFORMATION</a:t>
            </a:r>
          </a:p>
          <a:p>
            <a:pPr algn="r" eaLnBrk="1" hangingPunct="1"/>
            <a:r>
              <a:rPr lang="fr-FR" i="1" dirty="0">
                <a:solidFill>
                  <a:srgbClr val="00B0F0"/>
                </a:solidFill>
              </a:rPr>
              <a:t>PARTAGE</a:t>
            </a:r>
          </a:p>
          <a:p>
            <a:pPr algn="r" eaLnBrk="1" hangingPunct="1"/>
            <a:endParaRPr lang="fr-FR" i="1" dirty="0">
              <a:solidFill>
                <a:srgbClr val="00B0F0"/>
              </a:solidFill>
            </a:endParaRPr>
          </a:p>
        </p:txBody>
      </p:sp>
      <p:sp>
        <p:nvSpPr>
          <p:cNvPr id="32777" name="ZoneTexte 15"/>
          <p:cNvSpPr txBox="1">
            <a:spLocks noChangeArrowheads="1"/>
          </p:cNvSpPr>
          <p:nvPr/>
        </p:nvSpPr>
        <p:spPr bwMode="auto">
          <a:xfrm>
            <a:off x="661805" y="4926719"/>
            <a:ext cx="8111331" cy="144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6600"/>
              </a:buClr>
            </a:pPr>
            <a:r>
              <a:rPr lang="fr-FR" b="1" dirty="0"/>
              <a:t>              </a:t>
            </a:r>
            <a:r>
              <a:rPr lang="fr-FR" b="1" dirty="0" smtClean="0"/>
              <a:t>                       </a:t>
            </a:r>
            <a:r>
              <a:rPr lang="fr-FR" dirty="0" smtClean="0">
                <a:latin typeface="Calibri" pitchFamily="34" charset="0"/>
              </a:rPr>
              <a:t>même </a:t>
            </a:r>
            <a:r>
              <a:rPr lang="fr-FR" dirty="0">
                <a:latin typeface="Calibri" pitchFamily="34" charset="0"/>
              </a:rPr>
              <a:t>si </a:t>
            </a:r>
            <a:r>
              <a:rPr lang="fr-FR" dirty="0" smtClean="0">
                <a:latin typeface="Calibri" pitchFamily="34" charset="0"/>
              </a:rPr>
              <a:t>…</a:t>
            </a:r>
            <a:r>
              <a:rPr lang="fr-FR" dirty="0">
                <a:latin typeface="Calibri" pitchFamily="34" charset="0"/>
              </a:rPr>
              <a:t/>
            </a:r>
            <a:br>
              <a:rPr lang="fr-FR" dirty="0">
                <a:latin typeface="Calibri" pitchFamily="34" charset="0"/>
              </a:rPr>
            </a:br>
            <a:endParaRPr lang="fr-FR" sz="800" dirty="0">
              <a:latin typeface="Calibri" pitchFamily="34" charset="0"/>
            </a:endParaRPr>
          </a:p>
          <a:p>
            <a:pPr eaLnBrk="1" hangingPunct="1">
              <a:buClr>
                <a:srgbClr val="FF6600"/>
              </a:buClr>
              <a:buFont typeface="Wingdings 3" pitchFamily="18" charset="2"/>
              <a:buChar char="u"/>
            </a:pPr>
            <a:r>
              <a:rPr lang="fr-FR" dirty="0"/>
              <a:t> </a:t>
            </a:r>
            <a:r>
              <a:rPr lang="fr-FR" dirty="0">
                <a:latin typeface="Calibri" pitchFamily="34" charset="0"/>
              </a:rPr>
              <a:t>Le </a:t>
            </a:r>
            <a:r>
              <a:rPr lang="fr-FR" b="1" dirty="0">
                <a:latin typeface="Calibri" pitchFamily="34" charset="0"/>
              </a:rPr>
              <a:t>souci d’image </a:t>
            </a:r>
            <a:r>
              <a:rPr lang="fr-FR" dirty="0">
                <a:latin typeface="Calibri" pitchFamily="34" charset="0"/>
              </a:rPr>
              <a:t>est majeur chez les entreprises ; variable chez les </a:t>
            </a:r>
            <a:r>
              <a:rPr lang="fr-FR" dirty="0" smtClean="0">
                <a:latin typeface="Calibri" pitchFamily="34" charset="0"/>
              </a:rPr>
              <a:t>particuliers</a:t>
            </a:r>
          </a:p>
          <a:p>
            <a:pPr eaLnBrk="1" hangingPunct="1">
              <a:buClr>
                <a:srgbClr val="FF6600"/>
              </a:buClr>
            </a:pPr>
            <a:endParaRPr lang="fr-FR" sz="800" dirty="0">
              <a:latin typeface="Calibri" pitchFamily="34" charset="0"/>
            </a:endParaRPr>
          </a:p>
          <a:p>
            <a:pPr eaLnBrk="1" hangingPunct="1">
              <a:buClr>
                <a:srgbClr val="FF6600"/>
              </a:buClr>
              <a:buFont typeface="Wingdings 3" pitchFamily="18" charset="2"/>
              <a:buChar char="u"/>
            </a:pPr>
            <a:r>
              <a:rPr lang="fr-FR" dirty="0">
                <a:latin typeface="Calibri" pitchFamily="34" charset="0"/>
              </a:rPr>
              <a:t> Les particuliers réagissent surtout au </a:t>
            </a:r>
            <a:r>
              <a:rPr lang="fr-FR" b="1" dirty="0">
                <a:latin typeface="Calibri" pitchFamily="34" charset="0"/>
              </a:rPr>
              <a:t>rêve </a:t>
            </a:r>
            <a:r>
              <a:rPr lang="fr-FR" dirty="0">
                <a:latin typeface="Calibri" pitchFamily="34" charset="0"/>
              </a:rPr>
              <a:t>et au long terme ; </a:t>
            </a:r>
            <a:r>
              <a:rPr lang="fr-FR" dirty="0" smtClean="0">
                <a:latin typeface="Calibri" pitchFamily="34" charset="0"/>
              </a:rPr>
              <a:t/>
            </a:r>
            <a:br>
              <a:rPr lang="fr-FR" dirty="0" smtClean="0">
                <a:latin typeface="Calibri" pitchFamily="34" charset="0"/>
              </a:rPr>
            </a:br>
            <a:r>
              <a:rPr lang="fr-FR" dirty="0" smtClean="0">
                <a:latin typeface="Calibri" pitchFamily="34" charset="0"/>
              </a:rPr>
              <a:t>     les </a:t>
            </a:r>
            <a:r>
              <a:rPr lang="fr-FR" dirty="0">
                <a:latin typeface="Calibri" pitchFamily="34" charset="0"/>
              </a:rPr>
              <a:t>entreprises gardent un souci du court terme et du </a:t>
            </a:r>
            <a:r>
              <a:rPr lang="fr-FR" b="1" dirty="0">
                <a:latin typeface="Calibri" pitchFamily="34" charset="0"/>
              </a:rPr>
              <a:t>retour</a:t>
            </a:r>
          </a:p>
        </p:txBody>
      </p:sp>
      <p:sp>
        <p:nvSpPr>
          <p:cNvPr id="32778" name="Rectangle 3"/>
          <p:cNvSpPr txBox="1">
            <a:spLocks noChangeArrowheads="1"/>
          </p:cNvSpPr>
          <p:nvPr/>
        </p:nvSpPr>
        <p:spPr bwMode="auto">
          <a:xfrm>
            <a:off x="2662223" y="1420183"/>
            <a:ext cx="4357688" cy="289510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itchFamily="34" charset="0"/>
                <a:ea typeface="ＭＳ Ｐゴシック" pitchFamily="34" charset="-128"/>
              </a:defRPr>
            </a:lvl1pPr>
            <a:lvl2pPr marL="342900" indent="-34290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90000"/>
              </a:lnSpc>
              <a:spcBef>
                <a:spcPct val="20000"/>
              </a:spcBef>
              <a:buClr>
                <a:srgbClr val="FF6600"/>
              </a:buClr>
              <a:buFont typeface="Wingdings 3" pitchFamily="18" charset="2"/>
              <a:buChar char=""/>
            </a:pPr>
            <a:r>
              <a:rPr lang="fr-FR" sz="2200" b="1" dirty="0">
                <a:latin typeface="Calibri" pitchFamily="34" charset="0"/>
                <a:cs typeface="Arial" pitchFamily="34" charset="0"/>
              </a:rPr>
              <a:t>Du sens </a:t>
            </a:r>
            <a:r>
              <a:rPr lang="fr-FR" sz="2200" dirty="0">
                <a:latin typeface="Calibri" pitchFamily="34" charset="0"/>
                <a:cs typeface="Arial" pitchFamily="34" charset="0"/>
              </a:rPr>
              <a:t/>
            </a:r>
            <a:br>
              <a:rPr lang="fr-FR" sz="2200" dirty="0">
                <a:latin typeface="Calibri" pitchFamily="34" charset="0"/>
                <a:cs typeface="Arial" pitchFamily="34" charset="0"/>
              </a:rPr>
            </a:br>
            <a:r>
              <a:rPr lang="fr-FR" sz="1600" dirty="0">
                <a:latin typeface="Calibri" pitchFamily="34" charset="0"/>
                <a:cs typeface="Arial" pitchFamily="34" charset="0"/>
              </a:rPr>
              <a:t>Un projet fort, convaincant, légitime.</a:t>
            </a:r>
          </a:p>
          <a:p>
            <a:pPr lvl="3" eaLnBrk="1" hangingPunct="1">
              <a:lnSpc>
                <a:spcPct val="90000"/>
              </a:lnSpc>
              <a:spcBef>
                <a:spcPct val="20000"/>
              </a:spcBef>
              <a:buFont typeface="Arial" pitchFamily="34" charset="0"/>
              <a:buNone/>
            </a:pPr>
            <a:endParaRPr lang="fr-FR" sz="2000" b="1" dirty="0">
              <a:latin typeface="Calibri" pitchFamily="34" charset="0"/>
              <a:cs typeface="Arial" pitchFamily="34" charset="0"/>
            </a:endParaRPr>
          </a:p>
          <a:p>
            <a:pPr lvl="1" eaLnBrk="1" hangingPunct="1">
              <a:lnSpc>
                <a:spcPct val="90000"/>
              </a:lnSpc>
              <a:spcBef>
                <a:spcPct val="20000"/>
              </a:spcBef>
              <a:buClr>
                <a:srgbClr val="FF6600"/>
              </a:buClr>
              <a:buSzPct val="90000"/>
              <a:buFont typeface="Wingdings 3" pitchFamily="18" charset="2"/>
              <a:buChar char=""/>
            </a:pPr>
            <a:r>
              <a:rPr lang="fr-FR" sz="2200" b="1" dirty="0">
                <a:latin typeface="Calibri" pitchFamily="34" charset="0"/>
                <a:cs typeface="Arial" pitchFamily="34" charset="0"/>
              </a:rPr>
              <a:t>De l’efficacité</a:t>
            </a:r>
            <a:br>
              <a:rPr lang="fr-FR" sz="2200" b="1" dirty="0">
                <a:latin typeface="Calibri" pitchFamily="34" charset="0"/>
                <a:cs typeface="Arial" pitchFamily="34" charset="0"/>
              </a:rPr>
            </a:br>
            <a:r>
              <a:rPr lang="fr-FR" sz="1600" dirty="0">
                <a:latin typeface="Calibri" pitchFamily="34" charset="0"/>
                <a:cs typeface="Arial" pitchFamily="34" charset="0"/>
              </a:rPr>
              <a:t>Depuis 2005, cette notion arrive en tête (devant la transparence).</a:t>
            </a:r>
          </a:p>
          <a:p>
            <a:pPr lvl="1" eaLnBrk="1" hangingPunct="1">
              <a:lnSpc>
                <a:spcPct val="90000"/>
              </a:lnSpc>
              <a:spcBef>
                <a:spcPct val="20000"/>
              </a:spcBef>
              <a:buClr>
                <a:srgbClr val="5858FF"/>
              </a:buClr>
              <a:buFont typeface="Arial" pitchFamily="34" charset="0"/>
              <a:buNone/>
            </a:pPr>
            <a:endParaRPr lang="fr-FR" sz="1600" dirty="0">
              <a:latin typeface="Calibri" pitchFamily="34" charset="0"/>
              <a:cs typeface="Arial" pitchFamily="34" charset="0"/>
            </a:endParaRPr>
          </a:p>
          <a:p>
            <a:pPr lvl="1" eaLnBrk="1" hangingPunct="1">
              <a:lnSpc>
                <a:spcPct val="90000"/>
              </a:lnSpc>
              <a:spcBef>
                <a:spcPct val="20000"/>
              </a:spcBef>
              <a:buClr>
                <a:srgbClr val="FF6600"/>
              </a:buClr>
              <a:buSzPct val="90000"/>
              <a:buFont typeface="Wingdings 3" pitchFamily="18" charset="2"/>
              <a:buChar char=""/>
            </a:pPr>
            <a:r>
              <a:rPr lang="fr-FR" sz="2200" b="1" dirty="0">
                <a:latin typeface="Calibri" pitchFamily="34" charset="0"/>
                <a:cs typeface="Arial" pitchFamily="34" charset="0"/>
              </a:rPr>
              <a:t>Une relation de qualité</a:t>
            </a:r>
            <a:br>
              <a:rPr lang="fr-FR" sz="2200" b="1" dirty="0">
                <a:latin typeface="Calibri" pitchFamily="34" charset="0"/>
                <a:cs typeface="Arial" pitchFamily="34" charset="0"/>
              </a:rPr>
            </a:br>
            <a:r>
              <a:rPr lang="fr-FR" sz="1600" dirty="0">
                <a:latin typeface="Calibri" pitchFamily="34" charset="0"/>
                <a:cs typeface="Arial" pitchFamily="34" charset="0"/>
              </a:rPr>
              <a:t>Volonté d’information transparente, </a:t>
            </a:r>
            <a:r>
              <a:rPr lang="fr-FR" sz="1600" dirty="0" smtClean="0">
                <a:latin typeface="Calibri" pitchFamily="34" charset="0"/>
                <a:cs typeface="Arial" pitchFamily="34" charset="0"/>
              </a:rPr>
              <a:t/>
            </a:r>
            <a:br>
              <a:rPr lang="fr-FR" sz="1600" dirty="0" smtClean="0">
                <a:latin typeface="Calibri" pitchFamily="34" charset="0"/>
                <a:cs typeface="Arial" pitchFamily="34" charset="0"/>
              </a:rPr>
            </a:br>
            <a:r>
              <a:rPr lang="fr-FR" sz="1600" dirty="0" smtClean="0">
                <a:latin typeface="Calibri" pitchFamily="34" charset="0"/>
                <a:cs typeface="Arial" pitchFamily="34" charset="0"/>
              </a:rPr>
              <a:t>de </a:t>
            </a:r>
            <a:r>
              <a:rPr lang="fr-FR" sz="1600" dirty="0">
                <a:latin typeface="Calibri" pitchFamily="34" charset="0"/>
                <a:cs typeface="Arial" pitchFamily="34" charset="0"/>
              </a:rPr>
              <a:t>reconnaissance et de valorisation</a:t>
            </a:r>
          </a:p>
          <a:p>
            <a:pPr lvl="1" eaLnBrk="1" hangingPunct="1">
              <a:lnSpc>
                <a:spcPct val="90000"/>
              </a:lnSpc>
              <a:spcBef>
                <a:spcPct val="20000"/>
              </a:spcBef>
              <a:buClr>
                <a:srgbClr val="5858FF"/>
              </a:buClr>
              <a:buFont typeface="Arial" pitchFamily="34" charset="0"/>
              <a:buNone/>
            </a:pPr>
            <a:endParaRPr lang="fr-FR" dirty="0">
              <a:latin typeface="Calibri" pitchFamily="34" charset="0"/>
              <a:cs typeface="Arial" pitchFamily="34" charset="0"/>
            </a:endParaRPr>
          </a:p>
        </p:txBody>
      </p:sp>
      <p:grpSp>
        <p:nvGrpSpPr>
          <p:cNvPr id="3" name="Groupe 16"/>
          <p:cNvGrpSpPr/>
          <p:nvPr/>
        </p:nvGrpSpPr>
        <p:grpSpPr>
          <a:xfrm>
            <a:off x="6832137" y="4028921"/>
            <a:ext cx="2062191" cy="1117680"/>
            <a:chOff x="722957" y="500377"/>
            <a:chExt cx="2672749" cy="1504535"/>
          </a:xfrm>
          <a:solidFill>
            <a:srgbClr val="FF6600"/>
          </a:solidFill>
          <a:scene3d>
            <a:camera prst="orthographicFront"/>
            <a:lightRig rig="flat" dir="t"/>
          </a:scene3d>
        </p:grpSpPr>
        <p:sp>
          <p:nvSpPr>
            <p:cNvPr id="18" name="Ellipse 17"/>
            <p:cNvSpPr/>
            <p:nvPr/>
          </p:nvSpPr>
          <p:spPr>
            <a:xfrm>
              <a:off x="722957" y="500377"/>
              <a:ext cx="2672749" cy="1504535"/>
            </a:xfrm>
            <a:prstGeom prst="ellipse">
              <a:avLst/>
            </a:prstGeom>
            <a:solidFill>
              <a:srgbClr val="00B0F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shade val="50000"/>
                <a:hueOff val="168648"/>
                <a:satOff val="-3730"/>
                <a:lumOff val="27991"/>
                <a:alphaOff val="0"/>
              </a:schemeClr>
            </a:effectRef>
            <a:fontRef idx="minor">
              <a:schemeClr val="lt1"/>
            </a:fontRef>
          </p:style>
        </p:sp>
        <p:sp>
          <p:nvSpPr>
            <p:cNvPr id="19" name="Ellipse 4"/>
            <p:cNvSpPr/>
            <p:nvPr/>
          </p:nvSpPr>
          <p:spPr>
            <a:xfrm>
              <a:off x="901489" y="743062"/>
              <a:ext cx="2315685" cy="868200"/>
            </a:xfrm>
            <a:prstGeom prst="rect">
              <a:avLst/>
            </a:prstGeom>
            <a:no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shade val="50000"/>
                <a:hueOff val="168648"/>
                <a:satOff val="-3730"/>
                <a:lumOff val="27991"/>
                <a:alphaOff val="0"/>
              </a:schemeClr>
            </a:effectRef>
            <a:fontRef idx="minor">
              <a:schemeClr val="lt1"/>
            </a:fontRef>
          </p:style>
          <p:txBody>
            <a:bodyPr spcFirstLastPara="0" vert="horz" wrap="square" lIns="294108" tIns="194774" rIns="294108" bIns="194774" numCol="1" spcCol="1270" anchor="ctr" anchorCtr="0">
              <a:noAutofit/>
            </a:bodyPr>
            <a:lstStyle/>
            <a:p>
              <a:pPr algn="ctr" defTabSz="889000">
                <a:lnSpc>
                  <a:spcPct val="90000"/>
                </a:lnSpc>
                <a:spcBef>
                  <a:spcPct val="0"/>
                </a:spcBef>
                <a:spcAft>
                  <a:spcPct val="35000"/>
                </a:spcAft>
              </a:pPr>
              <a:r>
                <a:rPr lang="fr-FR" sz="2000" b="1" dirty="0">
                  <a:solidFill>
                    <a:schemeClr val="bg1"/>
                  </a:solidFill>
                </a:rPr>
                <a:t>Particuliers</a:t>
              </a:r>
            </a:p>
          </p:txBody>
        </p:sp>
      </p:grpSp>
      <p:grpSp>
        <p:nvGrpSpPr>
          <p:cNvPr id="4" name="Groupe 5"/>
          <p:cNvGrpSpPr/>
          <p:nvPr/>
        </p:nvGrpSpPr>
        <p:grpSpPr>
          <a:xfrm>
            <a:off x="402828" y="4028921"/>
            <a:ext cx="2259396" cy="1164118"/>
            <a:chOff x="4357720" y="810053"/>
            <a:chExt cx="2036645" cy="1772663"/>
          </a:xfrm>
          <a:scene3d>
            <a:camera prst="orthographicFront"/>
            <a:lightRig rig="flat" dir="t"/>
          </a:scene3d>
        </p:grpSpPr>
        <p:sp>
          <p:nvSpPr>
            <p:cNvPr id="21" name="Ellipse 20"/>
            <p:cNvSpPr/>
            <p:nvPr/>
          </p:nvSpPr>
          <p:spPr>
            <a:xfrm>
              <a:off x="4357720" y="810053"/>
              <a:ext cx="2036645" cy="1772663"/>
            </a:xfrm>
            <a:prstGeom prst="ellipse">
              <a:avLst/>
            </a:prstGeom>
            <a:solidFill>
              <a:srgbClr val="00009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shade val="50000"/>
                <a:hueOff val="0"/>
                <a:satOff val="51513"/>
                <a:lumOff val="19287"/>
                <a:alphaOff val="0"/>
              </a:schemeClr>
            </a:effectRef>
            <a:fontRef idx="minor">
              <a:schemeClr val="lt1"/>
            </a:fontRef>
          </p:style>
        </p:sp>
        <p:sp>
          <p:nvSpPr>
            <p:cNvPr id="22" name="Ellipse 4"/>
            <p:cNvSpPr/>
            <p:nvPr/>
          </p:nvSpPr>
          <p:spPr>
            <a:xfrm>
              <a:off x="4655980" y="1029282"/>
              <a:ext cx="1440125" cy="1253463"/>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fr-FR" sz="2000" b="1" dirty="0"/>
                <a:t>Entreprises</a:t>
              </a:r>
            </a:p>
          </p:txBody>
        </p:sp>
      </p:grpSp>
      <p:sp>
        <p:nvSpPr>
          <p:cNvPr id="23" name="Titre 1"/>
          <p:cNvSpPr txBox="1">
            <a:spLocks/>
          </p:cNvSpPr>
          <p:nvPr/>
        </p:nvSpPr>
        <p:spPr>
          <a:xfrm>
            <a:off x="546894" y="235377"/>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fr-FR" sz="2400" kern="1200" dirty="0">
                <a:solidFill>
                  <a:srgbClr val="FF6600"/>
                </a:solidFill>
                <a:latin typeface="Century Gothic" pitchFamily="34" charset="0"/>
                <a:ea typeface="+mj-ea"/>
                <a:cs typeface="+mj-cs"/>
              </a:defRPr>
            </a:lvl1pPr>
          </a:lstStyle>
          <a:p>
            <a:r>
              <a:rPr lang="fr-FR" sz="1400" b="1" dirty="0" smtClean="0"/>
              <a:t>Mécénat</a:t>
            </a:r>
            <a:r>
              <a:rPr lang="fr-FR" dirty="0" smtClean="0"/>
              <a:t/>
            </a:r>
            <a:br>
              <a:rPr lang="fr-FR" dirty="0" smtClean="0"/>
            </a:br>
            <a:r>
              <a:rPr lang="fr-FR" sz="2800" dirty="0" smtClean="0">
                <a:ea typeface="ＭＳ Ｐゴシック" pitchFamily="34" charset="-128"/>
              </a:rPr>
              <a:t>Que </a:t>
            </a:r>
            <a:r>
              <a:rPr lang="fr-FR" sz="2800" dirty="0">
                <a:ea typeface="ＭＳ Ｐゴシック" pitchFamily="34" charset="-128"/>
              </a:rPr>
              <a:t>souhaitent les </a:t>
            </a:r>
            <a:r>
              <a:rPr lang="fr-FR" sz="2800" dirty="0" smtClean="0">
                <a:ea typeface="ＭＳ Ｐゴシック" pitchFamily="34" charset="-128"/>
              </a:rPr>
              <a:t>donateurs ?</a:t>
            </a:r>
            <a:endParaRPr lang="fr-FR" sz="2800" dirty="0"/>
          </a:p>
        </p:txBody>
      </p:sp>
      <p:sp>
        <p:nvSpPr>
          <p:cNvPr id="2" name="Espace réservé du numéro de diapositive 1"/>
          <p:cNvSpPr>
            <a:spLocks noGrp="1"/>
          </p:cNvSpPr>
          <p:nvPr>
            <p:ph type="sldNum" sz="quarter" idx="12"/>
          </p:nvPr>
        </p:nvSpPr>
        <p:spPr/>
        <p:txBody>
          <a:bodyPr/>
          <a:lstStyle/>
          <a:p>
            <a:pPr>
              <a:defRPr/>
            </a:pPr>
            <a:fld id="{3FAF3BB9-A421-4C90-93D4-AA309852FA15}" type="slidenum">
              <a:rPr lang="fr-FR" smtClean="0"/>
              <a:pPr>
                <a:defRPr/>
              </a:pPr>
              <a:t>21</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955100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185E5BE-9162-4521-99D4-C6E43AA7E4FA}" type="slidenum">
              <a:rPr lang="fr-FR" smtClean="0"/>
              <a:pPr>
                <a:defRPr/>
              </a:pPr>
              <a:t>22</a:t>
            </a:fld>
            <a:endParaRPr lang="fr-FR" dirty="0"/>
          </a:p>
        </p:txBody>
      </p:sp>
      <p:sp>
        <p:nvSpPr>
          <p:cNvPr id="4" name="Espace réservé du contenu 3"/>
          <p:cNvSpPr>
            <a:spLocks noGrp="1"/>
          </p:cNvSpPr>
          <p:nvPr>
            <p:ph idx="1"/>
          </p:nvPr>
        </p:nvSpPr>
        <p:spPr>
          <a:xfrm>
            <a:off x="836909" y="2478814"/>
            <a:ext cx="8090115" cy="2589134"/>
          </a:xfrm>
        </p:spPr>
        <p:txBody>
          <a:bodyPr>
            <a:normAutofit/>
          </a:bodyPr>
          <a:lstStyle/>
          <a:p>
            <a:pPr marL="0" indent="0">
              <a:buNone/>
            </a:pPr>
            <a:r>
              <a:rPr lang="fr-FR" sz="2400" dirty="0"/>
              <a:t>« </a:t>
            </a:r>
            <a:r>
              <a:rPr lang="fr-FR" sz="2400" i="1" dirty="0"/>
              <a:t>Nous faisons du </a:t>
            </a:r>
            <a:r>
              <a:rPr lang="fr-FR" sz="2400" b="1" i="1" dirty="0">
                <a:solidFill>
                  <a:srgbClr val="0070C0"/>
                </a:solidFill>
              </a:rPr>
              <a:t>sponsoring</a:t>
            </a:r>
            <a:r>
              <a:rPr lang="fr-FR" sz="2400" i="1" dirty="0">
                <a:solidFill>
                  <a:srgbClr val="0070C0"/>
                </a:solidFill>
              </a:rPr>
              <a:t> </a:t>
            </a:r>
            <a:r>
              <a:rPr lang="fr-FR" sz="2400" i="1" dirty="0"/>
              <a:t>sportif pour l’image, </a:t>
            </a:r>
            <a:r>
              <a:rPr lang="fr-FR" sz="2400" i="1" dirty="0" smtClean="0"/>
              <a:t/>
            </a:r>
            <a:br>
              <a:rPr lang="fr-FR" sz="2400" i="1" dirty="0" smtClean="0"/>
            </a:br>
            <a:r>
              <a:rPr lang="fr-FR" sz="2400" i="1" dirty="0" smtClean="0"/>
              <a:t>du </a:t>
            </a:r>
            <a:r>
              <a:rPr lang="fr-FR" sz="2400" b="1" i="1" dirty="0">
                <a:solidFill>
                  <a:srgbClr val="0070C0"/>
                </a:solidFill>
              </a:rPr>
              <a:t>mécénat culturel </a:t>
            </a:r>
            <a:r>
              <a:rPr lang="fr-FR" sz="2400" i="1" dirty="0"/>
              <a:t>pour les relations publiques </a:t>
            </a:r>
            <a:r>
              <a:rPr lang="fr-FR" sz="2400" i="1" dirty="0" smtClean="0"/>
              <a:t/>
            </a:r>
            <a:br>
              <a:rPr lang="fr-FR" sz="2400" i="1" dirty="0" smtClean="0"/>
            </a:br>
            <a:r>
              <a:rPr lang="fr-FR" sz="2400" i="1" dirty="0" smtClean="0"/>
              <a:t>et </a:t>
            </a:r>
            <a:r>
              <a:rPr lang="fr-FR" sz="2400" i="1" dirty="0"/>
              <a:t>du </a:t>
            </a:r>
            <a:r>
              <a:rPr lang="fr-FR" sz="2400" b="1" i="1" dirty="0">
                <a:solidFill>
                  <a:srgbClr val="0070C0"/>
                </a:solidFill>
              </a:rPr>
              <a:t>mécénat de solidarité </a:t>
            </a:r>
            <a:r>
              <a:rPr lang="fr-FR" sz="2400" i="1" dirty="0"/>
              <a:t>pour la communication interne </a:t>
            </a:r>
            <a:r>
              <a:rPr lang="fr-FR" sz="2400" dirty="0" smtClean="0"/>
              <a:t>»</a:t>
            </a:r>
          </a:p>
          <a:p>
            <a:pPr marL="0" indent="0" algn="r">
              <a:buNone/>
            </a:pPr>
            <a:r>
              <a:rPr lang="fr-FR" sz="2400" dirty="0" smtClean="0"/>
              <a:t> </a:t>
            </a:r>
            <a:r>
              <a:rPr lang="fr-FR" sz="1800" dirty="0" smtClean="0"/>
              <a:t>responsable </a:t>
            </a:r>
            <a:r>
              <a:rPr lang="fr-FR" sz="1800" dirty="0"/>
              <a:t>du parrainage </a:t>
            </a:r>
            <a:r>
              <a:rPr lang="fr-FR" sz="1800" dirty="0" smtClean="0"/>
              <a:t> d’une grande banque </a:t>
            </a:r>
            <a:r>
              <a:rPr lang="fr-FR" sz="1800" dirty="0"/>
              <a:t>française</a:t>
            </a:r>
            <a:r>
              <a:rPr lang="fr-FR" sz="1800" dirty="0" smtClean="0"/>
              <a:t>.</a:t>
            </a:r>
            <a:endParaRPr lang="fr-FR" sz="1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6101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Ellipse 20"/>
          <p:cNvSpPr/>
          <p:nvPr/>
        </p:nvSpPr>
        <p:spPr>
          <a:xfrm>
            <a:off x="3477128" y="5117508"/>
            <a:ext cx="3880528" cy="1224136"/>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tx1"/>
                </a:solidFill>
              </a:rPr>
              <a:t>S’intégrer dans son environnement social, culturel, humain ou naturel</a:t>
            </a:r>
          </a:p>
          <a:p>
            <a:pPr algn="ctr"/>
            <a:endParaRPr lang="fr-FR" dirty="0"/>
          </a:p>
        </p:txBody>
      </p:sp>
      <p:sp>
        <p:nvSpPr>
          <p:cNvPr id="20" name="Ellipse 19"/>
          <p:cNvSpPr/>
          <p:nvPr/>
        </p:nvSpPr>
        <p:spPr>
          <a:xfrm>
            <a:off x="3635896" y="3933056"/>
            <a:ext cx="2160240" cy="103019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solidFill>
            </a:endParaRPr>
          </a:p>
          <a:p>
            <a:pPr algn="ctr"/>
            <a:r>
              <a:rPr lang="fr-FR" dirty="0" smtClean="0">
                <a:solidFill>
                  <a:schemeClr val="tx1"/>
                </a:solidFill>
              </a:rPr>
              <a:t>Incarner les valeurs de l’entreprise</a:t>
            </a:r>
          </a:p>
          <a:p>
            <a:pPr algn="ctr"/>
            <a:r>
              <a:rPr lang="fr-FR" dirty="0" smtClean="0"/>
              <a:t> </a:t>
            </a:r>
            <a:endParaRPr lang="fr-FR" dirty="0"/>
          </a:p>
        </p:txBody>
      </p:sp>
      <p:sp>
        <p:nvSpPr>
          <p:cNvPr id="14" name="Ellipse 13"/>
          <p:cNvSpPr/>
          <p:nvPr/>
        </p:nvSpPr>
        <p:spPr>
          <a:xfrm>
            <a:off x="7275798" y="3757682"/>
            <a:ext cx="1331512" cy="136815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51520" y="3353216"/>
            <a:ext cx="4032448" cy="1015663"/>
          </a:xfrm>
          <a:prstGeom prst="rect">
            <a:avLst/>
          </a:prstGeom>
          <a:noFill/>
        </p:spPr>
        <p:txBody>
          <a:bodyPr wrap="square" rtlCol="0">
            <a:spAutoFit/>
          </a:bodyPr>
          <a:lstStyle/>
          <a:p>
            <a:r>
              <a:rPr lang="fr-FR" sz="2000" b="1" u="sng" dirty="0" smtClean="0"/>
              <a:t>Vecteur </a:t>
            </a:r>
            <a:r>
              <a:rPr lang="fr-FR" sz="2000" b="1" u="sng" dirty="0"/>
              <a:t>de communication interne </a:t>
            </a:r>
            <a:endParaRPr lang="fr-FR" sz="2000" b="1" u="sng" dirty="0" smtClean="0"/>
          </a:p>
          <a:p>
            <a:r>
              <a:rPr lang="fr-FR" sz="2000" b="1" u="sng" dirty="0" smtClean="0"/>
              <a:t>et </a:t>
            </a:r>
            <a:r>
              <a:rPr lang="fr-FR" sz="2000" b="1" u="sng" dirty="0"/>
              <a:t>de </a:t>
            </a:r>
            <a:r>
              <a:rPr lang="fr-FR" sz="2000" b="1" u="sng" dirty="0" smtClean="0"/>
              <a:t>management</a:t>
            </a:r>
            <a:endParaRPr lang="fr-FR" sz="2000" b="1" u="sng" dirty="0"/>
          </a:p>
        </p:txBody>
      </p:sp>
      <p:sp>
        <p:nvSpPr>
          <p:cNvPr id="4" name="ZoneTexte 3"/>
          <p:cNvSpPr txBox="1"/>
          <p:nvPr/>
        </p:nvSpPr>
        <p:spPr>
          <a:xfrm>
            <a:off x="467544" y="2032518"/>
            <a:ext cx="3816424" cy="400110"/>
          </a:xfrm>
          <a:prstGeom prst="rect">
            <a:avLst/>
          </a:prstGeom>
          <a:noFill/>
        </p:spPr>
        <p:txBody>
          <a:bodyPr wrap="square" rtlCol="0">
            <a:spAutoFit/>
          </a:bodyPr>
          <a:lstStyle/>
          <a:p>
            <a:r>
              <a:rPr lang="fr-FR" sz="2000" b="1" u="sng" dirty="0"/>
              <a:t>Outil de communication externe</a:t>
            </a:r>
          </a:p>
        </p:txBody>
      </p:sp>
      <p:sp>
        <p:nvSpPr>
          <p:cNvPr id="6" name="ZoneTexte 5"/>
          <p:cNvSpPr txBox="1"/>
          <p:nvPr/>
        </p:nvSpPr>
        <p:spPr>
          <a:xfrm>
            <a:off x="539552" y="5147900"/>
            <a:ext cx="2078933" cy="984885"/>
          </a:xfrm>
          <a:prstGeom prst="rect">
            <a:avLst/>
          </a:prstGeom>
          <a:noFill/>
        </p:spPr>
        <p:txBody>
          <a:bodyPr wrap="square" rtlCol="0">
            <a:spAutoFit/>
          </a:bodyPr>
          <a:lstStyle/>
          <a:p>
            <a:r>
              <a:rPr lang="fr-FR" b="1" u="sng" dirty="0"/>
              <a:t>Un outil de la R.S.E</a:t>
            </a:r>
            <a:r>
              <a:rPr lang="fr-FR" b="1" u="sng" dirty="0" smtClean="0"/>
              <a:t>.</a:t>
            </a:r>
          </a:p>
          <a:p>
            <a:r>
              <a:rPr lang="fr-FR" sz="1100" b="1" u="sng" dirty="0" smtClean="0"/>
              <a:t>(responsabilité Sociétale</a:t>
            </a:r>
          </a:p>
          <a:p>
            <a:r>
              <a:rPr lang="fr-FR" sz="1100" b="1" u="sng" dirty="0" smtClean="0"/>
              <a:t>De l’entreprise)</a:t>
            </a:r>
            <a:endParaRPr lang="fr-FR" sz="1100" b="1" u="sng" dirty="0"/>
          </a:p>
        </p:txBody>
      </p:sp>
      <p:sp>
        <p:nvSpPr>
          <p:cNvPr id="7" name="Ellipse 6"/>
          <p:cNvSpPr/>
          <p:nvPr/>
        </p:nvSpPr>
        <p:spPr>
          <a:xfrm>
            <a:off x="5436096" y="877362"/>
            <a:ext cx="2266094" cy="305569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994596" y="1134342"/>
            <a:ext cx="1772989" cy="2862322"/>
          </a:xfrm>
          <a:prstGeom prst="rect">
            <a:avLst/>
          </a:prstGeom>
          <a:noFill/>
        </p:spPr>
        <p:txBody>
          <a:bodyPr wrap="square" rtlCol="0">
            <a:spAutoFit/>
          </a:bodyPr>
          <a:lstStyle/>
          <a:p>
            <a:r>
              <a:rPr lang="fr-FR" dirty="0" smtClean="0">
                <a:solidFill>
                  <a:srgbClr val="002060"/>
                </a:solidFill>
              </a:rPr>
              <a:t>Clients</a:t>
            </a:r>
          </a:p>
          <a:p>
            <a:r>
              <a:rPr lang="fr-FR" dirty="0" smtClean="0">
                <a:solidFill>
                  <a:srgbClr val="002060"/>
                </a:solidFill>
              </a:rPr>
              <a:t>Prospects</a:t>
            </a:r>
          </a:p>
          <a:p>
            <a:r>
              <a:rPr lang="fr-FR" dirty="0" smtClean="0">
                <a:solidFill>
                  <a:srgbClr val="002060"/>
                </a:solidFill>
              </a:rPr>
              <a:t>Fournisseurs Concurrents</a:t>
            </a:r>
          </a:p>
          <a:p>
            <a:r>
              <a:rPr lang="fr-FR" dirty="0" smtClean="0">
                <a:solidFill>
                  <a:srgbClr val="002060"/>
                </a:solidFill>
              </a:rPr>
              <a:t>Collectivités </a:t>
            </a:r>
          </a:p>
          <a:p>
            <a:r>
              <a:rPr lang="fr-FR" dirty="0">
                <a:solidFill>
                  <a:srgbClr val="002060"/>
                </a:solidFill>
              </a:rPr>
              <a:t>P</a:t>
            </a:r>
            <a:r>
              <a:rPr lang="fr-FR" dirty="0" smtClean="0">
                <a:solidFill>
                  <a:srgbClr val="002060"/>
                </a:solidFill>
              </a:rPr>
              <a:t>ouvoirs </a:t>
            </a:r>
            <a:r>
              <a:rPr lang="fr-FR" dirty="0">
                <a:solidFill>
                  <a:srgbClr val="002060"/>
                </a:solidFill>
              </a:rPr>
              <a:t>publics et </a:t>
            </a:r>
            <a:r>
              <a:rPr lang="fr-FR" dirty="0" smtClean="0">
                <a:solidFill>
                  <a:srgbClr val="002060"/>
                </a:solidFill>
              </a:rPr>
              <a:t>politiques</a:t>
            </a:r>
          </a:p>
          <a:p>
            <a:r>
              <a:rPr lang="fr-FR" dirty="0">
                <a:solidFill>
                  <a:srgbClr val="002060"/>
                </a:solidFill>
              </a:rPr>
              <a:t>G</a:t>
            </a:r>
            <a:r>
              <a:rPr lang="fr-FR" dirty="0" smtClean="0">
                <a:solidFill>
                  <a:srgbClr val="002060"/>
                </a:solidFill>
              </a:rPr>
              <a:t>rand public</a:t>
            </a:r>
          </a:p>
          <a:p>
            <a:r>
              <a:rPr lang="fr-FR" dirty="0">
                <a:solidFill>
                  <a:srgbClr val="002060"/>
                </a:solidFill>
              </a:rPr>
              <a:t>M</a:t>
            </a:r>
            <a:r>
              <a:rPr lang="fr-FR" dirty="0" smtClean="0">
                <a:solidFill>
                  <a:srgbClr val="002060"/>
                </a:solidFill>
              </a:rPr>
              <a:t>édias</a:t>
            </a:r>
            <a:endParaRPr lang="fr-FR" dirty="0">
              <a:solidFill>
                <a:srgbClr val="002060"/>
              </a:solidFill>
            </a:endParaRPr>
          </a:p>
          <a:p>
            <a:endParaRPr lang="fr-FR" dirty="0"/>
          </a:p>
        </p:txBody>
      </p:sp>
      <p:sp>
        <p:nvSpPr>
          <p:cNvPr id="9" name="ZoneTexte 8"/>
          <p:cNvSpPr txBox="1"/>
          <p:nvPr/>
        </p:nvSpPr>
        <p:spPr>
          <a:xfrm>
            <a:off x="7380312" y="3861048"/>
            <a:ext cx="1226998" cy="646331"/>
          </a:xfrm>
          <a:prstGeom prst="rect">
            <a:avLst/>
          </a:prstGeom>
          <a:noFill/>
        </p:spPr>
        <p:txBody>
          <a:bodyPr wrap="square" rtlCol="0">
            <a:spAutoFit/>
          </a:bodyPr>
          <a:lstStyle/>
          <a:p>
            <a:r>
              <a:rPr lang="fr-FR" dirty="0" smtClean="0">
                <a:solidFill>
                  <a:schemeClr val="tx2">
                    <a:lumMod val="75000"/>
                  </a:schemeClr>
                </a:solidFill>
              </a:rPr>
              <a:t>Salariés</a:t>
            </a:r>
          </a:p>
          <a:p>
            <a:r>
              <a:rPr lang="fr-FR" dirty="0" smtClean="0">
                <a:solidFill>
                  <a:schemeClr val="tx2">
                    <a:lumMod val="75000"/>
                  </a:schemeClr>
                </a:solidFill>
              </a:rPr>
              <a:t>Syndicats</a:t>
            </a:r>
            <a:endParaRPr lang="fr-FR" dirty="0">
              <a:solidFill>
                <a:schemeClr val="tx2">
                  <a:lumMod val="75000"/>
                </a:schemeClr>
              </a:solidFill>
            </a:endParaRPr>
          </a:p>
        </p:txBody>
      </p:sp>
      <p:cxnSp>
        <p:nvCxnSpPr>
          <p:cNvPr id="25" name="Connecteur droit avec flèche 24"/>
          <p:cNvCxnSpPr/>
          <p:nvPr/>
        </p:nvCxnSpPr>
        <p:spPr>
          <a:xfrm>
            <a:off x="4572000" y="3645024"/>
            <a:ext cx="2641557" cy="7261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2699792" y="4725144"/>
            <a:ext cx="1080120" cy="6289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6" idx="3"/>
          </p:cNvCxnSpPr>
          <p:nvPr/>
        </p:nvCxnSpPr>
        <p:spPr>
          <a:xfrm>
            <a:off x="2618485" y="5640343"/>
            <a:ext cx="750506" cy="929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4" idx="3"/>
          </p:cNvCxnSpPr>
          <p:nvPr/>
        </p:nvCxnSpPr>
        <p:spPr>
          <a:xfrm>
            <a:off x="4283968" y="2232573"/>
            <a:ext cx="1062450" cy="97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228578" y="183591"/>
            <a:ext cx="1646822" cy="26346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400" b="1" kern="1200" dirty="0" smtClean="0">
                <a:latin typeface="Lucida Calligraphy" pitchFamily="66" charset="0"/>
              </a:rPr>
              <a:t>Le </a:t>
            </a:r>
            <a:r>
              <a:rPr lang="fr-FR" sz="1400" b="1" kern="1200" dirty="0" err="1" smtClean="0">
                <a:latin typeface="Lucida Calligraphy" pitchFamily="66" charset="0"/>
              </a:rPr>
              <a:t>cé</a:t>
            </a:r>
            <a:endParaRPr lang="fr-FR" sz="1400" b="1" kern="1200" dirty="0">
              <a:latin typeface="Lucida Calligraphy" pitchFamily="66" charset="0"/>
            </a:endParaRPr>
          </a:p>
        </p:txBody>
      </p:sp>
      <p:sp>
        <p:nvSpPr>
          <p:cNvPr id="19" name="Titre 18"/>
          <p:cNvSpPr>
            <a:spLocks noGrp="1"/>
          </p:cNvSpPr>
          <p:nvPr>
            <p:ph type="title"/>
          </p:nvPr>
        </p:nvSpPr>
        <p:spPr/>
        <p:txBody>
          <a:bodyPr/>
          <a:lstStyle/>
          <a:p>
            <a:r>
              <a:rPr lang="fr-FR" dirty="0" smtClean="0"/>
              <a:t>Intérêt pour l’entreprise mécène</a:t>
            </a:r>
            <a:br>
              <a:rPr lang="fr-FR" dirty="0" smtClean="0"/>
            </a:br>
            <a:endParaRPr lang="fr-FR"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45252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4" grpId="0" animBg="1"/>
      <p:bldP spid="10" grpId="0"/>
      <p:bldP spid="4" grpId="0"/>
      <p:bldP spid="6" grpId="0"/>
      <p:bldP spid="7" grpId="0" animBg="1"/>
      <p:bldP spid="8" grpId="0"/>
      <p:bldP spid="9"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ous-titre 1"/>
          <p:cNvSpPr>
            <a:spLocks noGrp="1"/>
          </p:cNvSpPr>
          <p:nvPr>
            <p:ph type="subTitle" idx="4294967295"/>
          </p:nvPr>
        </p:nvSpPr>
        <p:spPr>
          <a:xfrm>
            <a:off x="756745" y="1285875"/>
            <a:ext cx="8182304" cy="5072063"/>
          </a:xfrm>
        </p:spPr>
        <p:txBody>
          <a:bodyPr vert="horz" lIns="91440" tIns="45720" rIns="91440" bIns="45720" rtlCol="0">
            <a:normAutofit lnSpcReduction="10000"/>
          </a:bodyPr>
          <a:lstStyle/>
          <a:p>
            <a:pPr marL="0" indent="0">
              <a:buNone/>
            </a:pPr>
            <a:endParaRPr lang="fr-FR" b="1" dirty="0">
              <a:ea typeface="ＭＳ Ｐゴシック" pitchFamily="34" charset="-128"/>
            </a:endParaRPr>
          </a:p>
          <a:p>
            <a:r>
              <a:rPr lang="fr-FR" b="1" dirty="0">
                <a:ea typeface="ＭＳ Ｐゴシック" pitchFamily="34" charset="-128"/>
              </a:rPr>
              <a:t>Mécénat financier</a:t>
            </a:r>
            <a:br>
              <a:rPr lang="fr-FR" b="1" dirty="0">
                <a:ea typeface="ＭＳ Ｐゴシック" pitchFamily="34" charset="-128"/>
              </a:rPr>
            </a:br>
            <a:r>
              <a:rPr lang="fr-FR" dirty="0">
                <a:ea typeface="ＭＳ Ｐゴシック" pitchFamily="34" charset="-128"/>
              </a:rPr>
              <a:t>Cotisations, subventions,  apports en </a:t>
            </a:r>
            <a:r>
              <a:rPr lang="fr-FR" dirty="0" smtClean="0">
                <a:ea typeface="ＭＳ Ｐゴシック" pitchFamily="34" charset="-128"/>
              </a:rPr>
              <a:t>numéraire et/ou </a:t>
            </a:r>
            <a:r>
              <a:rPr lang="fr-FR" dirty="0">
                <a:ea typeface="ＭＳ Ｐゴシック" pitchFamily="34" charset="-128"/>
              </a:rPr>
              <a:t>libéralités. </a:t>
            </a:r>
            <a:endParaRPr lang="fr-FR" dirty="0" smtClean="0">
              <a:ea typeface="ＭＳ Ｐゴシック" pitchFamily="34" charset="-128"/>
            </a:endParaRPr>
          </a:p>
          <a:p>
            <a:pPr marL="361950" indent="0">
              <a:buNone/>
            </a:pPr>
            <a:r>
              <a:rPr lang="fr-FR" dirty="0" smtClean="0">
                <a:ea typeface="ＭＳ Ｐゴシック" pitchFamily="34" charset="-128"/>
              </a:rPr>
              <a:t>Le </a:t>
            </a:r>
            <a:r>
              <a:rPr lang="fr-FR" dirty="0">
                <a:ea typeface="ＭＳ Ｐゴシック" pitchFamily="34" charset="-128"/>
              </a:rPr>
              <a:t>dispositif juridique et fiscal </a:t>
            </a:r>
            <a:r>
              <a:rPr lang="fr-FR" dirty="0" smtClean="0">
                <a:ea typeface="ＭＳ Ｐゴシック" pitchFamily="34" charset="-128"/>
              </a:rPr>
              <a:t>de </a:t>
            </a:r>
            <a:r>
              <a:rPr lang="fr-FR" dirty="0">
                <a:ea typeface="ＭＳ Ｐゴシック" pitchFamily="34" charset="-128"/>
              </a:rPr>
              <a:t>la loi </a:t>
            </a:r>
            <a:r>
              <a:rPr lang="fr-FR" dirty="0" smtClean="0">
                <a:ea typeface="ＭＳ Ｐゴシック" pitchFamily="34" charset="-128"/>
              </a:rPr>
              <a:t>Aillagon </a:t>
            </a:r>
            <a:r>
              <a:rPr lang="fr-FR" dirty="0">
                <a:ea typeface="ＭＳ Ｐゴシック" pitchFamily="34" charset="-128"/>
              </a:rPr>
              <a:t>encadre ces pratiques.</a:t>
            </a:r>
          </a:p>
          <a:p>
            <a:endParaRPr lang="fr-FR" b="1" dirty="0">
              <a:ea typeface="ＭＳ Ｐゴシック" pitchFamily="34" charset="-128"/>
            </a:endParaRPr>
          </a:p>
          <a:p>
            <a:r>
              <a:rPr lang="fr-FR" b="1" dirty="0">
                <a:ea typeface="ＭＳ Ｐゴシック" pitchFamily="34" charset="-128"/>
              </a:rPr>
              <a:t>Mécénat en </a:t>
            </a:r>
            <a:r>
              <a:rPr lang="fr-FR" b="1" dirty="0" smtClean="0">
                <a:ea typeface="ＭＳ Ｐゴシック" pitchFamily="34" charset="-128"/>
              </a:rPr>
              <a:t>nature</a:t>
            </a:r>
          </a:p>
          <a:p>
            <a:pPr marL="533400" indent="-74613">
              <a:buFont typeface="Wingdings" pitchFamily="2" charset="2"/>
              <a:buChar char="§"/>
            </a:pPr>
            <a:r>
              <a:rPr lang="fr-FR" dirty="0" smtClean="0">
                <a:ea typeface="ＭＳ Ｐゴシック" pitchFamily="34" charset="-128"/>
              </a:rPr>
              <a:t> Remise </a:t>
            </a:r>
            <a:r>
              <a:rPr lang="fr-FR" dirty="0">
                <a:ea typeface="ＭＳ Ｐゴシック" pitchFamily="34" charset="-128"/>
              </a:rPr>
              <a:t>d'un bien inscrit sur le registre des </a:t>
            </a:r>
            <a:r>
              <a:rPr lang="fr-FR" dirty="0" smtClean="0">
                <a:ea typeface="ＭＳ Ｐゴシック" pitchFamily="34" charset="-128"/>
              </a:rPr>
              <a:t>immobilisations </a:t>
            </a:r>
            <a:br>
              <a:rPr lang="fr-FR" dirty="0" smtClean="0">
                <a:ea typeface="ＭＳ Ｐゴシック" pitchFamily="34" charset="-128"/>
              </a:rPr>
            </a:br>
            <a:r>
              <a:rPr lang="fr-FR" dirty="0" smtClean="0">
                <a:ea typeface="ＭＳ Ｐゴシック" pitchFamily="34" charset="-128"/>
              </a:rPr>
              <a:t>  ou de marchandises </a:t>
            </a:r>
            <a:r>
              <a:rPr lang="fr-FR" dirty="0">
                <a:ea typeface="ＭＳ Ｐゴシック" pitchFamily="34" charset="-128"/>
              </a:rPr>
              <a:t>en stock, </a:t>
            </a:r>
          </a:p>
          <a:p>
            <a:pPr marL="533400" indent="-74613">
              <a:buFont typeface="Wingdings" pitchFamily="2" charset="2"/>
              <a:buChar char="§"/>
            </a:pPr>
            <a:r>
              <a:rPr lang="fr-FR" dirty="0">
                <a:ea typeface="ＭＳ Ｐゴシック" pitchFamily="34" charset="-128"/>
              </a:rPr>
              <a:t> </a:t>
            </a:r>
            <a:r>
              <a:rPr lang="fr-FR" dirty="0" smtClean="0">
                <a:ea typeface="ＭＳ Ｐゴシック" pitchFamily="34" charset="-128"/>
              </a:rPr>
              <a:t>Exécution </a:t>
            </a:r>
            <a:r>
              <a:rPr lang="fr-FR" dirty="0">
                <a:ea typeface="ＭＳ Ｐゴシック" pitchFamily="34" charset="-128"/>
              </a:rPr>
              <a:t>de prestations de services, </a:t>
            </a:r>
          </a:p>
          <a:p>
            <a:pPr marL="533400" indent="-74613">
              <a:buFont typeface="Wingdings" pitchFamily="2" charset="2"/>
              <a:buChar char="§"/>
            </a:pPr>
            <a:r>
              <a:rPr lang="fr-FR" dirty="0" smtClean="0">
                <a:ea typeface="ＭＳ Ｐゴシック" pitchFamily="34" charset="-128"/>
              </a:rPr>
              <a:t> </a:t>
            </a:r>
            <a:r>
              <a:rPr lang="fr-FR" dirty="0">
                <a:ea typeface="ＭＳ Ｐゴシック" pitchFamily="34" charset="-128"/>
              </a:rPr>
              <a:t>M</a:t>
            </a:r>
            <a:r>
              <a:rPr lang="fr-FR" dirty="0" smtClean="0">
                <a:ea typeface="ＭＳ Ｐゴシック" pitchFamily="34" charset="-128"/>
              </a:rPr>
              <a:t>ise </a:t>
            </a:r>
            <a:r>
              <a:rPr lang="fr-FR" dirty="0">
                <a:ea typeface="ＭＳ Ｐゴシック" pitchFamily="34" charset="-128"/>
              </a:rPr>
              <a:t>à disposition de moyens matériels, personnels ou techniques.</a:t>
            </a:r>
          </a:p>
          <a:p>
            <a:endParaRPr lang="fr-FR" b="1" dirty="0">
              <a:ea typeface="ＭＳ Ｐゴシック" pitchFamily="34" charset="-128"/>
            </a:endParaRPr>
          </a:p>
          <a:p>
            <a:r>
              <a:rPr lang="fr-FR" b="1" dirty="0">
                <a:ea typeface="ＭＳ Ｐゴシック" pitchFamily="34" charset="-128"/>
              </a:rPr>
              <a:t>Mécénat de compétences</a:t>
            </a:r>
            <a:br>
              <a:rPr lang="fr-FR" b="1" dirty="0">
                <a:ea typeface="ＭＳ Ｐゴシック" pitchFamily="34" charset="-128"/>
              </a:rPr>
            </a:br>
            <a:r>
              <a:rPr lang="fr-FR" dirty="0">
                <a:ea typeface="ＭＳ Ｐゴシック" pitchFamily="34" charset="-128"/>
              </a:rPr>
              <a:t>Il s'agit de mobiliser l'énergie et l'expérience des salariés au profit de causes d'intérêt général, principalement sociales. A</a:t>
            </a:r>
            <a:r>
              <a:rPr lang="fr-FR" dirty="0" smtClean="0">
                <a:ea typeface="ＭＳ Ｐゴシック" pitchFamily="34" charset="-128"/>
              </a:rPr>
              <a:t> </a:t>
            </a:r>
            <a:r>
              <a:rPr lang="fr-FR" dirty="0">
                <a:ea typeface="ＭＳ Ｐゴシック" pitchFamily="34" charset="-128"/>
              </a:rPr>
              <a:t>la différence du bénévolat, les salariés sont mis à </a:t>
            </a:r>
            <a:r>
              <a:rPr lang="fr-FR" dirty="0" smtClean="0">
                <a:ea typeface="ＭＳ Ｐゴシック" pitchFamily="34" charset="-128"/>
              </a:rPr>
              <a:t>disposition </a:t>
            </a:r>
            <a:r>
              <a:rPr lang="fr-FR" dirty="0">
                <a:ea typeface="ＭＳ Ｐゴシック" pitchFamily="34" charset="-128"/>
              </a:rPr>
              <a:t>par </a:t>
            </a:r>
            <a:r>
              <a:rPr lang="fr-FR" dirty="0" smtClean="0">
                <a:ea typeface="ＭＳ Ｐゴシック" pitchFamily="34" charset="-128"/>
              </a:rPr>
              <a:t>l'entreprise et </a:t>
            </a:r>
            <a:r>
              <a:rPr lang="fr-FR" dirty="0">
                <a:ea typeface="ＭＳ Ｐゴシック" pitchFamily="34" charset="-128"/>
              </a:rPr>
              <a:t>continuent donc d'être rémunérés.</a:t>
            </a:r>
          </a:p>
          <a:p>
            <a:endParaRPr lang="fr-FR" dirty="0">
              <a:ea typeface="ＭＳ Ｐゴシック" pitchFamily="34" charset="-128"/>
            </a:endParaRPr>
          </a:p>
          <a:p>
            <a:endParaRPr lang="fr-FR" dirty="0">
              <a:ea typeface="ＭＳ Ｐゴシック" pitchFamily="34" charset="-128"/>
            </a:endParaRPr>
          </a:p>
        </p:txBody>
      </p:sp>
      <p:sp>
        <p:nvSpPr>
          <p:cNvPr id="36867" name="Rectangle 4"/>
          <p:cNvSpPr>
            <a:spLocks noChangeArrowheads="1"/>
          </p:cNvSpPr>
          <p:nvPr/>
        </p:nvSpPr>
        <p:spPr bwMode="auto">
          <a:xfrm>
            <a:off x="551956" y="384284"/>
            <a:ext cx="7450137" cy="1069099"/>
          </a:xfrm>
          <a:prstGeom prst="rect">
            <a:avLst/>
          </a:prstGeom>
          <a:extLst/>
        </p:spPr>
        <p:txBody>
          <a:bodyPr vert="horz" lIns="91440" tIns="45720" rIns="91440" bIns="45720" rtlCol="0" anchor="ctr">
            <a:normAutofit/>
          </a:bodyPr>
          <a:lstStyle/>
          <a:p>
            <a:pPr>
              <a:spcBef>
                <a:spcPct val="0"/>
              </a:spcBef>
            </a:pPr>
            <a:r>
              <a:rPr lang="fr-FR" sz="1400" b="1" dirty="0">
                <a:solidFill>
                  <a:srgbClr val="FF6600"/>
                </a:solidFill>
                <a:latin typeface="Century Gothic" pitchFamily="34" charset="0"/>
                <a:ea typeface="+mj-ea"/>
                <a:cs typeface="+mj-cs"/>
              </a:rPr>
              <a:t> </a:t>
            </a:r>
            <a:r>
              <a:rPr lang="fr-FR" sz="1400" b="1" dirty="0" smtClean="0">
                <a:solidFill>
                  <a:srgbClr val="FF6600"/>
                </a:solidFill>
                <a:latin typeface="Century Gothic" pitchFamily="34" charset="0"/>
                <a:ea typeface="+mj-ea"/>
                <a:cs typeface="+mj-cs"/>
              </a:rPr>
              <a:t>Mécénat</a:t>
            </a:r>
          </a:p>
          <a:p>
            <a:pPr>
              <a:spcBef>
                <a:spcPct val="0"/>
              </a:spcBef>
            </a:pPr>
            <a:r>
              <a:rPr lang="fr-FR" sz="2800" dirty="0" smtClean="0">
                <a:solidFill>
                  <a:srgbClr val="FF6600"/>
                </a:solidFill>
                <a:latin typeface="Century Gothic" pitchFamily="34" charset="0"/>
                <a:ea typeface="+mj-ea"/>
                <a:cs typeface="+mj-cs"/>
              </a:rPr>
              <a:t>Les </a:t>
            </a:r>
            <a:r>
              <a:rPr lang="fr-FR" sz="2800" dirty="0">
                <a:solidFill>
                  <a:srgbClr val="FF6600"/>
                </a:solidFill>
                <a:latin typeface="Century Gothic" pitchFamily="34" charset="0"/>
                <a:ea typeface="+mj-ea"/>
                <a:cs typeface="+mj-cs"/>
              </a:rPr>
              <a:t>différentes formes de mécénat </a:t>
            </a:r>
          </a:p>
        </p:txBody>
      </p:sp>
      <p:sp>
        <p:nvSpPr>
          <p:cNvPr id="36869" name="Espace réservé du numéro de diapositive 5"/>
          <p:cNvSpPr>
            <a:spLocks noGrp="1"/>
          </p:cNvSpPr>
          <p:nvPr>
            <p:ph type="sldNum" sz="quarter" idx="1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C80483F-A1EB-4F1F-BBAE-B543AA5C4272}" type="slidenum">
              <a:rPr lang="fr-FR">
                <a:solidFill>
                  <a:srgbClr val="898989"/>
                </a:solidFill>
                <a:latin typeface="Calibri" pitchFamily="34" charset="0"/>
              </a:rPr>
              <a:pPr eaLnBrk="1" hangingPunct="1"/>
              <a:t>24</a:t>
            </a:fld>
            <a:endParaRPr lang="fr-FR" dirty="0">
              <a:solidFill>
                <a:srgbClr val="898989"/>
              </a:solidFill>
              <a:latin typeface="Calibri"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4564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71357" y="235377"/>
            <a:ext cx="8229600" cy="1143000"/>
          </a:xfrm>
        </p:spPr>
        <p:txBody>
          <a:bodyPr/>
          <a:lstStyle/>
          <a:p>
            <a:r>
              <a:rPr lang="fr-FR" sz="2400" b="1" dirty="0" smtClean="0"/>
              <a:t>Fundraising : </a:t>
            </a:r>
            <a:r>
              <a:rPr lang="fr-FR" dirty="0"/>
              <a:t/>
            </a:r>
            <a:br>
              <a:rPr lang="fr-FR" dirty="0"/>
            </a:br>
            <a:r>
              <a:rPr lang="fr-FR" dirty="0" smtClean="0"/>
              <a:t>De multiples voies &amp; techniques</a:t>
            </a:r>
            <a:endParaRPr lang="fr-FR" dirty="0"/>
          </a:p>
        </p:txBody>
      </p:sp>
      <p:sp>
        <p:nvSpPr>
          <p:cNvPr id="3" name="Espace réservé du contenu 2"/>
          <p:cNvSpPr>
            <a:spLocks noGrp="1"/>
          </p:cNvSpPr>
          <p:nvPr>
            <p:ph idx="1"/>
          </p:nvPr>
        </p:nvSpPr>
        <p:spPr>
          <a:xfrm>
            <a:off x="4754939" y="1394427"/>
            <a:ext cx="3854223" cy="4960807"/>
          </a:xfrm>
        </p:spPr>
        <p:txBody>
          <a:bodyPr>
            <a:normAutofit/>
          </a:bodyPr>
          <a:lstStyle/>
          <a:p>
            <a:pPr marL="0" indent="0">
              <a:buNone/>
            </a:pPr>
            <a:r>
              <a:rPr lang="fr-FR" dirty="0" smtClean="0"/>
              <a:t>Marketing Direct</a:t>
            </a:r>
          </a:p>
          <a:p>
            <a:endParaRPr lang="fr-FR" dirty="0"/>
          </a:p>
          <a:p>
            <a:pPr marL="725488" indent="0">
              <a:buNone/>
            </a:pPr>
            <a:r>
              <a:rPr lang="fr-FR" dirty="0"/>
              <a:t>Marketing </a:t>
            </a:r>
            <a:r>
              <a:rPr lang="fr-FR" dirty="0" smtClean="0"/>
              <a:t>viral </a:t>
            </a:r>
            <a:br>
              <a:rPr lang="fr-FR" dirty="0" smtClean="0"/>
            </a:br>
            <a:r>
              <a:rPr lang="fr-FR" dirty="0" smtClean="0"/>
              <a:t>           Réseaux sociaux</a:t>
            </a:r>
            <a:br>
              <a:rPr lang="fr-FR" dirty="0" smtClean="0"/>
            </a:br>
            <a:r>
              <a:rPr lang="fr-FR" dirty="0"/>
              <a:t/>
            </a:r>
            <a:br>
              <a:rPr lang="fr-FR" dirty="0"/>
            </a:br>
            <a:r>
              <a:rPr lang="fr-FR" dirty="0" smtClean="0"/>
              <a:t>               Web  </a:t>
            </a:r>
          </a:p>
          <a:p>
            <a:pPr marL="1828800" lvl="4" indent="0">
              <a:buNone/>
            </a:pPr>
            <a:r>
              <a:rPr lang="fr-FR" dirty="0" smtClean="0"/>
              <a:t>Crowdfunding</a:t>
            </a:r>
            <a:endParaRPr lang="fr-FR" dirty="0"/>
          </a:p>
          <a:p>
            <a:pPr marL="1357313" indent="0">
              <a:buNone/>
            </a:pPr>
            <a:r>
              <a:rPr lang="fr-FR" dirty="0" smtClean="0"/>
              <a:t>	</a:t>
            </a:r>
            <a:br>
              <a:rPr lang="fr-FR" dirty="0" smtClean="0"/>
            </a:br>
            <a:r>
              <a:rPr lang="fr-FR" dirty="0" smtClean="0"/>
              <a:t> Street fundraising</a:t>
            </a:r>
          </a:p>
          <a:p>
            <a:pPr marL="1357313" indent="0">
              <a:buNone/>
            </a:pPr>
            <a:endParaRPr lang="fr-FR" sz="1000" dirty="0"/>
          </a:p>
          <a:p>
            <a:pPr marL="1357313" indent="0">
              <a:buNone/>
            </a:pPr>
            <a:r>
              <a:rPr lang="fr-FR" dirty="0" smtClean="0"/>
              <a:t>Pub / grands médias</a:t>
            </a:r>
          </a:p>
          <a:p>
            <a:pPr marL="1357313" indent="0">
              <a:buNone/>
            </a:pPr>
            <a:r>
              <a:rPr lang="fr-FR" dirty="0" smtClean="0"/>
              <a:t>…</a:t>
            </a:r>
            <a:endParaRPr lang="fr-FR" dirty="0"/>
          </a:p>
        </p:txBody>
      </p:sp>
      <p:grpSp>
        <p:nvGrpSpPr>
          <p:cNvPr id="5" name="Groupe 1038"/>
          <p:cNvGrpSpPr/>
          <p:nvPr/>
        </p:nvGrpSpPr>
        <p:grpSpPr>
          <a:xfrm rot="20776873" flipH="1">
            <a:off x="4132932" y="2635077"/>
            <a:ext cx="1946275" cy="1547813"/>
            <a:chOff x="5422900" y="2986088"/>
            <a:chExt cx="2227263" cy="1547813"/>
          </a:xfrm>
        </p:grpSpPr>
        <p:sp>
          <p:nvSpPr>
            <p:cNvPr id="6" name="Freeform 8"/>
            <p:cNvSpPr>
              <a:spLocks/>
            </p:cNvSpPr>
            <p:nvPr/>
          </p:nvSpPr>
          <p:spPr bwMode="auto">
            <a:xfrm>
              <a:off x="5864225" y="3116263"/>
              <a:ext cx="1785938" cy="1417638"/>
            </a:xfrm>
            <a:custGeom>
              <a:avLst/>
              <a:gdLst>
                <a:gd name="T0" fmla="*/ 898 w 2249"/>
                <a:gd name="T1" fmla="*/ 1688 h 1786"/>
                <a:gd name="T2" fmla="*/ 1065 w 2249"/>
                <a:gd name="T3" fmla="*/ 1739 h 1786"/>
                <a:gd name="T4" fmla="*/ 1230 w 2249"/>
                <a:gd name="T5" fmla="*/ 1772 h 1786"/>
                <a:gd name="T6" fmla="*/ 1391 w 2249"/>
                <a:gd name="T7" fmla="*/ 1786 h 1786"/>
                <a:gd name="T8" fmla="*/ 1545 w 2249"/>
                <a:gd name="T9" fmla="*/ 1780 h 1786"/>
                <a:gd name="T10" fmla="*/ 1690 w 2249"/>
                <a:gd name="T11" fmla="*/ 1756 h 1786"/>
                <a:gd name="T12" fmla="*/ 1824 w 2249"/>
                <a:gd name="T13" fmla="*/ 1714 h 1786"/>
                <a:gd name="T14" fmla="*/ 1944 w 2249"/>
                <a:gd name="T15" fmla="*/ 1655 h 1786"/>
                <a:gd name="T16" fmla="*/ 2048 w 2249"/>
                <a:gd name="T17" fmla="*/ 1579 h 1786"/>
                <a:gd name="T18" fmla="*/ 2133 w 2249"/>
                <a:gd name="T19" fmla="*/ 1487 h 1786"/>
                <a:gd name="T20" fmla="*/ 2196 w 2249"/>
                <a:gd name="T21" fmla="*/ 1379 h 1786"/>
                <a:gd name="T22" fmla="*/ 2235 w 2249"/>
                <a:gd name="T23" fmla="*/ 1259 h 1786"/>
                <a:gd name="T24" fmla="*/ 2249 w 2249"/>
                <a:gd name="T25" fmla="*/ 1134 h 1786"/>
                <a:gd name="T26" fmla="*/ 2238 w 2249"/>
                <a:gd name="T27" fmla="*/ 1006 h 1786"/>
                <a:gd name="T28" fmla="*/ 2203 w 2249"/>
                <a:gd name="T29" fmla="*/ 877 h 1786"/>
                <a:gd name="T30" fmla="*/ 2147 w 2249"/>
                <a:gd name="T31" fmla="*/ 749 h 1786"/>
                <a:gd name="T32" fmla="*/ 2068 w 2249"/>
                <a:gd name="T33" fmla="*/ 624 h 1786"/>
                <a:gd name="T34" fmla="*/ 1970 w 2249"/>
                <a:gd name="T35" fmla="*/ 505 h 1786"/>
                <a:gd name="T36" fmla="*/ 1855 w 2249"/>
                <a:gd name="T37" fmla="*/ 392 h 1786"/>
                <a:gd name="T38" fmla="*/ 1722 w 2249"/>
                <a:gd name="T39" fmla="*/ 290 h 1786"/>
                <a:gd name="T40" fmla="*/ 1572 w 2249"/>
                <a:gd name="T41" fmla="*/ 197 h 1786"/>
                <a:gd name="T42" fmla="*/ 1409 w 2249"/>
                <a:gd name="T43" fmla="*/ 120 h 1786"/>
                <a:gd name="T44" fmla="*/ 1242 w 2249"/>
                <a:gd name="T45" fmla="*/ 61 h 1786"/>
                <a:gd name="T46" fmla="*/ 1076 w 2249"/>
                <a:gd name="T47" fmla="*/ 22 h 1786"/>
                <a:gd name="T48" fmla="*/ 913 w 2249"/>
                <a:gd name="T49" fmla="*/ 4 h 1786"/>
                <a:gd name="T50" fmla="*/ 756 w 2249"/>
                <a:gd name="T51" fmla="*/ 3 h 1786"/>
                <a:gd name="T52" fmla="*/ 608 w 2249"/>
                <a:gd name="T53" fmla="*/ 20 h 1786"/>
                <a:gd name="T54" fmla="*/ 469 w 2249"/>
                <a:gd name="T55" fmla="*/ 56 h 1786"/>
                <a:gd name="T56" fmla="*/ 345 w 2249"/>
                <a:gd name="T57" fmla="*/ 110 h 1786"/>
                <a:gd name="T58" fmla="*/ 235 w 2249"/>
                <a:gd name="T59" fmla="*/ 180 h 1786"/>
                <a:gd name="T60" fmla="*/ 143 w 2249"/>
                <a:gd name="T61" fmla="*/ 267 h 1786"/>
                <a:gd name="T62" fmla="*/ 72 w 2249"/>
                <a:gd name="T63" fmla="*/ 369 h 1786"/>
                <a:gd name="T64" fmla="*/ 25 w 2249"/>
                <a:gd name="T65" fmla="*/ 486 h 1786"/>
                <a:gd name="T66" fmla="*/ 3 w 2249"/>
                <a:gd name="T67" fmla="*/ 609 h 1786"/>
                <a:gd name="T68" fmla="*/ 6 w 2249"/>
                <a:gd name="T69" fmla="*/ 737 h 1786"/>
                <a:gd name="T70" fmla="*/ 33 w 2249"/>
                <a:gd name="T71" fmla="*/ 865 h 1786"/>
                <a:gd name="T72" fmla="*/ 82 w 2249"/>
                <a:gd name="T73" fmla="*/ 994 h 1786"/>
                <a:gd name="T74" fmla="*/ 154 w 2249"/>
                <a:gd name="T75" fmla="*/ 1121 h 1786"/>
                <a:gd name="T76" fmla="*/ 245 w 2249"/>
                <a:gd name="T77" fmla="*/ 1242 h 1786"/>
                <a:gd name="T78" fmla="*/ 355 w 2249"/>
                <a:gd name="T79" fmla="*/ 1357 h 1786"/>
                <a:gd name="T80" fmla="*/ 483 w 2249"/>
                <a:gd name="T81" fmla="*/ 1463 h 1786"/>
                <a:gd name="T82" fmla="*/ 627 w 2249"/>
                <a:gd name="T83" fmla="*/ 1559 h 1786"/>
                <a:gd name="T84" fmla="*/ 786 w 2249"/>
                <a:gd name="T85" fmla="*/ 164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9" h="1786">
                  <a:moveTo>
                    <a:pt x="786" y="1641"/>
                  </a:moveTo>
                  <a:lnTo>
                    <a:pt x="841" y="1666"/>
                  </a:lnTo>
                  <a:lnTo>
                    <a:pt x="898" y="1688"/>
                  </a:lnTo>
                  <a:lnTo>
                    <a:pt x="953" y="1707"/>
                  </a:lnTo>
                  <a:lnTo>
                    <a:pt x="1010" y="1724"/>
                  </a:lnTo>
                  <a:lnTo>
                    <a:pt x="1065" y="1739"/>
                  </a:lnTo>
                  <a:lnTo>
                    <a:pt x="1120" y="1752"/>
                  </a:lnTo>
                  <a:lnTo>
                    <a:pt x="1176" y="1764"/>
                  </a:lnTo>
                  <a:lnTo>
                    <a:pt x="1230" y="1772"/>
                  </a:lnTo>
                  <a:lnTo>
                    <a:pt x="1284" y="1779"/>
                  </a:lnTo>
                  <a:lnTo>
                    <a:pt x="1338" y="1783"/>
                  </a:lnTo>
                  <a:lnTo>
                    <a:pt x="1391" y="1786"/>
                  </a:lnTo>
                  <a:lnTo>
                    <a:pt x="1443" y="1786"/>
                  </a:lnTo>
                  <a:lnTo>
                    <a:pt x="1495" y="1783"/>
                  </a:lnTo>
                  <a:lnTo>
                    <a:pt x="1545" y="1780"/>
                  </a:lnTo>
                  <a:lnTo>
                    <a:pt x="1595" y="1774"/>
                  </a:lnTo>
                  <a:lnTo>
                    <a:pt x="1643" y="1766"/>
                  </a:lnTo>
                  <a:lnTo>
                    <a:pt x="1690" y="1756"/>
                  </a:lnTo>
                  <a:lnTo>
                    <a:pt x="1737" y="1744"/>
                  </a:lnTo>
                  <a:lnTo>
                    <a:pt x="1781" y="1730"/>
                  </a:lnTo>
                  <a:lnTo>
                    <a:pt x="1824" y="1714"/>
                  </a:lnTo>
                  <a:lnTo>
                    <a:pt x="1866" y="1697"/>
                  </a:lnTo>
                  <a:lnTo>
                    <a:pt x="1906" y="1677"/>
                  </a:lnTo>
                  <a:lnTo>
                    <a:pt x="1944" y="1655"/>
                  </a:lnTo>
                  <a:lnTo>
                    <a:pt x="1981" y="1632"/>
                  </a:lnTo>
                  <a:lnTo>
                    <a:pt x="2015" y="1607"/>
                  </a:lnTo>
                  <a:lnTo>
                    <a:pt x="2048" y="1579"/>
                  </a:lnTo>
                  <a:lnTo>
                    <a:pt x="2078" y="1550"/>
                  </a:lnTo>
                  <a:lnTo>
                    <a:pt x="2106" y="1519"/>
                  </a:lnTo>
                  <a:lnTo>
                    <a:pt x="2133" y="1487"/>
                  </a:lnTo>
                  <a:lnTo>
                    <a:pt x="2156" y="1452"/>
                  </a:lnTo>
                  <a:lnTo>
                    <a:pt x="2178" y="1417"/>
                  </a:lnTo>
                  <a:lnTo>
                    <a:pt x="2196" y="1379"/>
                  </a:lnTo>
                  <a:lnTo>
                    <a:pt x="2212" y="1340"/>
                  </a:lnTo>
                  <a:lnTo>
                    <a:pt x="2225" y="1299"/>
                  </a:lnTo>
                  <a:lnTo>
                    <a:pt x="2235" y="1259"/>
                  </a:lnTo>
                  <a:lnTo>
                    <a:pt x="2243" y="1217"/>
                  </a:lnTo>
                  <a:lnTo>
                    <a:pt x="2247" y="1176"/>
                  </a:lnTo>
                  <a:lnTo>
                    <a:pt x="2249" y="1134"/>
                  </a:lnTo>
                  <a:lnTo>
                    <a:pt x="2248" y="1092"/>
                  </a:lnTo>
                  <a:lnTo>
                    <a:pt x="2245" y="1049"/>
                  </a:lnTo>
                  <a:lnTo>
                    <a:pt x="2238" y="1006"/>
                  </a:lnTo>
                  <a:lnTo>
                    <a:pt x="2228" y="963"/>
                  </a:lnTo>
                  <a:lnTo>
                    <a:pt x="2217" y="920"/>
                  </a:lnTo>
                  <a:lnTo>
                    <a:pt x="2203" y="877"/>
                  </a:lnTo>
                  <a:lnTo>
                    <a:pt x="2187" y="835"/>
                  </a:lnTo>
                  <a:lnTo>
                    <a:pt x="2167" y="792"/>
                  </a:lnTo>
                  <a:lnTo>
                    <a:pt x="2147" y="749"/>
                  </a:lnTo>
                  <a:lnTo>
                    <a:pt x="2122" y="707"/>
                  </a:lnTo>
                  <a:lnTo>
                    <a:pt x="2096" y="665"/>
                  </a:lnTo>
                  <a:lnTo>
                    <a:pt x="2068" y="624"/>
                  </a:lnTo>
                  <a:lnTo>
                    <a:pt x="2038" y="584"/>
                  </a:lnTo>
                  <a:lnTo>
                    <a:pt x="2005" y="544"/>
                  </a:lnTo>
                  <a:lnTo>
                    <a:pt x="1970" y="505"/>
                  </a:lnTo>
                  <a:lnTo>
                    <a:pt x="1934" y="466"/>
                  </a:lnTo>
                  <a:lnTo>
                    <a:pt x="1896" y="429"/>
                  </a:lnTo>
                  <a:lnTo>
                    <a:pt x="1855" y="392"/>
                  </a:lnTo>
                  <a:lnTo>
                    <a:pt x="1813" y="357"/>
                  </a:lnTo>
                  <a:lnTo>
                    <a:pt x="1768" y="323"/>
                  </a:lnTo>
                  <a:lnTo>
                    <a:pt x="1722" y="290"/>
                  </a:lnTo>
                  <a:lnTo>
                    <a:pt x="1673" y="257"/>
                  </a:lnTo>
                  <a:lnTo>
                    <a:pt x="1624" y="227"/>
                  </a:lnTo>
                  <a:lnTo>
                    <a:pt x="1572" y="197"/>
                  </a:lnTo>
                  <a:lnTo>
                    <a:pt x="1519" y="171"/>
                  </a:lnTo>
                  <a:lnTo>
                    <a:pt x="1465" y="144"/>
                  </a:lnTo>
                  <a:lnTo>
                    <a:pt x="1409" y="120"/>
                  </a:lnTo>
                  <a:lnTo>
                    <a:pt x="1353" y="98"/>
                  </a:lnTo>
                  <a:lnTo>
                    <a:pt x="1298" y="79"/>
                  </a:lnTo>
                  <a:lnTo>
                    <a:pt x="1242" y="61"/>
                  </a:lnTo>
                  <a:lnTo>
                    <a:pt x="1187" y="47"/>
                  </a:lnTo>
                  <a:lnTo>
                    <a:pt x="1131" y="34"/>
                  </a:lnTo>
                  <a:lnTo>
                    <a:pt x="1076" y="22"/>
                  </a:lnTo>
                  <a:lnTo>
                    <a:pt x="1021" y="14"/>
                  </a:lnTo>
                  <a:lnTo>
                    <a:pt x="967" y="7"/>
                  </a:lnTo>
                  <a:lnTo>
                    <a:pt x="913" y="4"/>
                  </a:lnTo>
                  <a:lnTo>
                    <a:pt x="860" y="2"/>
                  </a:lnTo>
                  <a:lnTo>
                    <a:pt x="808" y="0"/>
                  </a:lnTo>
                  <a:lnTo>
                    <a:pt x="756" y="3"/>
                  </a:lnTo>
                  <a:lnTo>
                    <a:pt x="705" y="6"/>
                  </a:lnTo>
                  <a:lnTo>
                    <a:pt x="656" y="12"/>
                  </a:lnTo>
                  <a:lnTo>
                    <a:pt x="608" y="20"/>
                  </a:lnTo>
                  <a:lnTo>
                    <a:pt x="560" y="30"/>
                  </a:lnTo>
                  <a:lnTo>
                    <a:pt x="514" y="42"/>
                  </a:lnTo>
                  <a:lnTo>
                    <a:pt x="469" y="56"/>
                  </a:lnTo>
                  <a:lnTo>
                    <a:pt x="427" y="72"/>
                  </a:lnTo>
                  <a:lnTo>
                    <a:pt x="385" y="89"/>
                  </a:lnTo>
                  <a:lnTo>
                    <a:pt x="345" y="110"/>
                  </a:lnTo>
                  <a:lnTo>
                    <a:pt x="307" y="131"/>
                  </a:lnTo>
                  <a:lnTo>
                    <a:pt x="270" y="155"/>
                  </a:lnTo>
                  <a:lnTo>
                    <a:pt x="235" y="180"/>
                  </a:lnTo>
                  <a:lnTo>
                    <a:pt x="203" y="207"/>
                  </a:lnTo>
                  <a:lnTo>
                    <a:pt x="172" y="236"/>
                  </a:lnTo>
                  <a:lnTo>
                    <a:pt x="143" y="267"/>
                  </a:lnTo>
                  <a:lnTo>
                    <a:pt x="118" y="299"/>
                  </a:lnTo>
                  <a:lnTo>
                    <a:pt x="94" y="333"/>
                  </a:lnTo>
                  <a:lnTo>
                    <a:pt x="72" y="369"/>
                  </a:lnTo>
                  <a:lnTo>
                    <a:pt x="53" y="407"/>
                  </a:lnTo>
                  <a:lnTo>
                    <a:pt x="37" y="446"/>
                  </a:lnTo>
                  <a:lnTo>
                    <a:pt x="25" y="486"/>
                  </a:lnTo>
                  <a:lnTo>
                    <a:pt x="14" y="527"/>
                  </a:lnTo>
                  <a:lnTo>
                    <a:pt x="7" y="567"/>
                  </a:lnTo>
                  <a:lnTo>
                    <a:pt x="3" y="609"/>
                  </a:lnTo>
                  <a:lnTo>
                    <a:pt x="0" y="652"/>
                  </a:lnTo>
                  <a:lnTo>
                    <a:pt x="2" y="694"/>
                  </a:lnTo>
                  <a:lnTo>
                    <a:pt x="6" y="737"/>
                  </a:lnTo>
                  <a:lnTo>
                    <a:pt x="12" y="779"/>
                  </a:lnTo>
                  <a:lnTo>
                    <a:pt x="21" y="822"/>
                  </a:lnTo>
                  <a:lnTo>
                    <a:pt x="33" y="865"/>
                  </a:lnTo>
                  <a:lnTo>
                    <a:pt x="48" y="909"/>
                  </a:lnTo>
                  <a:lnTo>
                    <a:pt x="64" y="951"/>
                  </a:lnTo>
                  <a:lnTo>
                    <a:pt x="82" y="994"/>
                  </a:lnTo>
                  <a:lnTo>
                    <a:pt x="104" y="1036"/>
                  </a:lnTo>
                  <a:lnTo>
                    <a:pt x="128" y="1078"/>
                  </a:lnTo>
                  <a:lnTo>
                    <a:pt x="154" y="1121"/>
                  </a:lnTo>
                  <a:lnTo>
                    <a:pt x="182" y="1161"/>
                  </a:lnTo>
                  <a:lnTo>
                    <a:pt x="212" y="1201"/>
                  </a:lnTo>
                  <a:lnTo>
                    <a:pt x="245" y="1242"/>
                  </a:lnTo>
                  <a:lnTo>
                    <a:pt x="279" y="1281"/>
                  </a:lnTo>
                  <a:lnTo>
                    <a:pt x="316" y="1319"/>
                  </a:lnTo>
                  <a:lnTo>
                    <a:pt x="355" y="1357"/>
                  </a:lnTo>
                  <a:lnTo>
                    <a:pt x="396" y="1394"/>
                  </a:lnTo>
                  <a:lnTo>
                    <a:pt x="438" y="1428"/>
                  </a:lnTo>
                  <a:lnTo>
                    <a:pt x="483" y="1463"/>
                  </a:lnTo>
                  <a:lnTo>
                    <a:pt x="529" y="1496"/>
                  </a:lnTo>
                  <a:lnTo>
                    <a:pt x="576" y="1529"/>
                  </a:lnTo>
                  <a:lnTo>
                    <a:pt x="627" y="1559"/>
                  </a:lnTo>
                  <a:lnTo>
                    <a:pt x="678" y="1588"/>
                  </a:lnTo>
                  <a:lnTo>
                    <a:pt x="731" y="1615"/>
                  </a:lnTo>
                  <a:lnTo>
                    <a:pt x="786" y="1641"/>
                  </a:lnTo>
                  <a:close/>
                </a:path>
              </a:pathLst>
            </a:custGeom>
            <a:solidFill>
              <a:srgbClr val="F244D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7" name="Freeform 9"/>
            <p:cNvSpPr>
              <a:spLocks/>
            </p:cNvSpPr>
            <p:nvPr/>
          </p:nvSpPr>
          <p:spPr bwMode="auto">
            <a:xfrm>
              <a:off x="6702425" y="3890963"/>
              <a:ext cx="533400" cy="520700"/>
            </a:xfrm>
            <a:custGeom>
              <a:avLst/>
              <a:gdLst>
                <a:gd name="T0" fmla="*/ 660 w 670"/>
                <a:gd name="T1" fmla="*/ 229 h 657"/>
                <a:gd name="T2" fmla="*/ 638 w 670"/>
                <a:gd name="T3" fmla="*/ 202 h 657"/>
                <a:gd name="T4" fmla="*/ 614 w 670"/>
                <a:gd name="T5" fmla="*/ 176 h 657"/>
                <a:gd name="T6" fmla="*/ 587 w 670"/>
                <a:gd name="T7" fmla="*/ 151 h 657"/>
                <a:gd name="T8" fmla="*/ 557 w 670"/>
                <a:gd name="T9" fmla="*/ 127 h 657"/>
                <a:gd name="T10" fmla="*/ 526 w 670"/>
                <a:gd name="T11" fmla="*/ 105 h 657"/>
                <a:gd name="T12" fmla="*/ 492 w 670"/>
                <a:gd name="T13" fmla="*/ 84 h 657"/>
                <a:gd name="T14" fmla="*/ 456 w 670"/>
                <a:gd name="T15" fmla="*/ 66 h 657"/>
                <a:gd name="T16" fmla="*/ 410 w 670"/>
                <a:gd name="T17" fmla="*/ 45 h 657"/>
                <a:gd name="T18" fmla="*/ 356 w 670"/>
                <a:gd name="T19" fmla="*/ 26 h 657"/>
                <a:gd name="T20" fmla="*/ 302 w 670"/>
                <a:gd name="T21" fmla="*/ 12 h 657"/>
                <a:gd name="T22" fmla="*/ 249 w 670"/>
                <a:gd name="T23" fmla="*/ 4 h 657"/>
                <a:gd name="T24" fmla="*/ 197 w 670"/>
                <a:gd name="T25" fmla="*/ 0 h 657"/>
                <a:gd name="T26" fmla="*/ 147 w 670"/>
                <a:gd name="T27" fmla="*/ 3 h 657"/>
                <a:gd name="T28" fmla="*/ 100 w 670"/>
                <a:gd name="T29" fmla="*/ 10 h 657"/>
                <a:gd name="T30" fmla="*/ 56 w 670"/>
                <a:gd name="T31" fmla="*/ 21 h 657"/>
                <a:gd name="T32" fmla="*/ 47 w 670"/>
                <a:gd name="T33" fmla="*/ 78 h 657"/>
                <a:gd name="T34" fmla="*/ 56 w 670"/>
                <a:gd name="T35" fmla="*/ 182 h 657"/>
                <a:gd name="T36" fmla="*/ 47 w 670"/>
                <a:gd name="T37" fmla="*/ 293 h 657"/>
                <a:gd name="T38" fmla="*/ 21 w 670"/>
                <a:gd name="T39" fmla="*/ 408 h 657"/>
                <a:gd name="T40" fmla="*/ 9 w 670"/>
                <a:gd name="T41" fmla="*/ 477 h 657"/>
                <a:gd name="T42" fmla="*/ 30 w 670"/>
                <a:gd name="T43" fmla="*/ 496 h 657"/>
                <a:gd name="T44" fmla="*/ 51 w 670"/>
                <a:gd name="T45" fmla="*/ 514 h 657"/>
                <a:gd name="T46" fmla="*/ 74 w 670"/>
                <a:gd name="T47" fmla="*/ 533 h 657"/>
                <a:gd name="T48" fmla="*/ 98 w 670"/>
                <a:gd name="T49" fmla="*/ 549 h 657"/>
                <a:gd name="T50" fmla="*/ 122 w 670"/>
                <a:gd name="T51" fmla="*/ 565 h 657"/>
                <a:gd name="T52" fmla="*/ 148 w 670"/>
                <a:gd name="T53" fmla="*/ 580 h 657"/>
                <a:gd name="T54" fmla="*/ 177 w 670"/>
                <a:gd name="T55" fmla="*/ 594 h 657"/>
                <a:gd name="T56" fmla="*/ 216 w 670"/>
                <a:gd name="T57" fmla="*/ 611 h 657"/>
                <a:gd name="T58" fmla="*/ 266 w 670"/>
                <a:gd name="T59" fmla="*/ 630 h 657"/>
                <a:gd name="T60" fmla="*/ 316 w 670"/>
                <a:gd name="T61" fmla="*/ 643 h 657"/>
                <a:gd name="T62" fmla="*/ 364 w 670"/>
                <a:gd name="T63" fmla="*/ 651 h 657"/>
                <a:gd name="T64" fmla="*/ 412 w 670"/>
                <a:gd name="T65" fmla="*/ 656 h 657"/>
                <a:gd name="T66" fmla="*/ 458 w 670"/>
                <a:gd name="T67" fmla="*/ 657 h 657"/>
                <a:gd name="T68" fmla="*/ 502 w 670"/>
                <a:gd name="T69" fmla="*/ 653 h 657"/>
                <a:gd name="T70" fmla="*/ 544 w 670"/>
                <a:gd name="T71" fmla="*/ 645 h 657"/>
                <a:gd name="T72" fmla="*/ 562 w 670"/>
                <a:gd name="T73" fmla="*/ 602 h 657"/>
                <a:gd name="T74" fmla="*/ 569 w 670"/>
                <a:gd name="T75" fmla="*/ 525 h 657"/>
                <a:gd name="T76" fmla="*/ 584 w 670"/>
                <a:gd name="T77" fmla="*/ 445 h 657"/>
                <a:gd name="T78" fmla="*/ 609 w 670"/>
                <a:gd name="T79" fmla="*/ 366 h 657"/>
                <a:gd name="T80" fmla="*/ 631 w 670"/>
                <a:gd name="T81" fmla="*/ 315 h 657"/>
                <a:gd name="T82" fmla="*/ 642 w 670"/>
                <a:gd name="T83" fmla="*/ 293 h 657"/>
                <a:gd name="T84" fmla="*/ 653 w 670"/>
                <a:gd name="T85" fmla="*/ 272 h 657"/>
                <a:gd name="T86" fmla="*/ 665 w 670"/>
                <a:gd name="T87" fmla="*/ 253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0" h="657">
                  <a:moveTo>
                    <a:pt x="670" y="242"/>
                  </a:moveTo>
                  <a:lnTo>
                    <a:pt x="660" y="229"/>
                  </a:lnTo>
                  <a:lnTo>
                    <a:pt x="650" y="215"/>
                  </a:lnTo>
                  <a:lnTo>
                    <a:pt x="638" y="202"/>
                  </a:lnTo>
                  <a:lnTo>
                    <a:pt x="627" y="188"/>
                  </a:lnTo>
                  <a:lnTo>
                    <a:pt x="614" y="176"/>
                  </a:lnTo>
                  <a:lnTo>
                    <a:pt x="601" y="163"/>
                  </a:lnTo>
                  <a:lnTo>
                    <a:pt x="587" y="151"/>
                  </a:lnTo>
                  <a:lnTo>
                    <a:pt x="572" y="139"/>
                  </a:lnTo>
                  <a:lnTo>
                    <a:pt x="557" y="127"/>
                  </a:lnTo>
                  <a:lnTo>
                    <a:pt x="542" y="116"/>
                  </a:lnTo>
                  <a:lnTo>
                    <a:pt x="526" y="105"/>
                  </a:lnTo>
                  <a:lnTo>
                    <a:pt x="509" y="95"/>
                  </a:lnTo>
                  <a:lnTo>
                    <a:pt x="492" y="84"/>
                  </a:lnTo>
                  <a:lnTo>
                    <a:pt x="474" y="74"/>
                  </a:lnTo>
                  <a:lnTo>
                    <a:pt x="456" y="66"/>
                  </a:lnTo>
                  <a:lnTo>
                    <a:pt x="438" y="57"/>
                  </a:lnTo>
                  <a:lnTo>
                    <a:pt x="410" y="45"/>
                  </a:lnTo>
                  <a:lnTo>
                    <a:pt x="383" y="35"/>
                  </a:lnTo>
                  <a:lnTo>
                    <a:pt x="356" y="26"/>
                  </a:lnTo>
                  <a:lnTo>
                    <a:pt x="328" y="19"/>
                  </a:lnTo>
                  <a:lnTo>
                    <a:pt x="302" y="12"/>
                  </a:lnTo>
                  <a:lnTo>
                    <a:pt x="275" y="7"/>
                  </a:lnTo>
                  <a:lnTo>
                    <a:pt x="249" y="4"/>
                  </a:lnTo>
                  <a:lnTo>
                    <a:pt x="222" y="2"/>
                  </a:lnTo>
                  <a:lnTo>
                    <a:pt x="197" y="0"/>
                  </a:lnTo>
                  <a:lnTo>
                    <a:pt x="172" y="0"/>
                  </a:lnTo>
                  <a:lnTo>
                    <a:pt x="147" y="3"/>
                  </a:lnTo>
                  <a:lnTo>
                    <a:pt x="123" y="5"/>
                  </a:lnTo>
                  <a:lnTo>
                    <a:pt x="100" y="10"/>
                  </a:lnTo>
                  <a:lnTo>
                    <a:pt x="78" y="14"/>
                  </a:lnTo>
                  <a:lnTo>
                    <a:pt x="56" y="21"/>
                  </a:lnTo>
                  <a:lnTo>
                    <a:pt x="36" y="29"/>
                  </a:lnTo>
                  <a:lnTo>
                    <a:pt x="47" y="78"/>
                  </a:lnTo>
                  <a:lnTo>
                    <a:pt x="54" y="128"/>
                  </a:lnTo>
                  <a:lnTo>
                    <a:pt x="56" y="182"/>
                  </a:lnTo>
                  <a:lnTo>
                    <a:pt x="54" y="237"/>
                  </a:lnTo>
                  <a:lnTo>
                    <a:pt x="47" y="293"/>
                  </a:lnTo>
                  <a:lnTo>
                    <a:pt x="37" y="351"/>
                  </a:lnTo>
                  <a:lnTo>
                    <a:pt x="21" y="408"/>
                  </a:lnTo>
                  <a:lnTo>
                    <a:pt x="0" y="467"/>
                  </a:lnTo>
                  <a:lnTo>
                    <a:pt x="9" y="477"/>
                  </a:lnTo>
                  <a:lnTo>
                    <a:pt x="19" y="487"/>
                  </a:lnTo>
                  <a:lnTo>
                    <a:pt x="30" y="496"/>
                  </a:lnTo>
                  <a:lnTo>
                    <a:pt x="40" y="505"/>
                  </a:lnTo>
                  <a:lnTo>
                    <a:pt x="51" y="514"/>
                  </a:lnTo>
                  <a:lnTo>
                    <a:pt x="62" y="524"/>
                  </a:lnTo>
                  <a:lnTo>
                    <a:pt x="74" y="533"/>
                  </a:lnTo>
                  <a:lnTo>
                    <a:pt x="85" y="541"/>
                  </a:lnTo>
                  <a:lnTo>
                    <a:pt x="98" y="549"/>
                  </a:lnTo>
                  <a:lnTo>
                    <a:pt x="109" y="557"/>
                  </a:lnTo>
                  <a:lnTo>
                    <a:pt x="122" y="565"/>
                  </a:lnTo>
                  <a:lnTo>
                    <a:pt x="136" y="573"/>
                  </a:lnTo>
                  <a:lnTo>
                    <a:pt x="148" y="580"/>
                  </a:lnTo>
                  <a:lnTo>
                    <a:pt x="162" y="587"/>
                  </a:lnTo>
                  <a:lnTo>
                    <a:pt x="177" y="594"/>
                  </a:lnTo>
                  <a:lnTo>
                    <a:pt x="191" y="601"/>
                  </a:lnTo>
                  <a:lnTo>
                    <a:pt x="216" y="611"/>
                  </a:lnTo>
                  <a:lnTo>
                    <a:pt x="241" y="622"/>
                  </a:lnTo>
                  <a:lnTo>
                    <a:pt x="266" y="630"/>
                  </a:lnTo>
                  <a:lnTo>
                    <a:pt x="290" y="637"/>
                  </a:lnTo>
                  <a:lnTo>
                    <a:pt x="316" y="643"/>
                  </a:lnTo>
                  <a:lnTo>
                    <a:pt x="340" y="648"/>
                  </a:lnTo>
                  <a:lnTo>
                    <a:pt x="364" y="651"/>
                  </a:lnTo>
                  <a:lnTo>
                    <a:pt x="388" y="655"/>
                  </a:lnTo>
                  <a:lnTo>
                    <a:pt x="412" y="656"/>
                  </a:lnTo>
                  <a:lnTo>
                    <a:pt x="435" y="657"/>
                  </a:lnTo>
                  <a:lnTo>
                    <a:pt x="458" y="657"/>
                  </a:lnTo>
                  <a:lnTo>
                    <a:pt x="480" y="655"/>
                  </a:lnTo>
                  <a:lnTo>
                    <a:pt x="502" y="653"/>
                  </a:lnTo>
                  <a:lnTo>
                    <a:pt x="523" y="649"/>
                  </a:lnTo>
                  <a:lnTo>
                    <a:pt x="544" y="645"/>
                  </a:lnTo>
                  <a:lnTo>
                    <a:pt x="563" y="639"/>
                  </a:lnTo>
                  <a:lnTo>
                    <a:pt x="562" y="602"/>
                  </a:lnTo>
                  <a:lnTo>
                    <a:pt x="564" y="564"/>
                  </a:lnTo>
                  <a:lnTo>
                    <a:pt x="569" y="525"/>
                  </a:lnTo>
                  <a:lnTo>
                    <a:pt x="575" y="486"/>
                  </a:lnTo>
                  <a:lnTo>
                    <a:pt x="584" y="445"/>
                  </a:lnTo>
                  <a:lnTo>
                    <a:pt x="595" y="405"/>
                  </a:lnTo>
                  <a:lnTo>
                    <a:pt x="609" y="366"/>
                  </a:lnTo>
                  <a:lnTo>
                    <a:pt x="627" y="325"/>
                  </a:lnTo>
                  <a:lnTo>
                    <a:pt x="631" y="315"/>
                  </a:lnTo>
                  <a:lnTo>
                    <a:pt x="637" y="303"/>
                  </a:lnTo>
                  <a:lnTo>
                    <a:pt x="642" y="293"/>
                  </a:lnTo>
                  <a:lnTo>
                    <a:pt x="647" y="283"/>
                  </a:lnTo>
                  <a:lnTo>
                    <a:pt x="653" y="272"/>
                  </a:lnTo>
                  <a:lnTo>
                    <a:pt x="659" y="262"/>
                  </a:lnTo>
                  <a:lnTo>
                    <a:pt x="665" y="253"/>
                  </a:lnTo>
                  <a:lnTo>
                    <a:pt x="670" y="242"/>
                  </a:lnTo>
                  <a:close/>
                </a:path>
              </a:pathLst>
            </a:custGeom>
            <a:solidFill>
              <a:srgbClr val="FFCC66"/>
            </a:solidFill>
            <a:ln>
              <a:noFill/>
            </a:ln>
          </p:spPr>
          <p:txBody>
            <a:bodyPr vert="horz" wrap="square" lIns="91440" tIns="45720" rIns="91440" bIns="45720" numCol="1" anchor="t" anchorCtr="0" compatLnSpc="1">
              <a:prstTxWarp prst="textNoShape">
                <a:avLst/>
              </a:prstTxWarp>
            </a:bodyPr>
            <a:lstStyle/>
            <a:p>
              <a:endParaRPr lang="fr-FR" dirty="0">
                <a:solidFill>
                  <a:srgbClr val="FFC000"/>
                </a:solidFill>
              </a:endParaRPr>
            </a:p>
          </p:txBody>
        </p:sp>
        <p:sp>
          <p:nvSpPr>
            <p:cNvPr id="8" name="Freeform 10"/>
            <p:cNvSpPr>
              <a:spLocks/>
            </p:cNvSpPr>
            <p:nvPr/>
          </p:nvSpPr>
          <p:spPr bwMode="auto">
            <a:xfrm>
              <a:off x="6616700" y="3913188"/>
              <a:ext cx="131763" cy="347663"/>
            </a:xfrm>
            <a:custGeom>
              <a:avLst/>
              <a:gdLst>
                <a:gd name="T0" fmla="*/ 18 w 164"/>
                <a:gd name="T1" fmla="*/ 117 h 438"/>
                <a:gd name="T2" fmla="*/ 5 w 164"/>
                <a:gd name="T3" fmla="*/ 155 h 438"/>
                <a:gd name="T4" fmla="*/ 0 w 164"/>
                <a:gd name="T5" fmla="*/ 194 h 438"/>
                <a:gd name="T6" fmla="*/ 2 w 164"/>
                <a:gd name="T7" fmla="*/ 235 h 438"/>
                <a:gd name="T8" fmla="*/ 10 w 164"/>
                <a:gd name="T9" fmla="*/ 277 h 438"/>
                <a:gd name="T10" fmla="*/ 26 w 164"/>
                <a:gd name="T11" fmla="*/ 318 h 438"/>
                <a:gd name="T12" fmla="*/ 47 w 164"/>
                <a:gd name="T13" fmla="*/ 359 h 438"/>
                <a:gd name="T14" fmla="*/ 74 w 164"/>
                <a:gd name="T15" fmla="*/ 399 h 438"/>
                <a:gd name="T16" fmla="*/ 108 w 164"/>
                <a:gd name="T17" fmla="*/ 438 h 438"/>
                <a:gd name="T18" fmla="*/ 129 w 164"/>
                <a:gd name="T19" fmla="*/ 379 h 438"/>
                <a:gd name="T20" fmla="*/ 145 w 164"/>
                <a:gd name="T21" fmla="*/ 322 h 438"/>
                <a:gd name="T22" fmla="*/ 155 w 164"/>
                <a:gd name="T23" fmla="*/ 264 h 438"/>
                <a:gd name="T24" fmla="*/ 162 w 164"/>
                <a:gd name="T25" fmla="*/ 208 h 438"/>
                <a:gd name="T26" fmla="*/ 164 w 164"/>
                <a:gd name="T27" fmla="*/ 153 h 438"/>
                <a:gd name="T28" fmla="*/ 162 w 164"/>
                <a:gd name="T29" fmla="*/ 99 h 438"/>
                <a:gd name="T30" fmla="*/ 155 w 164"/>
                <a:gd name="T31" fmla="*/ 49 h 438"/>
                <a:gd name="T32" fmla="*/ 144 w 164"/>
                <a:gd name="T33" fmla="*/ 0 h 438"/>
                <a:gd name="T34" fmla="*/ 123 w 164"/>
                <a:gd name="T35" fmla="*/ 9 h 438"/>
                <a:gd name="T36" fmla="*/ 103 w 164"/>
                <a:gd name="T37" fmla="*/ 21 h 438"/>
                <a:gd name="T38" fmla="*/ 85 w 164"/>
                <a:gd name="T39" fmla="*/ 34 h 438"/>
                <a:gd name="T40" fmla="*/ 69 w 164"/>
                <a:gd name="T41" fmla="*/ 47 h 438"/>
                <a:gd name="T42" fmla="*/ 54 w 164"/>
                <a:gd name="T43" fmla="*/ 62 h 438"/>
                <a:gd name="T44" fmla="*/ 40 w 164"/>
                <a:gd name="T45" fmla="*/ 80 h 438"/>
                <a:gd name="T46" fmla="*/ 28 w 164"/>
                <a:gd name="T47" fmla="*/ 97 h 438"/>
                <a:gd name="T48" fmla="*/ 18 w 164"/>
                <a:gd name="T49" fmla="*/ 11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438">
                  <a:moveTo>
                    <a:pt x="18" y="117"/>
                  </a:moveTo>
                  <a:lnTo>
                    <a:pt x="5" y="155"/>
                  </a:lnTo>
                  <a:lnTo>
                    <a:pt x="0" y="194"/>
                  </a:lnTo>
                  <a:lnTo>
                    <a:pt x="2" y="235"/>
                  </a:lnTo>
                  <a:lnTo>
                    <a:pt x="10" y="277"/>
                  </a:lnTo>
                  <a:lnTo>
                    <a:pt x="26" y="318"/>
                  </a:lnTo>
                  <a:lnTo>
                    <a:pt x="47" y="359"/>
                  </a:lnTo>
                  <a:lnTo>
                    <a:pt x="74" y="399"/>
                  </a:lnTo>
                  <a:lnTo>
                    <a:pt x="108" y="438"/>
                  </a:lnTo>
                  <a:lnTo>
                    <a:pt x="129" y="379"/>
                  </a:lnTo>
                  <a:lnTo>
                    <a:pt x="145" y="322"/>
                  </a:lnTo>
                  <a:lnTo>
                    <a:pt x="155" y="264"/>
                  </a:lnTo>
                  <a:lnTo>
                    <a:pt x="162" y="208"/>
                  </a:lnTo>
                  <a:lnTo>
                    <a:pt x="164" y="153"/>
                  </a:lnTo>
                  <a:lnTo>
                    <a:pt x="162" y="99"/>
                  </a:lnTo>
                  <a:lnTo>
                    <a:pt x="155" y="49"/>
                  </a:lnTo>
                  <a:lnTo>
                    <a:pt x="144" y="0"/>
                  </a:lnTo>
                  <a:lnTo>
                    <a:pt x="123" y="9"/>
                  </a:lnTo>
                  <a:lnTo>
                    <a:pt x="103" y="21"/>
                  </a:lnTo>
                  <a:lnTo>
                    <a:pt x="85" y="34"/>
                  </a:lnTo>
                  <a:lnTo>
                    <a:pt x="69" y="47"/>
                  </a:lnTo>
                  <a:lnTo>
                    <a:pt x="54" y="62"/>
                  </a:lnTo>
                  <a:lnTo>
                    <a:pt x="40" y="80"/>
                  </a:lnTo>
                  <a:lnTo>
                    <a:pt x="28" y="97"/>
                  </a:lnTo>
                  <a:lnTo>
                    <a:pt x="18" y="117"/>
                  </a:lnTo>
                  <a:close/>
                </a:path>
              </a:pathLst>
            </a:custGeom>
            <a:solidFill>
              <a:srgbClr val="F244D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9" name="Freeform 11"/>
            <p:cNvSpPr>
              <a:spLocks/>
            </p:cNvSpPr>
            <p:nvPr/>
          </p:nvSpPr>
          <p:spPr bwMode="auto">
            <a:xfrm>
              <a:off x="7150100" y="4083050"/>
              <a:ext cx="138113" cy="314325"/>
            </a:xfrm>
            <a:custGeom>
              <a:avLst/>
              <a:gdLst>
                <a:gd name="T0" fmla="*/ 156 w 174"/>
                <a:gd name="T1" fmla="*/ 270 h 397"/>
                <a:gd name="T2" fmla="*/ 167 w 174"/>
                <a:gd name="T3" fmla="*/ 239 h 397"/>
                <a:gd name="T4" fmla="*/ 173 w 174"/>
                <a:gd name="T5" fmla="*/ 206 h 397"/>
                <a:gd name="T6" fmla="*/ 174 w 174"/>
                <a:gd name="T7" fmla="*/ 172 h 397"/>
                <a:gd name="T8" fmla="*/ 171 w 174"/>
                <a:gd name="T9" fmla="*/ 138 h 397"/>
                <a:gd name="T10" fmla="*/ 161 w 174"/>
                <a:gd name="T11" fmla="*/ 103 h 397"/>
                <a:gd name="T12" fmla="*/ 148 w 174"/>
                <a:gd name="T13" fmla="*/ 68 h 397"/>
                <a:gd name="T14" fmla="*/ 130 w 174"/>
                <a:gd name="T15" fmla="*/ 34 h 397"/>
                <a:gd name="T16" fmla="*/ 108 w 174"/>
                <a:gd name="T17" fmla="*/ 0 h 397"/>
                <a:gd name="T18" fmla="*/ 103 w 174"/>
                <a:gd name="T19" fmla="*/ 11 h 397"/>
                <a:gd name="T20" fmla="*/ 97 w 174"/>
                <a:gd name="T21" fmla="*/ 20 h 397"/>
                <a:gd name="T22" fmla="*/ 91 w 174"/>
                <a:gd name="T23" fmla="*/ 30 h 397"/>
                <a:gd name="T24" fmla="*/ 85 w 174"/>
                <a:gd name="T25" fmla="*/ 41 h 397"/>
                <a:gd name="T26" fmla="*/ 80 w 174"/>
                <a:gd name="T27" fmla="*/ 51 h 397"/>
                <a:gd name="T28" fmla="*/ 75 w 174"/>
                <a:gd name="T29" fmla="*/ 61 h 397"/>
                <a:gd name="T30" fmla="*/ 69 w 174"/>
                <a:gd name="T31" fmla="*/ 73 h 397"/>
                <a:gd name="T32" fmla="*/ 65 w 174"/>
                <a:gd name="T33" fmla="*/ 83 h 397"/>
                <a:gd name="T34" fmla="*/ 47 w 174"/>
                <a:gd name="T35" fmla="*/ 124 h 397"/>
                <a:gd name="T36" fmla="*/ 33 w 174"/>
                <a:gd name="T37" fmla="*/ 163 h 397"/>
                <a:gd name="T38" fmla="*/ 22 w 174"/>
                <a:gd name="T39" fmla="*/ 203 h 397"/>
                <a:gd name="T40" fmla="*/ 13 w 174"/>
                <a:gd name="T41" fmla="*/ 244 h 397"/>
                <a:gd name="T42" fmla="*/ 7 w 174"/>
                <a:gd name="T43" fmla="*/ 283 h 397"/>
                <a:gd name="T44" fmla="*/ 2 w 174"/>
                <a:gd name="T45" fmla="*/ 322 h 397"/>
                <a:gd name="T46" fmla="*/ 0 w 174"/>
                <a:gd name="T47" fmla="*/ 360 h 397"/>
                <a:gd name="T48" fmla="*/ 1 w 174"/>
                <a:gd name="T49" fmla="*/ 397 h 397"/>
                <a:gd name="T50" fmla="*/ 28 w 174"/>
                <a:gd name="T51" fmla="*/ 388 h 397"/>
                <a:gd name="T52" fmla="*/ 52 w 174"/>
                <a:gd name="T53" fmla="*/ 376 h 397"/>
                <a:gd name="T54" fmla="*/ 74 w 174"/>
                <a:gd name="T55" fmla="*/ 362 h 397"/>
                <a:gd name="T56" fmla="*/ 95 w 174"/>
                <a:gd name="T57" fmla="*/ 347 h 397"/>
                <a:gd name="T58" fmla="*/ 113 w 174"/>
                <a:gd name="T59" fmla="*/ 331 h 397"/>
                <a:gd name="T60" fmla="*/ 130 w 174"/>
                <a:gd name="T61" fmla="*/ 313 h 397"/>
                <a:gd name="T62" fmla="*/ 144 w 174"/>
                <a:gd name="T63" fmla="*/ 292 h 397"/>
                <a:gd name="T64" fmla="*/ 156 w 174"/>
                <a:gd name="T65" fmla="*/ 27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 h="397">
                  <a:moveTo>
                    <a:pt x="156" y="270"/>
                  </a:moveTo>
                  <a:lnTo>
                    <a:pt x="167" y="239"/>
                  </a:lnTo>
                  <a:lnTo>
                    <a:pt x="173" y="206"/>
                  </a:lnTo>
                  <a:lnTo>
                    <a:pt x="174" y="172"/>
                  </a:lnTo>
                  <a:lnTo>
                    <a:pt x="171" y="138"/>
                  </a:lnTo>
                  <a:lnTo>
                    <a:pt x="161" y="103"/>
                  </a:lnTo>
                  <a:lnTo>
                    <a:pt x="148" y="68"/>
                  </a:lnTo>
                  <a:lnTo>
                    <a:pt x="130" y="34"/>
                  </a:lnTo>
                  <a:lnTo>
                    <a:pt x="108" y="0"/>
                  </a:lnTo>
                  <a:lnTo>
                    <a:pt x="103" y="11"/>
                  </a:lnTo>
                  <a:lnTo>
                    <a:pt x="97" y="20"/>
                  </a:lnTo>
                  <a:lnTo>
                    <a:pt x="91" y="30"/>
                  </a:lnTo>
                  <a:lnTo>
                    <a:pt x="85" y="41"/>
                  </a:lnTo>
                  <a:lnTo>
                    <a:pt x="80" y="51"/>
                  </a:lnTo>
                  <a:lnTo>
                    <a:pt x="75" y="61"/>
                  </a:lnTo>
                  <a:lnTo>
                    <a:pt x="69" y="73"/>
                  </a:lnTo>
                  <a:lnTo>
                    <a:pt x="65" y="83"/>
                  </a:lnTo>
                  <a:lnTo>
                    <a:pt x="47" y="124"/>
                  </a:lnTo>
                  <a:lnTo>
                    <a:pt x="33" y="163"/>
                  </a:lnTo>
                  <a:lnTo>
                    <a:pt x="22" y="203"/>
                  </a:lnTo>
                  <a:lnTo>
                    <a:pt x="13" y="244"/>
                  </a:lnTo>
                  <a:lnTo>
                    <a:pt x="7" y="283"/>
                  </a:lnTo>
                  <a:lnTo>
                    <a:pt x="2" y="322"/>
                  </a:lnTo>
                  <a:lnTo>
                    <a:pt x="0" y="360"/>
                  </a:lnTo>
                  <a:lnTo>
                    <a:pt x="1" y="397"/>
                  </a:lnTo>
                  <a:lnTo>
                    <a:pt x="28" y="388"/>
                  </a:lnTo>
                  <a:lnTo>
                    <a:pt x="52" y="376"/>
                  </a:lnTo>
                  <a:lnTo>
                    <a:pt x="74" y="362"/>
                  </a:lnTo>
                  <a:lnTo>
                    <a:pt x="95" y="347"/>
                  </a:lnTo>
                  <a:lnTo>
                    <a:pt x="113" y="331"/>
                  </a:lnTo>
                  <a:lnTo>
                    <a:pt x="130" y="313"/>
                  </a:lnTo>
                  <a:lnTo>
                    <a:pt x="144" y="292"/>
                  </a:lnTo>
                  <a:lnTo>
                    <a:pt x="156" y="270"/>
                  </a:lnTo>
                  <a:close/>
                </a:path>
              </a:pathLst>
            </a:custGeom>
            <a:solidFill>
              <a:srgbClr val="F244D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0" name="Freeform 12"/>
            <p:cNvSpPr>
              <a:spLocks/>
            </p:cNvSpPr>
            <p:nvPr/>
          </p:nvSpPr>
          <p:spPr bwMode="auto">
            <a:xfrm>
              <a:off x="6961188" y="3386138"/>
              <a:ext cx="182563" cy="304800"/>
            </a:xfrm>
            <a:custGeom>
              <a:avLst/>
              <a:gdLst>
                <a:gd name="T0" fmla="*/ 213 w 229"/>
                <a:gd name="T1" fmla="*/ 276 h 384"/>
                <a:gd name="T2" fmla="*/ 225 w 229"/>
                <a:gd name="T3" fmla="*/ 241 h 384"/>
                <a:gd name="T4" fmla="*/ 229 w 229"/>
                <a:gd name="T5" fmla="*/ 204 h 384"/>
                <a:gd name="T6" fmla="*/ 226 w 229"/>
                <a:gd name="T7" fmla="*/ 167 h 384"/>
                <a:gd name="T8" fmla="*/ 216 w 229"/>
                <a:gd name="T9" fmla="*/ 131 h 384"/>
                <a:gd name="T10" fmla="*/ 200 w 229"/>
                <a:gd name="T11" fmla="*/ 95 h 384"/>
                <a:gd name="T12" fmla="*/ 178 w 229"/>
                <a:gd name="T13" fmla="*/ 60 h 384"/>
                <a:gd name="T14" fmla="*/ 151 w 229"/>
                <a:gd name="T15" fmla="*/ 29 h 384"/>
                <a:gd name="T16" fmla="*/ 117 w 229"/>
                <a:gd name="T17" fmla="*/ 0 h 384"/>
                <a:gd name="T18" fmla="*/ 100 w 229"/>
                <a:gd name="T19" fmla="*/ 10 h 384"/>
                <a:gd name="T20" fmla="*/ 85 w 229"/>
                <a:gd name="T21" fmla="*/ 20 h 384"/>
                <a:gd name="T22" fmla="*/ 70 w 229"/>
                <a:gd name="T23" fmla="*/ 31 h 384"/>
                <a:gd name="T24" fmla="*/ 56 w 229"/>
                <a:gd name="T25" fmla="*/ 43 h 384"/>
                <a:gd name="T26" fmla="*/ 45 w 229"/>
                <a:gd name="T27" fmla="*/ 57 h 384"/>
                <a:gd name="T28" fmla="*/ 33 w 229"/>
                <a:gd name="T29" fmla="*/ 71 h 384"/>
                <a:gd name="T30" fmla="*/ 24 w 229"/>
                <a:gd name="T31" fmla="*/ 85 h 384"/>
                <a:gd name="T32" fmla="*/ 16 w 229"/>
                <a:gd name="T33" fmla="*/ 101 h 384"/>
                <a:gd name="T34" fmla="*/ 6 w 229"/>
                <a:gd name="T35" fmla="*/ 133 h 384"/>
                <a:gd name="T36" fmla="*/ 0 w 229"/>
                <a:gd name="T37" fmla="*/ 166 h 384"/>
                <a:gd name="T38" fmla="*/ 0 w 229"/>
                <a:gd name="T39" fmla="*/ 201 h 384"/>
                <a:gd name="T40" fmla="*/ 7 w 229"/>
                <a:gd name="T41" fmla="*/ 237 h 384"/>
                <a:gd name="T42" fmla="*/ 17 w 229"/>
                <a:gd name="T43" fmla="*/ 272 h 384"/>
                <a:gd name="T44" fmla="*/ 33 w 229"/>
                <a:gd name="T45" fmla="*/ 309 h 384"/>
                <a:gd name="T46" fmla="*/ 54 w 229"/>
                <a:gd name="T47" fmla="*/ 347 h 384"/>
                <a:gd name="T48" fmla="*/ 79 w 229"/>
                <a:gd name="T49" fmla="*/ 384 h 384"/>
                <a:gd name="T50" fmla="*/ 101 w 229"/>
                <a:gd name="T51" fmla="*/ 377 h 384"/>
                <a:gd name="T52" fmla="*/ 123 w 229"/>
                <a:gd name="T53" fmla="*/ 368 h 384"/>
                <a:gd name="T54" fmla="*/ 143 w 229"/>
                <a:gd name="T55" fmla="*/ 358 h 384"/>
                <a:gd name="T56" fmla="*/ 160 w 229"/>
                <a:gd name="T57" fmla="*/ 345 h 384"/>
                <a:gd name="T58" fmla="*/ 176 w 229"/>
                <a:gd name="T59" fmla="*/ 330 h 384"/>
                <a:gd name="T60" fmla="*/ 191 w 229"/>
                <a:gd name="T61" fmla="*/ 314 h 384"/>
                <a:gd name="T62" fmla="*/ 203 w 229"/>
                <a:gd name="T63" fmla="*/ 295 h 384"/>
                <a:gd name="T64" fmla="*/ 213 w 229"/>
                <a:gd name="T65" fmla="*/ 27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9" h="384">
                  <a:moveTo>
                    <a:pt x="213" y="276"/>
                  </a:moveTo>
                  <a:lnTo>
                    <a:pt x="225" y="241"/>
                  </a:lnTo>
                  <a:lnTo>
                    <a:pt x="229" y="204"/>
                  </a:lnTo>
                  <a:lnTo>
                    <a:pt x="226" y="167"/>
                  </a:lnTo>
                  <a:lnTo>
                    <a:pt x="216" y="131"/>
                  </a:lnTo>
                  <a:lnTo>
                    <a:pt x="200" y="95"/>
                  </a:lnTo>
                  <a:lnTo>
                    <a:pt x="178" y="60"/>
                  </a:lnTo>
                  <a:lnTo>
                    <a:pt x="151" y="29"/>
                  </a:lnTo>
                  <a:lnTo>
                    <a:pt x="117" y="0"/>
                  </a:lnTo>
                  <a:lnTo>
                    <a:pt x="100" y="10"/>
                  </a:lnTo>
                  <a:lnTo>
                    <a:pt x="85" y="20"/>
                  </a:lnTo>
                  <a:lnTo>
                    <a:pt x="70" y="31"/>
                  </a:lnTo>
                  <a:lnTo>
                    <a:pt x="56" y="43"/>
                  </a:lnTo>
                  <a:lnTo>
                    <a:pt x="45" y="57"/>
                  </a:lnTo>
                  <a:lnTo>
                    <a:pt x="33" y="71"/>
                  </a:lnTo>
                  <a:lnTo>
                    <a:pt x="24" y="85"/>
                  </a:lnTo>
                  <a:lnTo>
                    <a:pt x="16" y="101"/>
                  </a:lnTo>
                  <a:lnTo>
                    <a:pt x="6" y="133"/>
                  </a:lnTo>
                  <a:lnTo>
                    <a:pt x="0" y="166"/>
                  </a:lnTo>
                  <a:lnTo>
                    <a:pt x="0" y="201"/>
                  </a:lnTo>
                  <a:lnTo>
                    <a:pt x="7" y="237"/>
                  </a:lnTo>
                  <a:lnTo>
                    <a:pt x="17" y="272"/>
                  </a:lnTo>
                  <a:lnTo>
                    <a:pt x="33" y="309"/>
                  </a:lnTo>
                  <a:lnTo>
                    <a:pt x="54" y="347"/>
                  </a:lnTo>
                  <a:lnTo>
                    <a:pt x="79" y="384"/>
                  </a:lnTo>
                  <a:lnTo>
                    <a:pt x="101" y="377"/>
                  </a:lnTo>
                  <a:lnTo>
                    <a:pt x="123" y="368"/>
                  </a:lnTo>
                  <a:lnTo>
                    <a:pt x="143" y="358"/>
                  </a:lnTo>
                  <a:lnTo>
                    <a:pt x="160" y="345"/>
                  </a:lnTo>
                  <a:lnTo>
                    <a:pt x="176" y="330"/>
                  </a:lnTo>
                  <a:lnTo>
                    <a:pt x="191" y="314"/>
                  </a:lnTo>
                  <a:lnTo>
                    <a:pt x="203" y="295"/>
                  </a:lnTo>
                  <a:lnTo>
                    <a:pt x="213" y="276"/>
                  </a:lnTo>
                  <a:close/>
                </a:path>
              </a:pathLst>
            </a:custGeom>
            <a:solidFill>
              <a:srgbClr val="F244D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1" name="Freeform 13"/>
            <p:cNvSpPr>
              <a:spLocks/>
            </p:cNvSpPr>
            <p:nvPr/>
          </p:nvSpPr>
          <p:spPr bwMode="auto">
            <a:xfrm>
              <a:off x="6223000" y="3386138"/>
              <a:ext cx="285750" cy="195263"/>
            </a:xfrm>
            <a:custGeom>
              <a:avLst/>
              <a:gdLst>
                <a:gd name="T0" fmla="*/ 112 w 359"/>
                <a:gd name="T1" fmla="*/ 235 h 248"/>
                <a:gd name="T2" fmla="*/ 126 w 359"/>
                <a:gd name="T3" fmla="*/ 241 h 248"/>
                <a:gd name="T4" fmla="*/ 139 w 359"/>
                <a:gd name="T5" fmla="*/ 245 h 248"/>
                <a:gd name="T6" fmla="*/ 153 w 359"/>
                <a:gd name="T7" fmla="*/ 247 h 248"/>
                <a:gd name="T8" fmla="*/ 168 w 359"/>
                <a:gd name="T9" fmla="*/ 248 h 248"/>
                <a:gd name="T10" fmla="*/ 183 w 359"/>
                <a:gd name="T11" fmla="*/ 248 h 248"/>
                <a:gd name="T12" fmla="*/ 198 w 359"/>
                <a:gd name="T13" fmla="*/ 247 h 248"/>
                <a:gd name="T14" fmla="*/ 214 w 359"/>
                <a:gd name="T15" fmla="*/ 245 h 248"/>
                <a:gd name="T16" fmla="*/ 230 w 359"/>
                <a:gd name="T17" fmla="*/ 240 h 248"/>
                <a:gd name="T18" fmla="*/ 245 w 359"/>
                <a:gd name="T19" fmla="*/ 235 h 248"/>
                <a:gd name="T20" fmla="*/ 262 w 359"/>
                <a:gd name="T21" fmla="*/ 230 h 248"/>
                <a:gd name="T22" fmla="*/ 278 w 359"/>
                <a:gd name="T23" fmla="*/ 221 h 248"/>
                <a:gd name="T24" fmla="*/ 294 w 359"/>
                <a:gd name="T25" fmla="*/ 213 h 248"/>
                <a:gd name="T26" fmla="*/ 311 w 359"/>
                <a:gd name="T27" fmla="*/ 203 h 248"/>
                <a:gd name="T28" fmla="*/ 327 w 359"/>
                <a:gd name="T29" fmla="*/ 193 h 248"/>
                <a:gd name="T30" fmla="*/ 343 w 359"/>
                <a:gd name="T31" fmla="*/ 181 h 248"/>
                <a:gd name="T32" fmla="*/ 359 w 359"/>
                <a:gd name="T33" fmla="*/ 168 h 248"/>
                <a:gd name="T34" fmla="*/ 343 w 359"/>
                <a:gd name="T35" fmla="*/ 149 h 248"/>
                <a:gd name="T36" fmla="*/ 326 w 359"/>
                <a:gd name="T37" fmla="*/ 130 h 248"/>
                <a:gd name="T38" fmla="*/ 308 w 359"/>
                <a:gd name="T39" fmla="*/ 112 h 248"/>
                <a:gd name="T40" fmla="*/ 288 w 359"/>
                <a:gd name="T41" fmla="*/ 96 h 248"/>
                <a:gd name="T42" fmla="*/ 266 w 359"/>
                <a:gd name="T43" fmla="*/ 80 h 248"/>
                <a:gd name="T44" fmla="*/ 244 w 359"/>
                <a:gd name="T45" fmla="*/ 65 h 248"/>
                <a:gd name="T46" fmla="*/ 220 w 359"/>
                <a:gd name="T47" fmla="*/ 52 h 248"/>
                <a:gd name="T48" fmla="*/ 195 w 359"/>
                <a:gd name="T49" fmla="*/ 39 h 248"/>
                <a:gd name="T50" fmla="*/ 182 w 359"/>
                <a:gd name="T51" fmla="*/ 34 h 248"/>
                <a:gd name="T52" fmla="*/ 171 w 359"/>
                <a:gd name="T53" fmla="*/ 29 h 248"/>
                <a:gd name="T54" fmla="*/ 158 w 359"/>
                <a:gd name="T55" fmla="*/ 24 h 248"/>
                <a:gd name="T56" fmla="*/ 146 w 359"/>
                <a:gd name="T57" fmla="*/ 21 h 248"/>
                <a:gd name="T58" fmla="*/ 134 w 359"/>
                <a:gd name="T59" fmla="*/ 18 h 248"/>
                <a:gd name="T60" fmla="*/ 121 w 359"/>
                <a:gd name="T61" fmla="*/ 14 h 248"/>
                <a:gd name="T62" fmla="*/ 109 w 359"/>
                <a:gd name="T63" fmla="*/ 11 h 248"/>
                <a:gd name="T64" fmla="*/ 97 w 359"/>
                <a:gd name="T65" fmla="*/ 8 h 248"/>
                <a:gd name="T66" fmla="*/ 84 w 359"/>
                <a:gd name="T67" fmla="*/ 6 h 248"/>
                <a:gd name="T68" fmla="*/ 73 w 359"/>
                <a:gd name="T69" fmla="*/ 4 h 248"/>
                <a:gd name="T70" fmla="*/ 60 w 359"/>
                <a:gd name="T71" fmla="*/ 3 h 248"/>
                <a:gd name="T72" fmla="*/ 48 w 359"/>
                <a:gd name="T73" fmla="*/ 1 h 248"/>
                <a:gd name="T74" fmla="*/ 36 w 359"/>
                <a:gd name="T75" fmla="*/ 0 h 248"/>
                <a:gd name="T76" fmla="*/ 24 w 359"/>
                <a:gd name="T77" fmla="*/ 0 h 248"/>
                <a:gd name="T78" fmla="*/ 12 w 359"/>
                <a:gd name="T79" fmla="*/ 0 h 248"/>
                <a:gd name="T80" fmla="*/ 0 w 359"/>
                <a:gd name="T81" fmla="*/ 0 h 248"/>
                <a:gd name="T82" fmla="*/ 2 w 359"/>
                <a:gd name="T83" fmla="*/ 42 h 248"/>
                <a:gd name="T84" fmla="*/ 8 w 359"/>
                <a:gd name="T85" fmla="*/ 81 h 248"/>
                <a:gd name="T86" fmla="*/ 17 w 359"/>
                <a:gd name="T87" fmla="*/ 117 h 248"/>
                <a:gd name="T88" fmla="*/ 30 w 359"/>
                <a:gd name="T89" fmla="*/ 149 h 248"/>
                <a:gd name="T90" fmla="*/ 46 w 359"/>
                <a:gd name="T91" fmla="*/ 178 h 248"/>
                <a:gd name="T92" fmla="*/ 65 w 359"/>
                <a:gd name="T93" fmla="*/ 202 h 248"/>
                <a:gd name="T94" fmla="*/ 86 w 359"/>
                <a:gd name="T95" fmla="*/ 221 h 248"/>
                <a:gd name="T96" fmla="*/ 112 w 359"/>
                <a:gd name="T97" fmla="*/ 23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9" h="248">
                  <a:moveTo>
                    <a:pt x="112" y="235"/>
                  </a:moveTo>
                  <a:lnTo>
                    <a:pt x="126" y="241"/>
                  </a:lnTo>
                  <a:lnTo>
                    <a:pt x="139" y="245"/>
                  </a:lnTo>
                  <a:lnTo>
                    <a:pt x="153" y="247"/>
                  </a:lnTo>
                  <a:lnTo>
                    <a:pt x="168" y="248"/>
                  </a:lnTo>
                  <a:lnTo>
                    <a:pt x="183" y="248"/>
                  </a:lnTo>
                  <a:lnTo>
                    <a:pt x="198" y="247"/>
                  </a:lnTo>
                  <a:lnTo>
                    <a:pt x="214" y="245"/>
                  </a:lnTo>
                  <a:lnTo>
                    <a:pt x="230" y="240"/>
                  </a:lnTo>
                  <a:lnTo>
                    <a:pt x="245" y="235"/>
                  </a:lnTo>
                  <a:lnTo>
                    <a:pt x="262" y="230"/>
                  </a:lnTo>
                  <a:lnTo>
                    <a:pt x="278" y="221"/>
                  </a:lnTo>
                  <a:lnTo>
                    <a:pt x="294" y="213"/>
                  </a:lnTo>
                  <a:lnTo>
                    <a:pt x="311" y="203"/>
                  </a:lnTo>
                  <a:lnTo>
                    <a:pt x="327" y="193"/>
                  </a:lnTo>
                  <a:lnTo>
                    <a:pt x="343" y="181"/>
                  </a:lnTo>
                  <a:lnTo>
                    <a:pt x="359" y="168"/>
                  </a:lnTo>
                  <a:lnTo>
                    <a:pt x="343" y="149"/>
                  </a:lnTo>
                  <a:lnTo>
                    <a:pt x="326" y="130"/>
                  </a:lnTo>
                  <a:lnTo>
                    <a:pt x="308" y="112"/>
                  </a:lnTo>
                  <a:lnTo>
                    <a:pt x="288" y="96"/>
                  </a:lnTo>
                  <a:lnTo>
                    <a:pt x="266" y="80"/>
                  </a:lnTo>
                  <a:lnTo>
                    <a:pt x="244" y="65"/>
                  </a:lnTo>
                  <a:lnTo>
                    <a:pt x="220" y="52"/>
                  </a:lnTo>
                  <a:lnTo>
                    <a:pt x="195" y="39"/>
                  </a:lnTo>
                  <a:lnTo>
                    <a:pt x="182" y="34"/>
                  </a:lnTo>
                  <a:lnTo>
                    <a:pt x="171" y="29"/>
                  </a:lnTo>
                  <a:lnTo>
                    <a:pt x="158" y="24"/>
                  </a:lnTo>
                  <a:lnTo>
                    <a:pt x="146" y="21"/>
                  </a:lnTo>
                  <a:lnTo>
                    <a:pt x="134" y="18"/>
                  </a:lnTo>
                  <a:lnTo>
                    <a:pt x="121" y="14"/>
                  </a:lnTo>
                  <a:lnTo>
                    <a:pt x="109" y="11"/>
                  </a:lnTo>
                  <a:lnTo>
                    <a:pt x="97" y="8"/>
                  </a:lnTo>
                  <a:lnTo>
                    <a:pt x="84" y="6"/>
                  </a:lnTo>
                  <a:lnTo>
                    <a:pt x="73" y="4"/>
                  </a:lnTo>
                  <a:lnTo>
                    <a:pt x="60" y="3"/>
                  </a:lnTo>
                  <a:lnTo>
                    <a:pt x="48" y="1"/>
                  </a:lnTo>
                  <a:lnTo>
                    <a:pt x="36" y="0"/>
                  </a:lnTo>
                  <a:lnTo>
                    <a:pt x="24" y="0"/>
                  </a:lnTo>
                  <a:lnTo>
                    <a:pt x="12" y="0"/>
                  </a:lnTo>
                  <a:lnTo>
                    <a:pt x="0" y="0"/>
                  </a:lnTo>
                  <a:lnTo>
                    <a:pt x="2" y="42"/>
                  </a:lnTo>
                  <a:lnTo>
                    <a:pt x="8" y="81"/>
                  </a:lnTo>
                  <a:lnTo>
                    <a:pt x="17" y="117"/>
                  </a:lnTo>
                  <a:lnTo>
                    <a:pt x="30" y="149"/>
                  </a:lnTo>
                  <a:lnTo>
                    <a:pt x="46" y="178"/>
                  </a:lnTo>
                  <a:lnTo>
                    <a:pt x="65" y="202"/>
                  </a:lnTo>
                  <a:lnTo>
                    <a:pt x="86" y="221"/>
                  </a:lnTo>
                  <a:lnTo>
                    <a:pt x="112" y="235"/>
                  </a:lnTo>
                  <a:close/>
                </a:path>
              </a:pathLst>
            </a:custGeom>
            <a:solidFill>
              <a:srgbClr val="F244D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2" name="Freeform 14"/>
            <p:cNvSpPr>
              <a:spLocks/>
            </p:cNvSpPr>
            <p:nvPr/>
          </p:nvSpPr>
          <p:spPr bwMode="auto">
            <a:xfrm>
              <a:off x="6197600" y="3714750"/>
              <a:ext cx="365125" cy="188913"/>
            </a:xfrm>
            <a:custGeom>
              <a:avLst/>
              <a:gdLst>
                <a:gd name="T0" fmla="*/ 441 w 459"/>
                <a:gd name="T1" fmla="*/ 67 h 238"/>
                <a:gd name="T2" fmla="*/ 447 w 459"/>
                <a:gd name="T3" fmla="*/ 53 h 238"/>
                <a:gd name="T4" fmla="*/ 451 w 459"/>
                <a:gd name="T5" fmla="*/ 39 h 238"/>
                <a:gd name="T6" fmla="*/ 456 w 459"/>
                <a:gd name="T7" fmla="*/ 25 h 238"/>
                <a:gd name="T8" fmla="*/ 459 w 459"/>
                <a:gd name="T9" fmla="*/ 12 h 238"/>
                <a:gd name="T10" fmla="*/ 431 w 459"/>
                <a:gd name="T11" fmla="*/ 5 h 238"/>
                <a:gd name="T12" fmla="*/ 402 w 459"/>
                <a:gd name="T13" fmla="*/ 1 h 238"/>
                <a:gd name="T14" fmla="*/ 373 w 459"/>
                <a:gd name="T15" fmla="*/ 0 h 238"/>
                <a:gd name="T16" fmla="*/ 343 w 459"/>
                <a:gd name="T17" fmla="*/ 1 h 238"/>
                <a:gd name="T18" fmla="*/ 313 w 459"/>
                <a:gd name="T19" fmla="*/ 6 h 238"/>
                <a:gd name="T20" fmla="*/ 283 w 459"/>
                <a:gd name="T21" fmla="*/ 13 h 238"/>
                <a:gd name="T22" fmla="*/ 253 w 459"/>
                <a:gd name="T23" fmla="*/ 22 h 238"/>
                <a:gd name="T24" fmla="*/ 223 w 459"/>
                <a:gd name="T25" fmla="*/ 35 h 238"/>
                <a:gd name="T26" fmla="*/ 193 w 459"/>
                <a:gd name="T27" fmla="*/ 49 h 238"/>
                <a:gd name="T28" fmla="*/ 165 w 459"/>
                <a:gd name="T29" fmla="*/ 66 h 238"/>
                <a:gd name="T30" fmla="*/ 135 w 459"/>
                <a:gd name="T31" fmla="*/ 85 h 238"/>
                <a:gd name="T32" fmla="*/ 107 w 459"/>
                <a:gd name="T33" fmla="*/ 106 h 238"/>
                <a:gd name="T34" fmla="*/ 78 w 459"/>
                <a:gd name="T35" fmla="*/ 129 h 238"/>
                <a:gd name="T36" fmla="*/ 52 w 459"/>
                <a:gd name="T37" fmla="*/ 155 h 238"/>
                <a:gd name="T38" fmla="*/ 25 w 459"/>
                <a:gd name="T39" fmla="*/ 182 h 238"/>
                <a:gd name="T40" fmla="*/ 0 w 459"/>
                <a:gd name="T41" fmla="*/ 212 h 238"/>
                <a:gd name="T42" fmla="*/ 34 w 459"/>
                <a:gd name="T43" fmla="*/ 223 h 238"/>
                <a:gd name="T44" fmla="*/ 68 w 459"/>
                <a:gd name="T45" fmla="*/ 231 h 238"/>
                <a:gd name="T46" fmla="*/ 102 w 459"/>
                <a:gd name="T47" fmla="*/ 235 h 238"/>
                <a:gd name="T48" fmla="*/ 136 w 459"/>
                <a:gd name="T49" fmla="*/ 238 h 238"/>
                <a:gd name="T50" fmla="*/ 169 w 459"/>
                <a:gd name="T51" fmla="*/ 238 h 238"/>
                <a:gd name="T52" fmla="*/ 201 w 459"/>
                <a:gd name="T53" fmla="*/ 234 h 238"/>
                <a:gd name="T54" fmla="*/ 232 w 459"/>
                <a:gd name="T55" fmla="*/ 228 h 238"/>
                <a:gd name="T56" fmla="*/ 262 w 459"/>
                <a:gd name="T57" fmla="*/ 220 h 238"/>
                <a:gd name="T58" fmla="*/ 291 w 459"/>
                <a:gd name="T59" fmla="*/ 209 h 238"/>
                <a:gd name="T60" fmla="*/ 319 w 459"/>
                <a:gd name="T61" fmla="*/ 196 h 238"/>
                <a:gd name="T62" fmla="*/ 345 w 459"/>
                <a:gd name="T63" fmla="*/ 180 h 238"/>
                <a:gd name="T64" fmla="*/ 368 w 459"/>
                <a:gd name="T65" fmla="*/ 161 h 238"/>
                <a:gd name="T66" fmla="*/ 390 w 459"/>
                <a:gd name="T67" fmla="*/ 142 h 238"/>
                <a:gd name="T68" fmla="*/ 410 w 459"/>
                <a:gd name="T69" fmla="*/ 119 h 238"/>
                <a:gd name="T70" fmla="*/ 427 w 459"/>
                <a:gd name="T71" fmla="*/ 93 h 238"/>
                <a:gd name="T72" fmla="*/ 441 w 459"/>
                <a:gd name="T73" fmla="*/ 6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9" h="238">
                  <a:moveTo>
                    <a:pt x="441" y="67"/>
                  </a:moveTo>
                  <a:lnTo>
                    <a:pt x="447" y="53"/>
                  </a:lnTo>
                  <a:lnTo>
                    <a:pt x="451" y="39"/>
                  </a:lnTo>
                  <a:lnTo>
                    <a:pt x="456" y="25"/>
                  </a:lnTo>
                  <a:lnTo>
                    <a:pt x="459" y="12"/>
                  </a:lnTo>
                  <a:lnTo>
                    <a:pt x="431" y="5"/>
                  </a:lnTo>
                  <a:lnTo>
                    <a:pt x="402" y="1"/>
                  </a:lnTo>
                  <a:lnTo>
                    <a:pt x="373" y="0"/>
                  </a:lnTo>
                  <a:lnTo>
                    <a:pt x="343" y="1"/>
                  </a:lnTo>
                  <a:lnTo>
                    <a:pt x="313" y="6"/>
                  </a:lnTo>
                  <a:lnTo>
                    <a:pt x="283" y="13"/>
                  </a:lnTo>
                  <a:lnTo>
                    <a:pt x="253" y="22"/>
                  </a:lnTo>
                  <a:lnTo>
                    <a:pt x="223" y="35"/>
                  </a:lnTo>
                  <a:lnTo>
                    <a:pt x="193" y="49"/>
                  </a:lnTo>
                  <a:lnTo>
                    <a:pt x="165" y="66"/>
                  </a:lnTo>
                  <a:lnTo>
                    <a:pt x="135" y="85"/>
                  </a:lnTo>
                  <a:lnTo>
                    <a:pt x="107" y="106"/>
                  </a:lnTo>
                  <a:lnTo>
                    <a:pt x="78" y="129"/>
                  </a:lnTo>
                  <a:lnTo>
                    <a:pt x="52" y="155"/>
                  </a:lnTo>
                  <a:lnTo>
                    <a:pt x="25" y="182"/>
                  </a:lnTo>
                  <a:lnTo>
                    <a:pt x="0" y="212"/>
                  </a:lnTo>
                  <a:lnTo>
                    <a:pt x="34" y="223"/>
                  </a:lnTo>
                  <a:lnTo>
                    <a:pt x="68" y="231"/>
                  </a:lnTo>
                  <a:lnTo>
                    <a:pt x="102" y="235"/>
                  </a:lnTo>
                  <a:lnTo>
                    <a:pt x="136" y="238"/>
                  </a:lnTo>
                  <a:lnTo>
                    <a:pt x="169" y="238"/>
                  </a:lnTo>
                  <a:lnTo>
                    <a:pt x="201" y="234"/>
                  </a:lnTo>
                  <a:lnTo>
                    <a:pt x="232" y="228"/>
                  </a:lnTo>
                  <a:lnTo>
                    <a:pt x="262" y="220"/>
                  </a:lnTo>
                  <a:lnTo>
                    <a:pt x="291" y="209"/>
                  </a:lnTo>
                  <a:lnTo>
                    <a:pt x="319" y="196"/>
                  </a:lnTo>
                  <a:lnTo>
                    <a:pt x="345" y="180"/>
                  </a:lnTo>
                  <a:lnTo>
                    <a:pt x="368" y="161"/>
                  </a:lnTo>
                  <a:lnTo>
                    <a:pt x="390" y="142"/>
                  </a:lnTo>
                  <a:lnTo>
                    <a:pt x="410" y="119"/>
                  </a:lnTo>
                  <a:lnTo>
                    <a:pt x="427" y="93"/>
                  </a:lnTo>
                  <a:lnTo>
                    <a:pt x="441" y="67"/>
                  </a:lnTo>
                  <a:close/>
                </a:path>
              </a:pathLst>
            </a:custGeom>
            <a:solidFill>
              <a:srgbClr val="F244D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15"/>
            <p:cNvSpPr>
              <a:spLocks/>
            </p:cNvSpPr>
            <p:nvPr/>
          </p:nvSpPr>
          <p:spPr bwMode="auto">
            <a:xfrm>
              <a:off x="7150100" y="3932238"/>
              <a:ext cx="500063" cy="584200"/>
            </a:xfrm>
            <a:custGeom>
              <a:avLst/>
              <a:gdLst>
                <a:gd name="T0" fmla="*/ 129 w 629"/>
                <a:gd name="T1" fmla="*/ 223 h 737"/>
                <a:gd name="T2" fmla="*/ 160 w 629"/>
                <a:gd name="T3" fmla="*/ 292 h 737"/>
                <a:gd name="T4" fmla="*/ 173 w 629"/>
                <a:gd name="T5" fmla="*/ 361 h 737"/>
                <a:gd name="T6" fmla="*/ 166 w 629"/>
                <a:gd name="T7" fmla="*/ 428 h 737"/>
                <a:gd name="T8" fmla="*/ 143 w 629"/>
                <a:gd name="T9" fmla="*/ 481 h 737"/>
                <a:gd name="T10" fmla="*/ 112 w 629"/>
                <a:gd name="T11" fmla="*/ 520 h 737"/>
                <a:gd name="T12" fmla="*/ 73 w 629"/>
                <a:gd name="T13" fmla="*/ 551 h 737"/>
                <a:gd name="T14" fmla="*/ 27 w 629"/>
                <a:gd name="T15" fmla="*/ 577 h 737"/>
                <a:gd name="T16" fmla="*/ 4 w 629"/>
                <a:gd name="T17" fmla="*/ 626 h 737"/>
                <a:gd name="T18" fmla="*/ 20 w 629"/>
                <a:gd name="T19" fmla="*/ 701 h 737"/>
                <a:gd name="T20" fmla="*/ 77 w 629"/>
                <a:gd name="T21" fmla="*/ 726 h 737"/>
                <a:gd name="T22" fmla="*/ 167 w 629"/>
                <a:gd name="T23" fmla="*/ 700 h 737"/>
                <a:gd name="T24" fmla="*/ 250 w 629"/>
                <a:gd name="T25" fmla="*/ 666 h 737"/>
                <a:gd name="T26" fmla="*/ 327 w 629"/>
                <a:gd name="T27" fmla="*/ 625 h 737"/>
                <a:gd name="T28" fmla="*/ 398 w 629"/>
                <a:gd name="T29" fmla="*/ 577 h 737"/>
                <a:gd name="T30" fmla="*/ 460 w 629"/>
                <a:gd name="T31" fmla="*/ 520 h 737"/>
                <a:gd name="T32" fmla="*/ 513 w 629"/>
                <a:gd name="T33" fmla="*/ 458 h 737"/>
                <a:gd name="T34" fmla="*/ 558 w 629"/>
                <a:gd name="T35" fmla="*/ 388 h 737"/>
                <a:gd name="T36" fmla="*/ 591 w 629"/>
                <a:gd name="T37" fmla="*/ 316 h 737"/>
                <a:gd name="T38" fmla="*/ 613 w 629"/>
                <a:gd name="T39" fmla="*/ 244 h 737"/>
                <a:gd name="T40" fmla="*/ 626 w 629"/>
                <a:gd name="T41" fmla="*/ 170 h 737"/>
                <a:gd name="T42" fmla="*/ 629 w 629"/>
                <a:gd name="T43" fmla="*/ 94 h 737"/>
                <a:gd name="T44" fmla="*/ 608 w 629"/>
                <a:gd name="T45" fmla="*/ 57 h 737"/>
                <a:gd name="T46" fmla="*/ 568 w 629"/>
                <a:gd name="T47" fmla="*/ 57 h 737"/>
                <a:gd name="T48" fmla="*/ 528 w 629"/>
                <a:gd name="T49" fmla="*/ 55 h 737"/>
                <a:gd name="T50" fmla="*/ 485 w 629"/>
                <a:gd name="T51" fmla="*/ 51 h 737"/>
                <a:gd name="T52" fmla="*/ 441 w 629"/>
                <a:gd name="T53" fmla="*/ 44 h 737"/>
                <a:gd name="T54" fmla="*/ 397 w 629"/>
                <a:gd name="T55" fmla="*/ 35 h 737"/>
                <a:gd name="T56" fmla="*/ 352 w 629"/>
                <a:gd name="T57" fmla="*/ 22 h 737"/>
                <a:gd name="T58" fmla="*/ 305 w 629"/>
                <a:gd name="T59" fmla="*/ 8 h 737"/>
                <a:gd name="T60" fmla="*/ 258 w 629"/>
                <a:gd name="T61" fmla="*/ 19 h 737"/>
                <a:gd name="T62" fmla="*/ 211 w 629"/>
                <a:gd name="T63" fmla="*/ 60 h 737"/>
                <a:gd name="T64" fmla="*/ 167 w 629"/>
                <a:gd name="T65" fmla="*/ 108 h 737"/>
                <a:gd name="T66" fmla="*/ 127 w 629"/>
                <a:gd name="T67" fmla="*/ 16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9" h="737">
                  <a:moveTo>
                    <a:pt x="107" y="189"/>
                  </a:moveTo>
                  <a:lnTo>
                    <a:pt x="129" y="223"/>
                  </a:lnTo>
                  <a:lnTo>
                    <a:pt x="147" y="257"/>
                  </a:lnTo>
                  <a:lnTo>
                    <a:pt x="160" y="292"/>
                  </a:lnTo>
                  <a:lnTo>
                    <a:pt x="170" y="327"/>
                  </a:lnTo>
                  <a:lnTo>
                    <a:pt x="173" y="361"/>
                  </a:lnTo>
                  <a:lnTo>
                    <a:pt x="172" y="395"/>
                  </a:lnTo>
                  <a:lnTo>
                    <a:pt x="166" y="428"/>
                  </a:lnTo>
                  <a:lnTo>
                    <a:pt x="155" y="459"/>
                  </a:lnTo>
                  <a:lnTo>
                    <a:pt x="143" y="481"/>
                  </a:lnTo>
                  <a:lnTo>
                    <a:pt x="129" y="502"/>
                  </a:lnTo>
                  <a:lnTo>
                    <a:pt x="112" y="520"/>
                  </a:lnTo>
                  <a:lnTo>
                    <a:pt x="94" y="536"/>
                  </a:lnTo>
                  <a:lnTo>
                    <a:pt x="73" y="551"/>
                  </a:lnTo>
                  <a:lnTo>
                    <a:pt x="51" y="565"/>
                  </a:lnTo>
                  <a:lnTo>
                    <a:pt x="27" y="577"/>
                  </a:lnTo>
                  <a:lnTo>
                    <a:pt x="0" y="586"/>
                  </a:lnTo>
                  <a:lnTo>
                    <a:pt x="4" y="626"/>
                  </a:lnTo>
                  <a:lnTo>
                    <a:pt x="11" y="664"/>
                  </a:lnTo>
                  <a:lnTo>
                    <a:pt x="20" y="701"/>
                  </a:lnTo>
                  <a:lnTo>
                    <a:pt x="31" y="737"/>
                  </a:lnTo>
                  <a:lnTo>
                    <a:pt x="77" y="726"/>
                  </a:lnTo>
                  <a:lnTo>
                    <a:pt x="123" y="715"/>
                  </a:lnTo>
                  <a:lnTo>
                    <a:pt x="167" y="700"/>
                  </a:lnTo>
                  <a:lnTo>
                    <a:pt x="210" y="684"/>
                  </a:lnTo>
                  <a:lnTo>
                    <a:pt x="250" y="666"/>
                  </a:lnTo>
                  <a:lnTo>
                    <a:pt x="289" y="647"/>
                  </a:lnTo>
                  <a:lnTo>
                    <a:pt x="327" y="625"/>
                  </a:lnTo>
                  <a:lnTo>
                    <a:pt x="363" y="602"/>
                  </a:lnTo>
                  <a:lnTo>
                    <a:pt x="398" y="577"/>
                  </a:lnTo>
                  <a:lnTo>
                    <a:pt x="430" y="549"/>
                  </a:lnTo>
                  <a:lnTo>
                    <a:pt x="460" y="520"/>
                  </a:lnTo>
                  <a:lnTo>
                    <a:pt x="488" y="490"/>
                  </a:lnTo>
                  <a:lnTo>
                    <a:pt x="513" y="458"/>
                  </a:lnTo>
                  <a:lnTo>
                    <a:pt x="537" y="423"/>
                  </a:lnTo>
                  <a:lnTo>
                    <a:pt x="558" y="388"/>
                  </a:lnTo>
                  <a:lnTo>
                    <a:pt x="576" y="351"/>
                  </a:lnTo>
                  <a:lnTo>
                    <a:pt x="591" y="316"/>
                  </a:lnTo>
                  <a:lnTo>
                    <a:pt x="603" y="280"/>
                  </a:lnTo>
                  <a:lnTo>
                    <a:pt x="613" y="244"/>
                  </a:lnTo>
                  <a:lnTo>
                    <a:pt x="621" y="207"/>
                  </a:lnTo>
                  <a:lnTo>
                    <a:pt x="626" y="170"/>
                  </a:lnTo>
                  <a:lnTo>
                    <a:pt x="629" y="132"/>
                  </a:lnTo>
                  <a:lnTo>
                    <a:pt x="629" y="94"/>
                  </a:lnTo>
                  <a:lnTo>
                    <a:pt x="628" y="56"/>
                  </a:lnTo>
                  <a:lnTo>
                    <a:pt x="608" y="57"/>
                  </a:lnTo>
                  <a:lnTo>
                    <a:pt x="589" y="57"/>
                  </a:lnTo>
                  <a:lnTo>
                    <a:pt x="568" y="57"/>
                  </a:lnTo>
                  <a:lnTo>
                    <a:pt x="549" y="57"/>
                  </a:lnTo>
                  <a:lnTo>
                    <a:pt x="528" y="55"/>
                  </a:lnTo>
                  <a:lnTo>
                    <a:pt x="506" y="53"/>
                  </a:lnTo>
                  <a:lnTo>
                    <a:pt x="485" y="51"/>
                  </a:lnTo>
                  <a:lnTo>
                    <a:pt x="463" y="48"/>
                  </a:lnTo>
                  <a:lnTo>
                    <a:pt x="441" y="44"/>
                  </a:lnTo>
                  <a:lnTo>
                    <a:pt x="418" y="40"/>
                  </a:lnTo>
                  <a:lnTo>
                    <a:pt x="397" y="35"/>
                  </a:lnTo>
                  <a:lnTo>
                    <a:pt x="375" y="29"/>
                  </a:lnTo>
                  <a:lnTo>
                    <a:pt x="352" y="22"/>
                  </a:lnTo>
                  <a:lnTo>
                    <a:pt x="329" y="17"/>
                  </a:lnTo>
                  <a:lnTo>
                    <a:pt x="305" y="8"/>
                  </a:lnTo>
                  <a:lnTo>
                    <a:pt x="282" y="0"/>
                  </a:lnTo>
                  <a:lnTo>
                    <a:pt x="258" y="19"/>
                  </a:lnTo>
                  <a:lnTo>
                    <a:pt x="234" y="38"/>
                  </a:lnTo>
                  <a:lnTo>
                    <a:pt x="211" y="60"/>
                  </a:lnTo>
                  <a:lnTo>
                    <a:pt x="189" y="82"/>
                  </a:lnTo>
                  <a:lnTo>
                    <a:pt x="167" y="108"/>
                  </a:lnTo>
                  <a:lnTo>
                    <a:pt x="147" y="133"/>
                  </a:lnTo>
                  <a:lnTo>
                    <a:pt x="127" y="161"/>
                  </a:lnTo>
                  <a:lnTo>
                    <a:pt x="107" y="189"/>
                  </a:lnTo>
                  <a:close/>
                </a:path>
              </a:pathLst>
            </a:custGeom>
            <a:solidFill>
              <a:srgbClr val="FFCC66"/>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4" name="Freeform 16"/>
            <p:cNvSpPr>
              <a:spLocks/>
            </p:cNvSpPr>
            <p:nvPr/>
          </p:nvSpPr>
          <p:spPr bwMode="auto">
            <a:xfrm>
              <a:off x="7024688" y="3352800"/>
              <a:ext cx="609600" cy="579438"/>
            </a:xfrm>
            <a:custGeom>
              <a:avLst/>
              <a:gdLst>
                <a:gd name="T0" fmla="*/ 72 w 769"/>
                <a:gd name="T1" fmla="*/ 70 h 729"/>
                <a:gd name="T2" fmla="*/ 121 w 769"/>
                <a:gd name="T3" fmla="*/ 136 h 729"/>
                <a:gd name="T4" fmla="*/ 147 w 769"/>
                <a:gd name="T5" fmla="*/ 208 h 729"/>
                <a:gd name="T6" fmla="*/ 146 w 769"/>
                <a:gd name="T7" fmla="*/ 282 h 729"/>
                <a:gd name="T8" fmla="*/ 124 w 769"/>
                <a:gd name="T9" fmla="*/ 336 h 729"/>
                <a:gd name="T10" fmla="*/ 97 w 769"/>
                <a:gd name="T11" fmla="*/ 371 h 729"/>
                <a:gd name="T12" fmla="*/ 64 w 769"/>
                <a:gd name="T13" fmla="*/ 399 h 729"/>
                <a:gd name="T14" fmla="*/ 22 w 769"/>
                <a:gd name="T15" fmla="*/ 418 h 729"/>
                <a:gd name="T16" fmla="*/ 15 w 769"/>
                <a:gd name="T17" fmla="*/ 444 h 729"/>
                <a:gd name="T18" fmla="*/ 48 w 769"/>
                <a:gd name="T19" fmla="*/ 482 h 729"/>
                <a:gd name="T20" fmla="*/ 84 w 769"/>
                <a:gd name="T21" fmla="*/ 518 h 729"/>
                <a:gd name="T22" fmla="*/ 126 w 769"/>
                <a:gd name="T23" fmla="*/ 554 h 729"/>
                <a:gd name="T24" fmla="*/ 171 w 769"/>
                <a:gd name="T25" fmla="*/ 589 h 729"/>
                <a:gd name="T26" fmla="*/ 219 w 769"/>
                <a:gd name="T27" fmla="*/ 621 h 729"/>
                <a:gd name="T28" fmla="*/ 271 w 769"/>
                <a:gd name="T29" fmla="*/ 652 h 729"/>
                <a:gd name="T30" fmla="*/ 326 w 769"/>
                <a:gd name="T31" fmla="*/ 681 h 729"/>
                <a:gd name="T32" fmla="*/ 366 w 769"/>
                <a:gd name="T33" fmla="*/ 699 h 729"/>
                <a:gd name="T34" fmla="*/ 386 w 769"/>
                <a:gd name="T35" fmla="*/ 710 h 729"/>
                <a:gd name="T36" fmla="*/ 408 w 769"/>
                <a:gd name="T37" fmla="*/ 718 h 729"/>
                <a:gd name="T38" fmla="*/ 430 w 769"/>
                <a:gd name="T39" fmla="*/ 726 h 729"/>
                <a:gd name="T40" fmla="*/ 460 w 769"/>
                <a:gd name="T41" fmla="*/ 716 h 729"/>
                <a:gd name="T42" fmla="*/ 502 w 769"/>
                <a:gd name="T43" fmla="*/ 694 h 729"/>
                <a:gd name="T44" fmla="*/ 543 w 769"/>
                <a:gd name="T45" fmla="*/ 675 h 729"/>
                <a:gd name="T46" fmla="*/ 584 w 769"/>
                <a:gd name="T47" fmla="*/ 661 h 729"/>
                <a:gd name="T48" fmla="*/ 627 w 769"/>
                <a:gd name="T49" fmla="*/ 654 h 729"/>
                <a:gd name="T50" fmla="*/ 669 w 769"/>
                <a:gd name="T51" fmla="*/ 652 h 729"/>
                <a:gd name="T52" fmla="*/ 710 w 769"/>
                <a:gd name="T53" fmla="*/ 656 h 729"/>
                <a:gd name="T54" fmla="*/ 749 w 769"/>
                <a:gd name="T55" fmla="*/ 665 h 729"/>
                <a:gd name="T56" fmla="*/ 757 w 769"/>
                <a:gd name="T57" fmla="*/ 627 h 729"/>
                <a:gd name="T58" fmla="*/ 725 w 769"/>
                <a:gd name="T59" fmla="*/ 536 h 729"/>
                <a:gd name="T60" fmla="*/ 682 w 769"/>
                <a:gd name="T61" fmla="*/ 446 h 729"/>
                <a:gd name="T62" fmla="*/ 629 w 769"/>
                <a:gd name="T63" fmla="*/ 358 h 729"/>
                <a:gd name="T64" fmla="*/ 566 w 769"/>
                <a:gd name="T65" fmla="*/ 272 h 729"/>
                <a:gd name="T66" fmla="*/ 493 w 769"/>
                <a:gd name="T67" fmla="*/ 190 h 729"/>
                <a:gd name="T68" fmla="*/ 412 w 769"/>
                <a:gd name="T69" fmla="*/ 111 h 729"/>
                <a:gd name="T70" fmla="*/ 322 w 769"/>
                <a:gd name="T71" fmla="*/ 37 h 729"/>
                <a:gd name="T72" fmla="*/ 256 w 769"/>
                <a:gd name="T73" fmla="*/ 0 h 729"/>
                <a:gd name="T74" fmla="*/ 223 w 769"/>
                <a:gd name="T75" fmla="*/ 0 h 729"/>
                <a:gd name="T76" fmla="*/ 190 w 769"/>
                <a:gd name="T77" fmla="*/ 2 h 729"/>
                <a:gd name="T78" fmla="*/ 159 w 769"/>
                <a:gd name="T79" fmla="*/ 6 h 729"/>
                <a:gd name="T80" fmla="*/ 131 w 769"/>
                <a:gd name="T81" fmla="*/ 10 h 729"/>
                <a:gd name="T82" fmla="*/ 102 w 769"/>
                <a:gd name="T83" fmla="*/ 17 h 729"/>
                <a:gd name="T84" fmla="*/ 75 w 769"/>
                <a:gd name="T85" fmla="*/ 25 h 729"/>
                <a:gd name="T86" fmla="*/ 50 w 769"/>
                <a:gd name="T87" fmla="*/ 36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9" h="729">
                  <a:moveTo>
                    <a:pt x="38" y="41"/>
                  </a:moveTo>
                  <a:lnTo>
                    <a:pt x="72" y="70"/>
                  </a:lnTo>
                  <a:lnTo>
                    <a:pt x="99" y="101"/>
                  </a:lnTo>
                  <a:lnTo>
                    <a:pt x="121" y="136"/>
                  </a:lnTo>
                  <a:lnTo>
                    <a:pt x="137" y="172"/>
                  </a:lnTo>
                  <a:lnTo>
                    <a:pt x="147" y="208"/>
                  </a:lnTo>
                  <a:lnTo>
                    <a:pt x="150" y="245"/>
                  </a:lnTo>
                  <a:lnTo>
                    <a:pt x="146" y="282"/>
                  </a:lnTo>
                  <a:lnTo>
                    <a:pt x="134" y="317"/>
                  </a:lnTo>
                  <a:lnTo>
                    <a:pt x="124" y="336"/>
                  </a:lnTo>
                  <a:lnTo>
                    <a:pt x="112" y="355"/>
                  </a:lnTo>
                  <a:lnTo>
                    <a:pt x="97" y="371"/>
                  </a:lnTo>
                  <a:lnTo>
                    <a:pt x="81" y="386"/>
                  </a:lnTo>
                  <a:lnTo>
                    <a:pt x="64" y="399"/>
                  </a:lnTo>
                  <a:lnTo>
                    <a:pt x="44" y="409"/>
                  </a:lnTo>
                  <a:lnTo>
                    <a:pt x="22" y="418"/>
                  </a:lnTo>
                  <a:lnTo>
                    <a:pt x="0" y="425"/>
                  </a:lnTo>
                  <a:lnTo>
                    <a:pt x="15" y="444"/>
                  </a:lnTo>
                  <a:lnTo>
                    <a:pt x="31" y="463"/>
                  </a:lnTo>
                  <a:lnTo>
                    <a:pt x="48" y="482"/>
                  </a:lnTo>
                  <a:lnTo>
                    <a:pt x="66" y="500"/>
                  </a:lnTo>
                  <a:lnTo>
                    <a:pt x="84" y="518"/>
                  </a:lnTo>
                  <a:lnTo>
                    <a:pt x="105" y="537"/>
                  </a:lnTo>
                  <a:lnTo>
                    <a:pt x="126" y="554"/>
                  </a:lnTo>
                  <a:lnTo>
                    <a:pt x="148" y="571"/>
                  </a:lnTo>
                  <a:lnTo>
                    <a:pt x="171" y="589"/>
                  </a:lnTo>
                  <a:lnTo>
                    <a:pt x="195" y="605"/>
                  </a:lnTo>
                  <a:lnTo>
                    <a:pt x="219" y="621"/>
                  </a:lnTo>
                  <a:lnTo>
                    <a:pt x="245" y="637"/>
                  </a:lnTo>
                  <a:lnTo>
                    <a:pt x="271" y="652"/>
                  </a:lnTo>
                  <a:lnTo>
                    <a:pt x="299" y="667"/>
                  </a:lnTo>
                  <a:lnTo>
                    <a:pt x="326" y="681"/>
                  </a:lnTo>
                  <a:lnTo>
                    <a:pt x="355" y="695"/>
                  </a:lnTo>
                  <a:lnTo>
                    <a:pt x="366" y="699"/>
                  </a:lnTo>
                  <a:lnTo>
                    <a:pt x="376" y="705"/>
                  </a:lnTo>
                  <a:lnTo>
                    <a:pt x="386" y="710"/>
                  </a:lnTo>
                  <a:lnTo>
                    <a:pt x="398" y="713"/>
                  </a:lnTo>
                  <a:lnTo>
                    <a:pt x="408" y="718"/>
                  </a:lnTo>
                  <a:lnTo>
                    <a:pt x="419" y="722"/>
                  </a:lnTo>
                  <a:lnTo>
                    <a:pt x="430" y="726"/>
                  </a:lnTo>
                  <a:lnTo>
                    <a:pt x="440" y="729"/>
                  </a:lnTo>
                  <a:lnTo>
                    <a:pt x="460" y="716"/>
                  </a:lnTo>
                  <a:lnTo>
                    <a:pt x="481" y="704"/>
                  </a:lnTo>
                  <a:lnTo>
                    <a:pt x="502" y="694"/>
                  </a:lnTo>
                  <a:lnTo>
                    <a:pt x="522" y="683"/>
                  </a:lnTo>
                  <a:lnTo>
                    <a:pt x="543" y="675"/>
                  </a:lnTo>
                  <a:lnTo>
                    <a:pt x="564" y="668"/>
                  </a:lnTo>
                  <a:lnTo>
                    <a:pt x="584" y="661"/>
                  </a:lnTo>
                  <a:lnTo>
                    <a:pt x="606" y="657"/>
                  </a:lnTo>
                  <a:lnTo>
                    <a:pt x="627" y="654"/>
                  </a:lnTo>
                  <a:lnTo>
                    <a:pt x="648" y="652"/>
                  </a:lnTo>
                  <a:lnTo>
                    <a:pt x="669" y="652"/>
                  </a:lnTo>
                  <a:lnTo>
                    <a:pt x="689" y="653"/>
                  </a:lnTo>
                  <a:lnTo>
                    <a:pt x="710" y="656"/>
                  </a:lnTo>
                  <a:lnTo>
                    <a:pt x="730" y="659"/>
                  </a:lnTo>
                  <a:lnTo>
                    <a:pt x="749" y="665"/>
                  </a:lnTo>
                  <a:lnTo>
                    <a:pt x="769" y="672"/>
                  </a:lnTo>
                  <a:lnTo>
                    <a:pt x="757" y="627"/>
                  </a:lnTo>
                  <a:lnTo>
                    <a:pt x="742" y="581"/>
                  </a:lnTo>
                  <a:lnTo>
                    <a:pt x="725" y="536"/>
                  </a:lnTo>
                  <a:lnTo>
                    <a:pt x="705" y="491"/>
                  </a:lnTo>
                  <a:lnTo>
                    <a:pt x="682" y="446"/>
                  </a:lnTo>
                  <a:lnTo>
                    <a:pt x="657" y="402"/>
                  </a:lnTo>
                  <a:lnTo>
                    <a:pt x="629" y="358"/>
                  </a:lnTo>
                  <a:lnTo>
                    <a:pt x="599" y="315"/>
                  </a:lnTo>
                  <a:lnTo>
                    <a:pt x="566" y="272"/>
                  </a:lnTo>
                  <a:lnTo>
                    <a:pt x="531" y="230"/>
                  </a:lnTo>
                  <a:lnTo>
                    <a:pt x="493" y="190"/>
                  </a:lnTo>
                  <a:lnTo>
                    <a:pt x="454" y="150"/>
                  </a:lnTo>
                  <a:lnTo>
                    <a:pt x="412" y="111"/>
                  </a:lnTo>
                  <a:lnTo>
                    <a:pt x="368" y="72"/>
                  </a:lnTo>
                  <a:lnTo>
                    <a:pt x="322" y="37"/>
                  </a:lnTo>
                  <a:lnTo>
                    <a:pt x="273" y="1"/>
                  </a:lnTo>
                  <a:lnTo>
                    <a:pt x="256" y="0"/>
                  </a:lnTo>
                  <a:lnTo>
                    <a:pt x="239" y="0"/>
                  </a:lnTo>
                  <a:lnTo>
                    <a:pt x="223" y="0"/>
                  </a:lnTo>
                  <a:lnTo>
                    <a:pt x="207" y="1"/>
                  </a:lnTo>
                  <a:lnTo>
                    <a:pt x="190" y="2"/>
                  </a:lnTo>
                  <a:lnTo>
                    <a:pt x="175" y="3"/>
                  </a:lnTo>
                  <a:lnTo>
                    <a:pt x="159" y="6"/>
                  </a:lnTo>
                  <a:lnTo>
                    <a:pt x="144" y="8"/>
                  </a:lnTo>
                  <a:lnTo>
                    <a:pt x="131" y="10"/>
                  </a:lnTo>
                  <a:lnTo>
                    <a:pt x="116" y="14"/>
                  </a:lnTo>
                  <a:lnTo>
                    <a:pt x="102" y="17"/>
                  </a:lnTo>
                  <a:lnTo>
                    <a:pt x="88" y="22"/>
                  </a:lnTo>
                  <a:lnTo>
                    <a:pt x="75" y="25"/>
                  </a:lnTo>
                  <a:lnTo>
                    <a:pt x="63" y="31"/>
                  </a:lnTo>
                  <a:lnTo>
                    <a:pt x="50" y="36"/>
                  </a:lnTo>
                  <a:lnTo>
                    <a:pt x="38" y="41"/>
                  </a:lnTo>
                  <a:close/>
                </a:path>
              </a:pathLst>
            </a:custGeom>
            <a:solidFill>
              <a:srgbClr val="FFCC66"/>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5" name="Freeform 17"/>
            <p:cNvSpPr>
              <a:spLocks/>
            </p:cNvSpPr>
            <p:nvPr/>
          </p:nvSpPr>
          <p:spPr bwMode="auto">
            <a:xfrm>
              <a:off x="7373938" y="3871913"/>
              <a:ext cx="274638" cy="104775"/>
            </a:xfrm>
            <a:custGeom>
              <a:avLst/>
              <a:gdLst>
                <a:gd name="T0" fmla="*/ 0 w 346"/>
                <a:gd name="T1" fmla="*/ 77 h 134"/>
                <a:gd name="T2" fmla="*/ 23 w 346"/>
                <a:gd name="T3" fmla="*/ 85 h 134"/>
                <a:gd name="T4" fmla="*/ 47 w 346"/>
                <a:gd name="T5" fmla="*/ 94 h 134"/>
                <a:gd name="T6" fmla="*/ 70 w 346"/>
                <a:gd name="T7" fmla="*/ 99 h 134"/>
                <a:gd name="T8" fmla="*/ 93 w 346"/>
                <a:gd name="T9" fmla="*/ 106 h 134"/>
                <a:gd name="T10" fmla="*/ 115 w 346"/>
                <a:gd name="T11" fmla="*/ 112 h 134"/>
                <a:gd name="T12" fmla="*/ 136 w 346"/>
                <a:gd name="T13" fmla="*/ 117 h 134"/>
                <a:gd name="T14" fmla="*/ 159 w 346"/>
                <a:gd name="T15" fmla="*/ 121 h 134"/>
                <a:gd name="T16" fmla="*/ 181 w 346"/>
                <a:gd name="T17" fmla="*/ 125 h 134"/>
                <a:gd name="T18" fmla="*/ 203 w 346"/>
                <a:gd name="T19" fmla="*/ 128 h 134"/>
                <a:gd name="T20" fmla="*/ 224 w 346"/>
                <a:gd name="T21" fmla="*/ 130 h 134"/>
                <a:gd name="T22" fmla="*/ 246 w 346"/>
                <a:gd name="T23" fmla="*/ 132 h 134"/>
                <a:gd name="T24" fmla="*/ 267 w 346"/>
                <a:gd name="T25" fmla="*/ 134 h 134"/>
                <a:gd name="T26" fmla="*/ 286 w 346"/>
                <a:gd name="T27" fmla="*/ 134 h 134"/>
                <a:gd name="T28" fmla="*/ 307 w 346"/>
                <a:gd name="T29" fmla="*/ 134 h 134"/>
                <a:gd name="T30" fmla="*/ 326 w 346"/>
                <a:gd name="T31" fmla="*/ 134 h 134"/>
                <a:gd name="T32" fmla="*/ 346 w 346"/>
                <a:gd name="T33" fmla="*/ 133 h 134"/>
                <a:gd name="T34" fmla="*/ 343 w 346"/>
                <a:gd name="T35" fmla="*/ 105 h 134"/>
                <a:gd name="T36" fmla="*/ 339 w 346"/>
                <a:gd name="T37" fmla="*/ 76 h 134"/>
                <a:gd name="T38" fmla="*/ 335 w 346"/>
                <a:gd name="T39" fmla="*/ 49 h 134"/>
                <a:gd name="T40" fmla="*/ 329 w 346"/>
                <a:gd name="T41" fmla="*/ 20 h 134"/>
                <a:gd name="T42" fmla="*/ 309 w 346"/>
                <a:gd name="T43" fmla="*/ 13 h 134"/>
                <a:gd name="T44" fmla="*/ 290 w 346"/>
                <a:gd name="T45" fmla="*/ 7 h 134"/>
                <a:gd name="T46" fmla="*/ 270 w 346"/>
                <a:gd name="T47" fmla="*/ 4 h 134"/>
                <a:gd name="T48" fmla="*/ 249 w 346"/>
                <a:gd name="T49" fmla="*/ 1 h 134"/>
                <a:gd name="T50" fmla="*/ 229 w 346"/>
                <a:gd name="T51" fmla="*/ 0 h 134"/>
                <a:gd name="T52" fmla="*/ 208 w 346"/>
                <a:gd name="T53" fmla="*/ 0 h 134"/>
                <a:gd name="T54" fmla="*/ 187 w 346"/>
                <a:gd name="T55" fmla="*/ 2 h 134"/>
                <a:gd name="T56" fmla="*/ 166 w 346"/>
                <a:gd name="T57" fmla="*/ 5 h 134"/>
                <a:gd name="T58" fmla="*/ 144 w 346"/>
                <a:gd name="T59" fmla="*/ 9 h 134"/>
                <a:gd name="T60" fmla="*/ 124 w 346"/>
                <a:gd name="T61" fmla="*/ 16 h 134"/>
                <a:gd name="T62" fmla="*/ 103 w 346"/>
                <a:gd name="T63" fmla="*/ 23 h 134"/>
                <a:gd name="T64" fmla="*/ 82 w 346"/>
                <a:gd name="T65" fmla="*/ 31 h 134"/>
                <a:gd name="T66" fmla="*/ 62 w 346"/>
                <a:gd name="T67" fmla="*/ 42 h 134"/>
                <a:gd name="T68" fmla="*/ 41 w 346"/>
                <a:gd name="T69" fmla="*/ 52 h 134"/>
                <a:gd name="T70" fmla="*/ 20 w 346"/>
                <a:gd name="T71" fmla="*/ 64 h 134"/>
                <a:gd name="T72" fmla="*/ 0 w 346"/>
                <a:gd name="T73" fmla="*/ 7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6" h="134">
                  <a:moveTo>
                    <a:pt x="0" y="77"/>
                  </a:moveTo>
                  <a:lnTo>
                    <a:pt x="23" y="85"/>
                  </a:lnTo>
                  <a:lnTo>
                    <a:pt x="47" y="94"/>
                  </a:lnTo>
                  <a:lnTo>
                    <a:pt x="70" y="99"/>
                  </a:lnTo>
                  <a:lnTo>
                    <a:pt x="93" y="106"/>
                  </a:lnTo>
                  <a:lnTo>
                    <a:pt x="115" y="112"/>
                  </a:lnTo>
                  <a:lnTo>
                    <a:pt x="136" y="117"/>
                  </a:lnTo>
                  <a:lnTo>
                    <a:pt x="159" y="121"/>
                  </a:lnTo>
                  <a:lnTo>
                    <a:pt x="181" y="125"/>
                  </a:lnTo>
                  <a:lnTo>
                    <a:pt x="203" y="128"/>
                  </a:lnTo>
                  <a:lnTo>
                    <a:pt x="224" y="130"/>
                  </a:lnTo>
                  <a:lnTo>
                    <a:pt x="246" y="132"/>
                  </a:lnTo>
                  <a:lnTo>
                    <a:pt x="267" y="134"/>
                  </a:lnTo>
                  <a:lnTo>
                    <a:pt x="286" y="134"/>
                  </a:lnTo>
                  <a:lnTo>
                    <a:pt x="307" y="134"/>
                  </a:lnTo>
                  <a:lnTo>
                    <a:pt x="326" y="134"/>
                  </a:lnTo>
                  <a:lnTo>
                    <a:pt x="346" y="133"/>
                  </a:lnTo>
                  <a:lnTo>
                    <a:pt x="343" y="105"/>
                  </a:lnTo>
                  <a:lnTo>
                    <a:pt x="339" y="76"/>
                  </a:lnTo>
                  <a:lnTo>
                    <a:pt x="335" y="49"/>
                  </a:lnTo>
                  <a:lnTo>
                    <a:pt x="329" y="20"/>
                  </a:lnTo>
                  <a:lnTo>
                    <a:pt x="309" y="13"/>
                  </a:lnTo>
                  <a:lnTo>
                    <a:pt x="290" y="7"/>
                  </a:lnTo>
                  <a:lnTo>
                    <a:pt x="270" y="4"/>
                  </a:lnTo>
                  <a:lnTo>
                    <a:pt x="249" y="1"/>
                  </a:lnTo>
                  <a:lnTo>
                    <a:pt x="229" y="0"/>
                  </a:lnTo>
                  <a:lnTo>
                    <a:pt x="208" y="0"/>
                  </a:lnTo>
                  <a:lnTo>
                    <a:pt x="187" y="2"/>
                  </a:lnTo>
                  <a:lnTo>
                    <a:pt x="166" y="5"/>
                  </a:lnTo>
                  <a:lnTo>
                    <a:pt x="144" y="9"/>
                  </a:lnTo>
                  <a:lnTo>
                    <a:pt x="124" y="16"/>
                  </a:lnTo>
                  <a:lnTo>
                    <a:pt x="103" y="23"/>
                  </a:lnTo>
                  <a:lnTo>
                    <a:pt x="82" y="31"/>
                  </a:lnTo>
                  <a:lnTo>
                    <a:pt x="62" y="42"/>
                  </a:lnTo>
                  <a:lnTo>
                    <a:pt x="41" y="52"/>
                  </a:lnTo>
                  <a:lnTo>
                    <a:pt x="20" y="64"/>
                  </a:lnTo>
                  <a:lnTo>
                    <a:pt x="0" y="77"/>
                  </a:lnTo>
                  <a:close/>
                </a:path>
              </a:pathLst>
            </a:custGeom>
            <a:solidFill>
              <a:srgbClr val="F244D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6" name="Freeform 18"/>
            <p:cNvSpPr>
              <a:spLocks/>
            </p:cNvSpPr>
            <p:nvPr/>
          </p:nvSpPr>
          <p:spPr bwMode="auto">
            <a:xfrm>
              <a:off x="6223000" y="3116263"/>
              <a:ext cx="503238" cy="403225"/>
            </a:xfrm>
            <a:custGeom>
              <a:avLst/>
              <a:gdLst>
                <a:gd name="T0" fmla="*/ 220 w 634"/>
                <a:gd name="T1" fmla="*/ 391 h 507"/>
                <a:gd name="T2" fmla="*/ 266 w 634"/>
                <a:gd name="T3" fmla="*/ 419 h 507"/>
                <a:gd name="T4" fmla="*/ 308 w 634"/>
                <a:gd name="T5" fmla="*/ 451 h 507"/>
                <a:gd name="T6" fmla="*/ 343 w 634"/>
                <a:gd name="T7" fmla="*/ 488 h 507"/>
                <a:gd name="T8" fmla="*/ 374 w 634"/>
                <a:gd name="T9" fmla="*/ 495 h 507"/>
                <a:gd name="T10" fmla="*/ 403 w 634"/>
                <a:gd name="T11" fmla="*/ 467 h 507"/>
                <a:gd name="T12" fmla="*/ 432 w 634"/>
                <a:gd name="T13" fmla="*/ 437 h 507"/>
                <a:gd name="T14" fmla="*/ 461 w 634"/>
                <a:gd name="T15" fmla="*/ 403 h 507"/>
                <a:gd name="T16" fmla="*/ 487 w 634"/>
                <a:gd name="T17" fmla="*/ 366 h 507"/>
                <a:gd name="T18" fmla="*/ 513 w 634"/>
                <a:gd name="T19" fmla="*/ 327 h 507"/>
                <a:gd name="T20" fmla="*/ 537 w 634"/>
                <a:gd name="T21" fmla="*/ 285 h 507"/>
                <a:gd name="T22" fmla="*/ 560 w 634"/>
                <a:gd name="T23" fmla="*/ 241 h 507"/>
                <a:gd name="T24" fmla="*/ 581 w 634"/>
                <a:gd name="T25" fmla="*/ 194 h 507"/>
                <a:gd name="T26" fmla="*/ 600 w 634"/>
                <a:gd name="T27" fmla="*/ 144 h 507"/>
                <a:gd name="T28" fmla="*/ 616 w 634"/>
                <a:gd name="T29" fmla="*/ 96 h 507"/>
                <a:gd name="T30" fmla="*/ 629 w 634"/>
                <a:gd name="T31" fmla="*/ 49 h 507"/>
                <a:gd name="T32" fmla="*/ 596 w 634"/>
                <a:gd name="T33" fmla="*/ 18 h 507"/>
                <a:gd name="T34" fmla="*/ 518 w 634"/>
                <a:gd name="T35" fmla="*/ 8 h 507"/>
                <a:gd name="T36" fmla="*/ 444 w 634"/>
                <a:gd name="T37" fmla="*/ 3 h 507"/>
                <a:gd name="T38" fmla="*/ 369 w 634"/>
                <a:gd name="T39" fmla="*/ 0 h 507"/>
                <a:gd name="T40" fmla="*/ 296 w 634"/>
                <a:gd name="T41" fmla="*/ 3 h 507"/>
                <a:gd name="T42" fmla="*/ 226 w 634"/>
                <a:gd name="T43" fmla="*/ 10 h 507"/>
                <a:gd name="T44" fmla="*/ 157 w 634"/>
                <a:gd name="T45" fmla="*/ 20 h 507"/>
                <a:gd name="T46" fmla="*/ 91 w 634"/>
                <a:gd name="T47" fmla="*/ 35 h 507"/>
                <a:gd name="T48" fmla="*/ 44 w 634"/>
                <a:gd name="T49" fmla="*/ 82 h 507"/>
                <a:gd name="T50" fmla="*/ 22 w 634"/>
                <a:gd name="T51" fmla="*/ 159 h 507"/>
                <a:gd name="T52" fmla="*/ 7 w 634"/>
                <a:gd name="T53" fmla="*/ 234 h 507"/>
                <a:gd name="T54" fmla="*/ 0 w 634"/>
                <a:gd name="T55" fmla="*/ 306 h 507"/>
                <a:gd name="T56" fmla="*/ 12 w 634"/>
                <a:gd name="T57" fmla="*/ 339 h 507"/>
                <a:gd name="T58" fmla="*/ 36 w 634"/>
                <a:gd name="T59" fmla="*/ 339 h 507"/>
                <a:gd name="T60" fmla="*/ 60 w 634"/>
                <a:gd name="T61" fmla="*/ 342 h 507"/>
                <a:gd name="T62" fmla="*/ 84 w 634"/>
                <a:gd name="T63" fmla="*/ 345 h 507"/>
                <a:gd name="T64" fmla="*/ 109 w 634"/>
                <a:gd name="T65" fmla="*/ 350 h 507"/>
                <a:gd name="T66" fmla="*/ 134 w 634"/>
                <a:gd name="T67" fmla="*/ 357 h 507"/>
                <a:gd name="T68" fmla="*/ 158 w 634"/>
                <a:gd name="T69" fmla="*/ 363 h 507"/>
                <a:gd name="T70" fmla="*/ 182 w 634"/>
                <a:gd name="T71" fmla="*/ 37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4" h="507">
                  <a:moveTo>
                    <a:pt x="195" y="378"/>
                  </a:moveTo>
                  <a:lnTo>
                    <a:pt x="220" y="391"/>
                  </a:lnTo>
                  <a:lnTo>
                    <a:pt x="244" y="404"/>
                  </a:lnTo>
                  <a:lnTo>
                    <a:pt x="266" y="419"/>
                  </a:lnTo>
                  <a:lnTo>
                    <a:pt x="288" y="435"/>
                  </a:lnTo>
                  <a:lnTo>
                    <a:pt x="308" y="451"/>
                  </a:lnTo>
                  <a:lnTo>
                    <a:pt x="326" y="469"/>
                  </a:lnTo>
                  <a:lnTo>
                    <a:pt x="343" y="488"/>
                  </a:lnTo>
                  <a:lnTo>
                    <a:pt x="359" y="507"/>
                  </a:lnTo>
                  <a:lnTo>
                    <a:pt x="374" y="495"/>
                  </a:lnTo>
                  <a:lnTo>
                    <a:pt x="389" y="482"/>
                  </a:lnTo>
                  <a:lnTo>
                    <a:pt x="403" y="467"/>
                  </a:lnTo>
                  <a:lnTo>
                    <a:pt x="418" y="452"/>
                  </a:lnTo>
                  <a:lnTo>
                    <a:pt x="432" y="437"/>
                  </a:lnTo>
                  <a:lnTo>
                    <a:pt x="447" y="420"/>
                  </a:lnTo>
                  <a:lnTo>
                    <a:pt x="461" y="403"/>
                  </a:lnTo>
                  <a:lnTo>
                    <a:pt x="474" y="385"/>
                  </a:lnTo>
                  <a:lnTo>
                    <a:pt x="487" y="366"/>
                  </a:lnTo>
                  <a:lnTo>
                    <a:pt x="500" y="347"/>
                  </a:lnTo>
                  <a:lnTo>
                    <a:pt x="513" y="327"/>
                  </a:lnTo>
                  <a:lnTo>
                    <a:pt x="525" y="306"/>
                  </a:lnTo>
                  <a:lnTo>
                    <a:pt x="537" y="285"/>
                  </a:lnTo>
                  <a:lnTo>
                    <a:pt x="548" y="263"/>
                  </a:lnTo>
                  <a:lnTo>
                    <a:pt x="560" y="241"/>
                  </a:lnTo>
                  <a:lnTo>
                    <a:pt x="570" y="218"/>
                  </a:lnTo>
                  <a:lnTo>
                    <a:pt x="581" y="194"/>
                  </a:lnTo>
                  <a:lnTo>
                    <a:pt x="591" y="169"/>
                  </a:lnTo>
                  <a:lnTo>
                    <a:pt x="600" y="144"/>
                  </a:lnTo>
                  <a:lnTo>
                    <a:pt x="608" y="120"/>
                  </a:lnTo>
                  <a:lnTo>
                    <a:pt x="616" y="96"/>
                  </a:lnTo>
                  <a:lnTo>
                    <a:pt x="622" y="72"/>
                  </a:lnTo>
                  <a:lnTo>
                    <a:pt x="629" y="49"/>
                  </a:lnTo>
                  <a:lnTo>
                    <a:pt x="634" y="25"/>
                  </a:lnTo>
                  <a:lnTo>
                    <a:pt x="596" y="18"/>
                  </a:lnTo>
                  <a:lnTo>
                    <a:pt x="556" y="12"/>
                  </a:lnTo>
                  <a:lnTo>
                    <a:pt x="518" y="8"/>
                  </a:lnTo>
                  <a:lnTo>
                    <a:pt x="480" y="5"/>
                  </a:lnTo>
                  <a:lnTo>
                    <a:pt x="444" y="3"/>
                  </a:lnTo>
                  <a:lnTo>
                    <a:pt x="406" y="0"/>
                  </a:lnTo>
                  <a:lnTo>
                    <a:pt x="369" y="0"/>
                  </a:lnTo>
                  <a:lnTo>
                    <a:pt x="333" y="2"/>
                  </a:lnTo>
                  <a:lnTo>
                    <a:pt x="296" y="3"/>
                  </a:lnTo>
                  <a:lnTo>
                    <a:pt x="260" y="6"/>
                  </a:lnTo>
                  <a:lnTo>
                    <a:pt x="226" y="10"/>
                  </a:lnTo>
                  <a:lnTo>
                    <a:pt x="191" y="14"/>
                  </a:lnTo>
                  <a:lnTo>
                    <a:pt x="157" y="20"/>
                  </a:lnTo>
                  <a:lnTo>
                    <a:pt x="123" y="27"/>
                  </a:lnTo>
                  <a:lnTo>
                    <a:pt x="91" y="35"/>
                  </a:lnTo>
                  <a:lnTo>
                    <a:pt x="59" y="43"/>
                  </a:lnTo>
                  <a:lnTo>
                    <a:pt x="44" y="82"/>
                  </a:lnTo>
                  <a:lnTo>
                    <a:pt x="32" y="121"/>
                  </a:lnTo>
                  <a:lnTo>
                    <a:pt x="22" y="159"/>
                  </a:lnTo>
                  <a:lnTo>
                    <a:pt x="13" y="197"/>
                  </a:lnTo>
                  <a:lnTo>
                    <a:pt x="7" y="234"/>
                  </a:lnTo>
                  <a:lnTo>
                    <a:pt x="2" y="271"/>
                  </a:lnTo>
                  <a:lnTo>
                    <a:pt x="0" y="306"/>
                  </a:lnTo>
                  <a:lnTo>
                    <a:pt x="0" y="339"/>
                  </a:lnTo>
                  <a:lnTo>
                    <a:pt x="12" y="339"/>
                  </a:lnTo>
                  <a:lnTo>
                    <a:pt x="24" y="339"/>
                  </a:lnTo>
                  <a:lnTo>
                    <a:pt x="36" y="339"/>
                  </a:lnTo>
                  <a:lnTo>
                    <a:pt x="48" y="340"/>
                  </a:lnTo>
                  <a:lnTo>
                    <a:pt x="60" y="342"/>
                  </a:lnTo>
                  <a:lnTo>
                    <a:pt x="73" y="343"/>
                  </a:lnTo>
                  <a:lnTo>
                    <a:pt x="84" y="345"/>
                  </a:lnTo>
                  <a:lnTo>
                    <a:pt x="97" y="347"/>
                  </a:lnTo>
                  <a:lnTo>
                    <a:pt x="109" y="350"/>
                  </a:lnTo>
                  <a:lnTo>
                    <a:pt x="121" y="353"/>
                  </a:lnTo>
                  <a:lnTo>
                    <a:pt x="134" y="357"/>
                  </a:lnTo>
                  <a:lnTo>
                    <a:pt x="146" y="360"/>
                  </a:lnTo>
                  <a:lnTo>
                    <a:pt x="158" y="363"/>
                  </a:lnTo>
                  <a:lnTo>
                    <a:pt x="171" y="368"/>
                  </a:lnTo>
                  <a:lnTo>
                    <a:pt x="182" y="373"/>
                  </a:lnTo>
                  <a:lnTo>
                    <a:pt x="195" y="378"/>
                  </a:lnTo>
                  <a:close/>
                </a:path>
              </a:pathLst>
            </a:custGeom>
            <a:solidFill>
              <a:srgbClr val="FFCC66"/>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7" name="Freeform 19"/>
            <p:cNvSpPr>
              <a:spLocks/>
            </p:cNvSpPr>
            <p:nvPr/>
          </p:nvSpPr>
          <p:spPr bwMode="auto">
            <a:xfrm>
              <a:off x="6073775" y="3724275"/>
              <a:ext cx="657225" cy="733425"/>
            </a:xfrm>
            <a:custGeom>
              <a:avLst/>
              <a:gdLst>
                <a:gd name="T0" fmla="*/ 759 w 829"/>
                <a:gd name="T1" fmla="*/ 637 h 924"/>
                <a:gd name="T2" fmla="*/ 711 w 829"/>
                <a:gd name="T3" fmla="*/ 556 h 924"/>
                <a:gd name="T4" fmla="*/ 687 w 829"/>
                <a:gd name="T5" fmla="*/ 473 h 924"/>
                <a:gd name="T6" fmla="*/ 690 w 829"/>
                <a:gd name="T7" fmla="*/ 393 h 924"/>
                <a:gd name="T8" fmla="*/ 713 w 829"/>
                <a:gd name="T9" fmla="*/ 335 h 924"/>
                <a:gd name="T10" fmla="*/ 739 w 829"/>
                <a:gd name="T11" fmla="*/ 300 h 924"/>
                <a:gd name="T12" fmla="*/ 770 w 829"/>
                <a:gd name="T13" fmla="*/ 272 h 924"/>
                <a:gd name="T14" fmla="*/ 808 w 829"/>
                <a:gd name="T15" fmla="*/ 247 h 924"/>
                <a:gd name="T16" fmla="*/ 816 w 829"/>
                <a:gd name="T17" fmla="*/ 200 h 924"/>
                <a:gd name="T18" fmla="*/ 784 w 829"/>
                <a:gd name="T19" fmla="*/ 132 h 924"/>
                <a:gd name="T20" fmla="*/ 739 w 829"/>
                <a:gd name="T21" fmla="*/ 75 h 924"/>
                <a:gd name="T22" fmla="*/ 683 w 829"/>
                <a:gd name="T23" fmla="*/ 30 h 924"/>
                <a:gd name="T24" fmla="*/ 648 w 829"/>
                <a:gd name="T25" fmla="*/ 11 h 924"/>
                <a:gd name="T26" fmla="*/ 638 w 829"/>
                <a:gd name="T27" fmla="*/ 8 h 924"/>
                <a:gd name="T28" fmla="*/ 629 w 829"/>
                <a:gd name="T29" fmla="*/ 4 h 924"/>
                <a:gd name="T30" fmla="*/ 620 w 829"/>
                <a:gd name="T31" fmla="*/ 1 h 924"/>
                <a:gd name="T32" fmla="*/ 612 w 829"/>
                <a:gd name="T33" fmla="*/ 13 h 924"/>
                <a:gd name="T34" fmla="*/ 603 w 829"/>
                <a:gd name="T35" fmla="*/ 41 h 924"/>
                <a:gd name="T36" fmla="*/ 583 w 829"/>
                <a:gd name="T37" fmla="*/ 81 h 924"/>
                <a:gd name="T38" fmla="*/ 546 w 829"/>
                <a:gd name="T39" fmla="*/ 130 h 924"/>
                <a:gd name="T40" fmla="*/ 501 w 829"/>
                <a:gd name="T41" fmla="*/ 168 h 924"/>
                <a:gd name="T42" fmla="*/ 447 w 829"/>
                <a:gd name="T43" fmla="*/ 197 h 924"/>
                <a:gd name="T44" fmla="*/ 388 w 829"/>
                <a:gd name="T45" fmla="*/ 216 h 924"/>
                <a:gd name="T46" fmla="*/ 325 w 829"/>
                <a:gd name="T47" fmla="*/ 226 h 924"/>
                <a:gd name="T48" fmla="*/ 258 w 829"/>
                <a:gd name="T49" fmla="*/ 223 h 924"/>
                <a:gd name="T50" fmla="*/ 190 w 829"/>
                <a:gd name="T51" fmla="*/ 211 h 924"/>
                <a:gd name="T52" fmla="*/ 140 w 829"/>
                <a:gd name="T53" fmla="*/ 221 h 924"/>
                <a:gd name="T54" fmla="*/ 109 w 829"/>
                <a:gd name="T55" fmla="*/ 264 h 924"/>
                <a:gd name="T56" fmla="*/ 80 w 829"/>
                <a:gd name="T57" fmla="*/ 308 h 924"/>
                <a:gd name="T58" fmla="*/ 53 w 829"/>
                <a:gd name="T59" fmla="*/ 358 h 924"/>
                <a:gd name="T60" fmla="*/ 36 w 829"/>
                <a:gd name="T61" fmla="*/ 397 h 924"/>
                <a:gd name="T62" fmla="*/ 23 w 829"/>
                <a:gd name="T63" fmla="*/ 426 h 924"/>
                <a:gd name="T64" fmla="*/ 13 w 829"/>
                <a:gd name="T65" fmla="*/ 455 h 924"/>
                <a:gd name="T66" fmla="*/ 5 w 829"/>
                <a:gd name="T67" fmla="*/ 484 h 924"/>
                <a:gd name="T68" fmla="*/ 26 w 829"/>
                <a:gd name="T69" fmla="*/ 525 h 924"/>
                <a:gd name="T70" fmla="*/ 80 w 829"/>
                <a:gd name="T71" fmla="*/ 579 h 924"/>
                <a:gd name="T72" fmla="*/ 137 w 829"/>
                <a:gd name="T73" fmla="*/ 632 h 924"/>
                <a:gd name="T74" fmla="*/ 200 w 829"/>
                <a:gd name="T75" fmla="*/ 683 h 924"/>
                <a:gd name="T76" fmla="*/ 264 w 829"/>
                <a:gd name="T77" fmla="*/ 730 h 924"/>
                <a:gd name="T78" fmla="*/ 334 w 829"/>
                <a:gd name="T79" fmla="*/ 775 h 924"/>
                <a:gd name="T80" fmla="*/ 407 w 829"/>
                <a:gd name="T81" fmla="*/ 818 h 924"/>
                <a:gd name="T82" fmla="*/ 483 w 829"/>
                <a:gd name="T83" fmla="*/ 857 h 924"/>
                <a:gd name="T84" fmla="*/ 537 w 829"/>
                <a:gd name="T85" fmla="*/ 882 h 924"/>
                <a:gd name="T86" fmla="*/ 567 w 829"/>
                <a:gd name="T87" fmla="*/ 895 h 924"/>
                <a:gd name="T88" fmla="*/ 597 w 829"/>
                <a:gd name="T89" fmla="*/ 908 h 924"/>
                <a:gd name="T90" fmla="*/ 627 w 829"/>
                <a:gd name="T91" fmla="*/ 918 h 924"/>
                <a:gd name="T92" fmla="*/ 662 w 829"/>
                <a:gd name="T93" fmla="*/ 902 h 924"/>
                <a:gd name="T94" fmla="*/ 697 w 829"/>
                <a:gd name="T95" fmla="*/ 854 h 924"/>
                <a:gd name="T96" fmla="*/ 732 w 829"/>
                <a:gd name="T97" fmla="*/ 802 h 924"/>
                <a:gd name="T98" fmla="*/ 762 w 829"/>
                <a:gd name="T99" fmla="*/ 745 h 924"/>
                <a:gd name="T100" fmla="*/ 780 w 829"/>
                <a:gd name="T101" fmla="*/ 706 h 924"/>
                <a:gd name="T102" fmla="*/ 788 w 829"/>
                <a:gd name="T103" fmla="*/ 686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9" h="924">
                  <a:moveTo>
                    <a:pt x="793" y="676"/>
                  </a:moveTo>
                  <a:lnTo>
                    <a:pt x="759" y="637"/>
                  </a:lnTo>
                  <a:lnTo>
                    <a:pt x="732" y="597"/>
                  </a:lnTo>
                  <a:lnTo>
                    <a:pt x="711" y="556"/>
                  </a:lnTo>
                  <a:lnTo>
                    <a:pt x="695" y="515"/>
                  </a:lnTo>
                  <a:lnTo>
                    <a:pt x="687" y="473"/>
                  </a:lnTo>
                  <a:lnTo>
                    <a:pt x="685" y="432"/>
                  </a:lnTo>
                  <a:lnTo>
                    <a:pt x="690" y="393"/>
                  </a:lnTo>
                  <a:lnTo>
                    <a:pt x="703" y="355"/>
                  </a:lnTo>
                  <a:lnTo>
                    <a:pt x="713" y="335"/>
                  </a:lnTo>
                  <a:lnTo>
                    <a:pt x="725" y="318"/>
                  </a:lnTo>
                  <a:lnTo>
                    <a:pt x="739" y="300"/>
                  </a:lnTo>
                  <a:lnTo>
                    <a:pt x="754" y="285"/>
                  </a:lnTo>
                  <a:lnTo>
                    <a:pt x="770" y="272"/>
                  </a:lnTo>
                  <a:lnTo>
                    <a:pt x="788" y="259"/>
                  </a:lnTo>
                  <a:lnTo>
                    <a:pt x="808" y="247"/>
                  </a:lnTo>
                  <a:lnTo>
                    <a:pt x="829" y="238"/>
                  </a:lnTo>
                  <a:lnTo>
                    <a:pt x="816" y="200"/>
                  </a:lnTo>
                  <a:lnTo>
                    <a:pt x="801" y="164"/>
                  </a:lnTo>
                  <a:lnTo>
                    <a:pt x="784" y="132"/>
                  </a:lnTo>
                  <a:lnTo>
                    <a:pt x="763" y="101"/>
                  </a:lnTo>
                  <a:lnTo>
                    <a:pt x="739" y="75"/>
                  </a:lnTo>
                  <a:lnTo>
                    <a:pt x="712" y="50"/>
                  </a:lnTo>
                  <a:lnTo>
                    <a:pt x="683" y="30"/>
                  </a:lnTo>
                  <a:lnTo>
                    <a:pt x="652" y="13"/>
                  </a:lnTo>
                  <a:lnTo>
                    <a:pt x="648" y="11"/>
                  </a:lnTo>
                  <a:lnTo>
                    <a:pt x="643" y="9"/>
                  </a:lnTo>
                  <a:lnTo>
                    <a:pt x="638" y="8"/>
                  </a:lnTo>
                  <a:lnTo>
                    <a:pt x="634" y="5"/>
                  </a:lnTo>
                  <a:lnTo>
                    <a:pt x="629" y="4"/>
                  </a:lnTo>
                  <a:lnTo>
                    <a:pt x="625" y="2"/>
                  </a:lnTo>
                  <a:lnTo>
                    <a:pt x="620" y="1"/>
                  </a:lnTo>
                  <a:lnTo>
                    <a:pt x="615" y="0"/>
                  </a:lnTo>
                  <a:lnTo>
                    <a:pt x="612" y="13"/>
                  </a:lnTo>
                  <a:lnTo>
                    <a:pt x="607" y="27"/>
                  </a:lnTo>
                  <a:lnTo>
                    <a:pt x="603" y="41"/>
                  </a:lnTo>
                  <a:lnTo>
                    <a:pt x="597" y="55"/>
                  </a:lnTo>
                  <a:lnTo>
                    <a:pt x="583" y="81"/>
                  </a:lnTo>
                  <a:lnTo>
                    <a:pt x="566" y="107"/>
                  </a:lnTo>
                  <a:lnTo>
                    <a:pt x="546" y="130"/>
                  </a:lnTo>
                  <a:lnTo>
                    <a:pt x="524" y="149"/>
                  </a:lnTo>
                  <a:lnTo>
                    <a:pt x="501" y="168"/>
                  </a:lnTo>
                  <a:lnTo>
                    <a:pt x="475" y="184"/>
                  </a:lnTo>
                  <a:lnTo>
                    <a:pt x="447" y="197"/>
                  </a:lnTo>
                  <a:lnTo>
                    <a:pt x="418" y="208"/>
                  </a:lnTo>
                  <a:lnTo>
                    <a:pt x="388" y="216"/>
                  </a:lnTo>
                  <a:lnTo>
                    <a:pt x="357" y="222"/>
                  </a:lnTo>
                  <a:lnTo>
                    <a:pt x="325" y="226"/>
                  </a:lnTo>
                  <a:lnTo>
                    <a:pt x="292" y="226"/>
                  </a:lnTo>
                  <a:lnTo>
                    <a:pt x="258" y="223"/>
                  </a:lnTo>
                  <a:lnTo>
                    <a:pt x="224" y="219"/>
                  </a:lnTo>
                  <a:lnTo>
                    <a:pt x="190" y="211"/>
                  </a:lnTo>
                  <a:lnTo>
                    <a:pt x="156" y="200"/>
                  </a:lnTo>
                  <a:lnTo>
                    <a:pt x="140" y="221"/>
                  </a:lnTo>
                  <a:lnTo>
                    <a:pt x="124" y="242"/>
                  </a:lnTo>
                  <a:lnTo>
                    <a:pt x="109" y="264"/>
                  </a:lnTo>
                  <a:lnTo>
                    <a:pt x="94" y="285"/>
                  </a:lnTo>
                  <a:lnTo>
                    <a:pt x="80" y="308"/>
                  </a:lnTo>
                  <a:lnTo>
                    <a:pt x="67" y="333"/>
                  </a:lnTo>
                  <a:lnTo>
                    <a:pt x="53" y="358"/>
                  </a:lnTo>
                  <a:lnTo>
                    <a:pt x="42" y="383"/>
                  </a:lnTo>
                  <a:lnTo>
                    <a:pt x="36" y="397"/>
                  </a:lnTo>
                  <a:lnTo>
                    <a:pt x="29" y="412"/>
                  </a:lnTo>
                  <a:lnTo>
                    <a:pt x="23" y="426"/>
                  </a:lnTo>
                  <a:lnTo>
                    <a:pt x="19" y="440"/>
                  </a:lnTo>
                  <a:lnTo>
                    <a:pt x="13" y="455"/>
                  </a:lnTo>
                  <a:lnTo>
                    <a:pt x="8" y="469"/>
                  </a:lnTo>
                  <a:lnTo>
                    <a:pt x="5" y="484"/>
                  </a:lnTo>
                  <a:lnTo>
                    <a:pt x="0" y="497"/>
                  </a:lnTo>
                  <a:lnTo>
                    <a:pt x="26" y="525"/>
                  </a:lnTo>
                  <a:lnTo>
                    <a:pt x="52" y="553"/>
                  </a:lnTo>
                  <a:lnTo>
                    <a:pt x="80" y="579"/>
                  </a:lnTo>
                  <a:lnTo>
                    <a:pt x="107" y="606"/>
                  </a:lnTo>
                  <a:lnTo>
                    <a:pt x="137" y="632"/>
                  </a:lnTo>
                  <a:lnTo>
                    <a:pt x="167" y="658"/>
                  </a:lnTo>
                  <a:lnTo>
                    <a:pt x="200" y="683"/>
                  </a:lnTo>
                  <a:lnTo>
                    <a:pt x="232" y="707"/>
                  </a:lnTo>
                  <a:lnTo>
                    <a:pt x="264" y="730"/>
                  </a:lnTo>
                  <a:lnTo>
                    <a:pt x="299" y="753"/>
                  </a:lnTo>
                  <a:lnTo>
                    <a:pt x="334" y="775"/>
                  </a:lnTo>
                  <a:lnTo>
                    <a:pt x="370" y="797"/>
                  </a:lnTo>
                  <a:lnTo>
                    <a:pt x="407" y="818"/>
                  </a:lnTo>
                  <a:lnTo>
                    <a:pt x="444" y="837"/>
                  </a:lnTo>
                  <a:lnTo>
                    <a:pt x="483" y="857"/>
                  </a:lnTo>
                  <a:lnTo>
                    <a:pt x="522" y="875"/>
                  </a:lnTo>
                  <a:lnTo>
                    <a:pt x="537" y="882"/>
                  </a:lnTo>
                  <a:lnTo>
                    <a:pt x="552" y="889"/>
                  </a:lnTo>
                  <a:lnTo>
                    <a:pt x="567" y="895"/>
                  </a:lnTo>
                  <a:lnTo>
                    <a:pt x="582" y="901"/>
                  </a:lnTo>
                  <a:lnTo>
                    <a:pt x="597" y="908"/>
                  </a:lnTo>
                  <a:lnTo>
                    <a:pt x="612" y="914"/>
                  </a:lnTo>
                  <a:lnTo>
                    <a:pt x="627" y="918"/>
                  </a:lnTo>
                  <a:lnTo>
                    <a:pt x="642" y="924"/>
                  </a:lnTo>
                  <a:lnTo>
                    <a:pt x="662" y="902"/>
                  </a:lnTo>
                  <a:lnTo>
                    <a:pt x="680" y="878"/>
                  </a:lnTo>
                  <a:lnTo>
                    <a:pt x="697" y="854"/>
                  </a:lnTo>
                  <a:lnTo>
                    <a:pt x="715" y="828"/>
                  </a:lnTo>
                  <a:lnTo>
                    <a:pt x="732" y="802"/>
                  </a:lnTo>
                  <a:lnTo>
                    <a:pt x="747" y="774"/>
                  </a:lnTo>
                  <a:lnTo>
                    <a:pt x="762" y="745"/>
                  </a:lnTo>
                  <a:lnTo>
                    <a:pt x="776" y="716"/>
                  </a:lnTo>
                  <a:lnTo>
                    <a:pt x="780" y="706"/>
                  </a:lnTo>
                  <a:lnTo>
                    <a:pt x="785" y="696"/>
                  </a:lnTo>
                  <a:lnTo>
                    <a:pt x="788" y="686"/>
                  </a:lnTo>
                  <a:lnTo>
                    <a:pt x="793" y="676"/>
                  </a:lnTo>
                  <a:close/>
                </a:path>
              </a:pathLst>
            </a:custGeom>
            <a:solidFill>
              <a:srgbClr val="FFCC66"/>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8" name="Freeform 20"/>
            <p:cNvSpPr>
              <a:spLocks/>
            </p:cNvSpPr>
            <p:nvPr/>
          </p:nvSpPr>
          <p:spPr bwMode="auto">
            <a:xfrm>
              <a:off x="7339013" y="3656013"/>
              <a:ext cx="138113" cy="139700"/>
            </a:xfrm>
            <a:custGeom>
              <a:avLst/>
              <a:gdLst>
                <a:gd name="T0" fmla="*/ 51 w 175"/>
                <a:gd name="T1" fmla="*/ 167 h 176"/>
                <a:gd name="T2" fmla="*/ 69 w 175"/>
                <a:gd name="T3" fmla="*/ 173 h 176"/>
                <a:gd name="T4" fmla="*/ 85 w 175"/>
                <a:gd name="T5" fmla="*/ 176 h 176"/>
                <a:gd name="T6" fmla="*/ 102 w 175"/>
                <a:gd name="T7" fmla="*/ 173 h 176"/>
                <a:gd name="T8" fmla="*/ 118 w 175"/>
                <a:gd name="T9" fmla="*/ 170 h 176"/>
                <a:gd name="T10" fmla="*/ 133 w 175"/>
                <a:gd name="T11" fmla="*/ 162 h 176"/>
                <a:gd name="T12" fmla="*/ 147 w 175"/>
                <a:gd name="T13" fmla="*/ 151 h 176"/>
                <a:gd name="T14" fmla="*/ 157 w 175"/>
                <a:gd name="T15" fmla="*/ 139 h 176"/>
                <a:gd name="T16" fmla="*/ 167 w 175"/>
                <a:gd name="T17" fmla="*/ 124 h 176"/>
                <a:gd name="T18" fmla="*/ 172 w 175"/>
                <a:gd name="T19" fmla="*/ 106 h 176"/>
                <a:gd name="T20" fmla="*/ 175 w 175"/>
                <a:gd name="T21" fmla="*/ 90 h 176"/>
                <a:gd name="T22" fmla="*/ 172 w 175"/>
                <a:gd name="T23" fmla="*/ 73 h 176"/>
                <a:gd name="T24" fmla="*/ 169 w 175"/>
                <a:gd name="T25" fmla="*/ 57 h 176"/>
                <a:gd name="T26" fmla="*/ 161 w 175"/>
                <a:gd name="T27" fmla="*/ 42 h 176"/>
                <a:gd name="T28" fmla="*/ 150 w 175"/>
                <a:gd name="T29" fmla="*/ 28 h 176"/>
                <a:gd name="T30" fmla="*/ 138 w 175"/>
                <a:gd name="T31" fmla="*/ 18 h 176"/>
                <a:gd name="T32" fmla="*/ 123 w 175"/>
                <a:gd name="T33" fmla="*/ 8 h 176"/>
                <a:gd name="T34" fmla="*/ 106 w 175"/>
                <a:gd name="T35" fmla="*/ 3 h 176"/>
                <a:gd name="T36" fmla="*/ 89 w 175"/>
                <a:gd name="T37" fmla="*/ 0 h 176"/>
                <a:gd name="T38" fmla="*/ 72 w 175"/>
                <a:gd name="T39" fmla="*/ 3 h 176"/>
                <a:gd name="T40" fmla="*/ 56 w 175"/>
                <a:gd name="T41" fmla="*/ 6 h 176"/>
                <a:gd name="T42" fmla="*/ 41 w 175"/>
                <a:gd name="T43" fmla="*/ 14 h 176"/>
                <a:gd name="T44" fmla="*/ 27 w 175"/>
                <a:gd name="T45" fmla="*/ 25 h 176"/>
                <a:gd name="T46" fmla="*/ 17 w 175"/>
                <a:gd name="T47" fmla="*/ 37 h 176"/>
                <a:gd name="T48" fmla="*/ 8 w 175"/>
                <a:gd name="T49" fmla="*/ 52 h 176"/>
                <a:gd name="T50" fmla="*/ 2 w 175"/>
                <a:gd name="T51" fmla="*/ 69 h 176"/>
                <a:gd name="T52" fmla="*/ 0 w 175"/>
                <a:gd name="T53" fmla="*/ 86 h 176"/>
                <a:gd name="T54" fmla="*/ 2 w 175"/>
                <a:gd name="T55" fmla="*/ 103 h 176"/>
                <a:gd name="T56" fmla="*/ 5 w 175"/>
                <a:gd name="T57" fmla="*/ 119 h 176"/>
                <a:gd name="T58" fmla="*/ 13 w 175"/>
                <a:gd name="T59" fmla="*/ 134 h 176"/>
                <a:gd name="T60" fmla="*/ 24 w 175"/>
                <a:gd name="T61" fmla="*/ 148 h 176"/>
                <a:gd name="T62" fmla="*/ 36 w 175"/>
                <a:gd name="T63" fmla="*/ 158 h 176"/>
                <a:gd name="T64" fmla="*/ 51 w 175"/>
                <a:gd name="T65" fmla="*/ 16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6">
                  <a:moveTo>
                    <a:pt x="51" y="167"/>
                  </a:moveTo>
                  <a:lnTo>
                    <a:pt x="69" y="173"/>
                  </a:lnTo>
                  <a:lnTo>
                    <a:pt x="85" y="176"/>
                  </a:lnTo>
                  <a:lnTo>
                    <a:pt x="102" y="173"/>
                  </a:lnTo>
                  <a:lnTo>
                    <a:pt x="118" y="170"/>
                  </a:lnTo>
                  <a:lnTo>
                    <a:pt x="133" y="162"/>
                  </a:lnTo>
                  <a:lnTo>
                    <a:pt x="147" y="151"/>
                  </a:lnTo>
                  <a:lnTo>
                    <a:pt x="157" y="139"/>
                  </a:lnTo>
                  <a:lnTo>
                    <a:pt x="167" y="124"/>
                  </a:lnTo>
                  <a:lnTo>
                    <a:pt x="172" y="106"/>
                  </a:lnTo>
                  <a:lnTo>
                    <a:pt x="175" y="90"/>
                  </a:lnTo>
                  <a:lnTo>
                    <a:pt x="172" y="73"/>
                  </a:lnTo>
                  <a:lnTo>
                    <a:pt x="169" y="57"/>
                  </a:lnTo>
                  <a:lnTo>
                    <a:pt x="161" y="42"/>
                  </a:lnTo>
                  <a:lnTo>
                    <a:pt x="150" y="28"/>
                  </a:lnTo>
                  <a:lnTo>
                    <a:pt x="138" y="18"/>
                  </a:lnTo>
                  <a:lnTo>
                    <a:pt x="123" y="8"/>
                  </a:lnTo>
                  <a:lnTo>
                    <a:pt x="106" y="3"/>
                  </a:lnTo>
                  <a:lnTo>
                    <a:pt x="89" y="0"/>
                  </a:lnTo>
                  <a:lnTo>
                    <a:pt x="72" y="3"/>
                  </a:lnTo>
                  <a:lnTo>
                    <a:pt x="56" y="6"/>
                  </a:lnTo>
                  <a:lnTo>
                    <a:pt x="41" y="14"/>
                  </a:lnTo>
                  <a:lnTo>
                    <a:pt x="27" y="25"/>
                  </a:lnTo>
                  <a:lnTo>
                    <a:pt x="17" y="37"/>
                  </a:lnTo>
                  <a:lnTo>
                    <a:pt x="8" y="52"/>
                  </a:lnTo>
                  <a:lnTo>
                    <a:pt x="2" y="69"/>
                  </a:lnTo>
                  <a:lnTo>
                    <a:pt x="0" y="86"/>
                  </a:lnTo>
                  <a:lnTo>
                    <a:pt x="2" y="103"/>
                  </a:lnTo>
                  <a:lnTo>
                    <a:pt x="5" y="119"/>
                  </a:lnTo>
                  <a:lnTo>
                    <a:pt x="13" y="134"/>
                  </a:lnTo>
                  <a:lnTo>
                    <a:pt x="24" y="148"/>
                  </a:lnTo>
                  <a:lnTo>
                    <a:pt x="36" y="158"/>
                  </a:lnTo>
                  <a:lnTo>
                    <a:pt x="51" y="167"/>
                  </a:lnTo>
                  <a:close/>
                </a:path>
              </a:pathLst>
            </a:custGeom>
            <a:solidFill>
              <a:srgbClr val="F244D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Freeform 21"/>
            <p:cNvSpPr>
              <a:spLocks/>
            </p:cNvSpPr>
            <p:nvPr/>
          </p:nvSpPr>
          <p:spPr bwMode="auto">
            <a:xfrm>
              <a:off x="6316663" y="4054475"/>
              <a:ext cx="196850" cy="196850"/>
            </a:xfrm>
            <a:custGeom>
              <a:avLst/>
              <a:gdLst>
                <a:gd name="T0" fmla="*/ 72 w 248"/>
                <a:gd name="T1" fmla="*/ 237 h 249"/>
                <a:gd name="T2" fmla="*/ 96 w 248"/>
                <a:gd name="T3" fmla="*/ 245 h 249"/>
                <a:gd name="T4" fmla="*/ 121 w 248"/>
                <a:gd name="T5" fmla="*/ 249 h 249"/>
                <a:gd name="T6" fmla="*/ 144 w 248"/>
                <a:gd name="T7" fmla="*/ 246 h 249"/>
                <a:gd name="T8" fmla="*/ 167 w 248"/>
                <a:gd name="T9" fmla="*/ 241 h 249"/>
                <a:gd name="T10" fmla="*/ 188 w 248"/>
                <a:gd name="T11" fmla="*/ 230 h 249"/>
                <a:gd name="T12" fmla="*/ 208 w 248"/>
                <a:gd name="T13" fmla="*/ 215 h 249"/>
                <a:gd name="T14" fmla="*/ 224 w 248"/>
                <a:gd name="T15" fmla="*/ 197 h 249"/>
                <a:gd name="T16" fmla="*/ 237 w 248"/>
                <a:gd name="T17" fmla="*/ 175 h 249"/>
                <a:gd name="T18" fmla="*/ 245 w 248"/>
                <a:gd name="T19" fmla="*/ 151 h 249"/>
                <a:gd name="T20" fmla="*/ 248 w 248"/>
                <a:gd name="T21" fmla="*/ 126 h 249"/>
                <a:gd name="T22" fmla="*/ 246 w 248"/>
                <a:gd name="T23" fmla="*/ 103 h 249"/>
                <a:gd name="T24" fmla="*/ 240 w 248"/>
                <a:gd name="T25" fmla="*/ 80 h 249"/>
                <a:gd name="T26" fmla="*/ 230 w 248"/>
                <a:gd name="T27" fmla="*/ 58 h 249"/>
                <a:gd name="T28" fmla="*/ 215 w 248"/>
                <a:gd name="T29" fmla="*/ 39 h 249"/>
                <a:gd name="T30" fmla="*/ 197 w 248"/>
                <a:gd name="T31" fmla="*/ 23 h 249"/>
                <a:gd name="T32" fmla="*/ 175 w 248"/>
                <a:gd name="T33" fmla="*/ 10 h 249"/>
                <a:gd name="T34" fmla="*/ 150 w 248"/>
                <a:gd name="T35" fmla="*/ 2 h 249"/>
                <a:gd name="T36" fmla="*/ 126 w 248"/>
                <a:gd name="T37" fmla="*/ 0 h 249"/>
                <a:gd name="T38" fmla="*/ 103 w 248"/>
                <a:gd name="T39" fmla="*/ 1 h 249"/>
                <a:gd name="T40" fmla="*/ 80 w 248"/>
                <a:gd name="T41" fmla="*/ 8 h 249"/>
                <a:gd name="T42" fmla="*/ 58 w 248"/>
                <a:gd name="T43" fmla="*/ 18 h 249"/>
                <a:gd name="T44" fmla="*/ 39 w 248"/>
                <a:gd name="T45" fmla="*/ 32 h 249"/>
                <a:gd name="T46" fmla="*/ 23 w 248"/>
                <a:gd name="T47" fmla="*/ 50 h 249"/>
                <a:gd name="T48" fmla="*/ 10 w 248"/>
                <a:gd name="T49" fmla="*/ 72 h 249"/>
                <a:gd name="T50" fmla="*/ 2 w 248"/>
                <a:gd name="T51" fmla="*/ 96 h 249"/>
                <a:gd name="T52" fmla="*/ 0 w 248"/>
                <a:gd name="T53" fmla="*/ 121 h 249"/>
                <a:gd name="T54" fmla="*/ 1 w 248"/>
                <a:gd name="T55" fmla="*/ 145 h 249"/>
                <a:gd name="T56" fmla="*/ 8 w 248"/>
                <a:gd name="T57" fmla="*/ 168 h 249"/>
                <a:gd name="T58" fmla="*/ 18 w 248"/>
                <a:gd name="T59" fmla="*/ 190 h 249"/>
                <a:gd name="T60" fmla="*/ 32 w 248"/>
                <a:gd name="T61" fmla="*/ 208 h 249"/>
                <a:gd name="T62" fmla="*/ 50 w 248"/>
                <a:gd name="T63" fmla="*/ 224 h 249"/>
                <a:gd name="T64" fmla="*/ 72 w 248"/>
                <a:gd name="T65" fmla="*/ 23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 h="249">
                  <a:moveTo>
                    <a:pt x="72" y="237"/>
                  </a:moveTo>
                  <a:lnTo>
                    <a:pt x="96" y="245"/>
                  </a:lnTo>
                  <a:lnTo>
                    <a:pt x="121" y="249"/>
                  </a:lnTo>
                  <a:lnTo>
                    <a:pt x="144" y="246"/>
                  </a:lnTo>
                  <a:lnTo>
                    <a:pt x="167" y="241"/>
                  </a:lnTo>
                  <a:lnTo>
                    <a:pt x="188" y="230"/>
                  </a:lnTo>
                  <a:lnTo>
                    <a:pt x="208" y="215"/>
                  </a:lnTo>
                  <a:lnTo>
                    <a:pt x="224" y="197"/>
                  </a:lnTo>
                  <a:lnTo>
                    <a:pt x="237" y="175"/>
                  </a:lnTo>
                  <a:lnTo>
                    <a:pt x="245" y="151"/>
                  </a:lnTo>
                  <a:lnTo>
                    <a:pt x="248" y="126"/>
                  </a:lnTo>
                  <a:lnTo>
                    <a:pt x="246" y="103"/>
                  </a:lnTo>
                  <a:lnTo>
                    <a:pt x="240" y="80"/>
                  </a:lnTo>
                  <a:lnTo>
                    <a:pt x="230" y="58"/>
                  </a:lnTo>
                  <a:lnTo>
                    <a:pt x="215" y="39"/>
                  </a:lnTo>
                  <a:lnTo>
                    <a:pt x="197" y="23"/>
                  </a:lnTo>
                  <a:lnTo>
                    <a:pt x="175" y="10"/>
                  </a:lnTo>
                  <a:lnTo>
                    <a:pt x="150" y="2"/>
                  </a:lnTo>
                  <a:lnTo>
                    <a:pt x="126" y="0"/>
                  </a:lnTo>
                  <a:lnTo>
                    <a:pt x="103" y="1"/>
                  </a:lnTo>
                  <a:lnTo>
                    <a:pt x="80" y="8"/>
                  </a:lnTo>
                  <a:lnTo>
                    <a:pt x="58" y="18"/>
                  </a:lnTo>
                  <a:lnTo>
                    <a:pt x="39" y="32"/>
                  </a:lnTo>
                  <a:lnTo>
                    <a:pt x="23" y="50"/>
                  </a:lnTo>
                  <a:lnTo>
                    <a:pt x="10" y="72"/>
                  </a:lnTo>
                  <a:lnTo>
                    <a:pt x="2" y="96"/>
                  </a:lnTo>
                  <a:lnTo>
                    <a:pt x="0" y="121"/>
                  </a:lnTo>
                  <a:lnTo>
                    <a:pt x="1" y="145"/>
                  </a:lnTo>
                  <a:lnTo>
                    <a:pt x="8" y="168"/>
                  </a:lnTo>
                  <a:lnTo>
                    <a:pt x="18" y="190"/>
                  </a:lnTo>
                  <a:lnTo>
                    <a:pt x="32" y="208"/>
                  </a:lnTo>
                  <a:lnTo>
                    <a:pt x="50" y="224"/>
                  </a:lnTo>
                  <a:lnTo>
                    <a:pt x="72" y="237"/>
                  </a:lnTo>
                  <a:close/>
                </a:path>
              </a:pathLst>
            </a:custGeom>
            <a:solidFill>
              <a:srgbClr val="F244D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Freeform 22"/>
            <p:cNvSpPr>
              <a:spLocks/>
            </p:cNvSpPr>
            <p:nvPr/>
          </p:nvSpPr>
          <p:spPr bwMode="auto">
            <a:xfrm>
              <a:off x="6396038" y="3116263"/>
              <a:ext cx="201613" cy="114300"/>
            </a:xfrm>
            <a:custGeom>
              <a:avLst/>
              <a:gdLst>
                <a:gd name="T0" fmla="*/ 78 w 253"/>
                <a:gd name="T1" fmla="*/ 132 h 144"/>
                <a:gd name="T2" fmla="*/ 102 w 253"/>
                <a:gd name="T3" fmla="*/ 140 h 144"/>
                <a:gd name="T4" fmla="*/ 128 w 253"/>
                <a:gd name="T5" fmla="*/ 144 h 144"/>
                <a:gd name="T6" fmla="*/ 152 w 253"/>
                <a:gd name="T7" fmla="*/ 143 h 144"/>
                <a:gd name="T8" fmla="*/ 175 w 253"/>
                <a:gd name="T9" fmla="*/ 138 h 144"/>
                <a:gd name="T10" fmla="*/ 196 w 253"/>
                <a:gd name="T11" fmla="*/ 129 h 144"/>
                <a:gd name="T12" fmla="*/ 215 w 253"/>
                <a:gd name="T13" fmla="*/ 116 h 144"/>
                <a:gd name="T14" fmla="*/ 231 w 253"/>
                <a:gd name="T15" fmla="*/ 100 h 144"/>
                <a:gd name="T16" fmla="*/ 243 w 253"/>
                <a:gd name="T17" fmla="*/ 79 h 144"/>
                <a:gd name="T18" fmla="*/ 250 w 253"/>
                <a:gd name="T19" fmla="*/ 60 h 144"/>
                <a:gd name="T20" fmla="*/ 253 w 253"/>
                <a:gd name="T21" fmla="*/ 41 h 144"/>
                <a:gd name="T22" fmla="*/ 252 w 253"/>
                <a:gd name="T23" fmla="*/ 22 h 144"/>
                <a:gd name="T24" fmla="*/ 249 w 253"/>
                <a:gd name="T25" fmla="*/ 4 h 144"/>
                <a:gd name="T26" fmla="*/ 233 w 253"/>
                <a:gd name="T27" fmla="*/ 3 h 144"/>
                <a:gd name="T28" fmla="*/ 217 w 253"/>
                <a:gd name="T29" fmla="*/ 2 h 144"/>
                <a:gd name="T30" fmla="*/ 200 w 253"/>
                <a:gd name="T31" fmla="*/ 2 h 144"/>
                <a:gd name="T32" fmla="*/ 184 w 253"/>
                <a:gd name="T33" fmla="*/ 2 h 144"/>
                <a:gd name="T34" fmla="*/ 169 w 253"/>
                <a:gd name="T35" fmla="*/ 0 h 144"/>
                <a:gd name="T36" fmla="*/ 153 w 253"/>
                <a:gd name="T37" fmla="*/ 0 h 144"/>
                <a:gd name="T38" fmla="*/ 137 w 253"/>
                <a:gd name="T39" fmla="*/ 0 h 144"/>
                <a:gd name="T40" fmla="*/ 122 w 253"/>
                <a:gd name="T41" fmla="*/ 2 h 144"/>
                <a:gd name="T42" fmla="*/ 106 w 253"/>
                <a:gd name="T43" fmla="*/ 2 h 144"/>
                <a:gd name="T44" fmla="*/ 91 w 253"/>
                <a:gd name="T45" fmla="*/ 3 h 144"/>
                <a:gd name="T46" fmla="*/ 76 w 253"/>
                <a:gd name="T47" fmla="*/ 4 h 144"/>
                <a:gd name="T48" fmla="*/ 60 w 253"/>
                <a:gd name="T49" fmla="*/ 5 h 144"/>
                <a:gd name="T50" fmla="*/ 45 w 253"/>
                <a:gd name="T51" fmla="*/ 6 h 144"/>
                <a:gd name="T52" fmla="*/ 30 w 253"/>
                <a:gd name="T53" fmla="*/ 7 h 144"/>
                <a:gd name="T54" fmla="*/ 15 w 253"/>
                <a:gd name="T55" fmla="*/ 8 h 144"/>
                <a:gd name="T56" fmla="*/ 0 w 253"/>
                <a:gd name="T57" fmla="*/ 11 h 144"/>
                <a:gd name="T58" fmla="*/ 1 w 253"/>
                <a:gd name="T59" fmla="*/ 29 h 144"/>
                <a:gd name="T60" fmla="*/ 5 w 253"/>
                <a:gd name="T61" fmla="*/ 47 h 144"/>
                <a:gd name="T62" fmla="*/ 10 w 253"/>
                <a:gd name="T63" fmla="*/ 64 h 144"/>
                <a:gd name="T64" fmla="*/ 20 w 253"/>
                <a:gd name="T65" fmla="*/ 81 h 144"/>
                <a:gd name="T66" fmla="*/ 31 w 253"/>
                <a:gd name="T67" fmla="*/ 96 h 144"/>
                <a:gd name="T68" fmla="*/ 45 w 253"/>
                <a:gd name="T69" fmla="*/ 110 h 144"/>
                <a:gd name="T70" fmla="*/ 60 w 253"/>
                <a:gd name="T71" fmla="*/ 121 h 144"/>
                <a:gd name="T72" fmla="*/ 78 w 253"/>
                <a:gd name="T73"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3" h="144">
                  <a:moveTo>
                    <a:pt x="78" y="132"/>
                  </a:moveTo>
                  <a:lnTo>
                    <a:pt x="102" y="140"/>
                  </a:lnTo>
                  <a:lnTo>
                    <a:pt x="128" y="144"/>
                  </a:lnTo>
                  <a:lnTo>
                    <a:pt x="152" y="143"/>
                  </a:lnTo>
                  <a:lnTo>
                    <a:pt x="175" y="138"/>
                  </a:lnTo>
                  <a:lnTo>
                    <a:pt x="196" y="129"/>
                  </a:lnTo>
                  <a:lnTo>
                    <a:pt x="215" y="116"/>
                  </a:lnTo>
                  <a:lnTo>
                    <a:pt x="231" y="100"/>
                  </a:lnTo>
                  <a:lnTo>
                    <a:pt x="243" y="79"/>
                  </a:lnTo>
                  <a:lnTo>
                    <a:pt x="250" y="60"/>
                  </a:lnTo>
                  <a:lnTo>
                    <a:pt x="253" y="41"/>
                  </a:lnTo>
                  <a:lnTo>
                    <a:pt x="252" y="22"/>
                  </a:lnTo>
                  <a:lnTo>
                    <a:pt x="249" y="4"/>
                  </a:lnTo>
                  <a:lnTo>
                    <a:pt x="233" y="3"/>
                  </a:lnTo>
                  <a:lnTo>
                    <a:pt x="217" y="2"/>
                  </a:lnTo>
                  <a:lnTo>
                    <a:pt x="200" y="2"/>
                  </a:lnTo>
                  <a:lnTo>
                    <a:pt x="184" y="2"/>
                  </a:lnTo>
                  <a:lnTo>
                    <a:pt x="169" y="0"/>
                  </a:lnTo>
                  <a:lnTo>
                    <a:pt x="153" y="0"/>
                  </a:lnTo>
                  <a:lnTo>
                    <a:pt x="137" y="0"/>
                  </a:lnTo>
                  <a:lnTo>
                    <a:pt x="122" y="2"/>
                  </a:lnTo>
                  <a:lnTo>
                    <a:pt x="106" y="2"/>
                  </a:lnTo>
                  <a:lnTo>
                    <a:pt x="91" y="3"/>
                  </a:lnTo>
                  <a:lnTo>
                    <a:pt x="76" y="4"/>
                  </a:lnTo>
                  <a:lnTo>
                    <a:pt x="60" y="5"/>
                  </a:lnTo>
                  <a:lnTo>
                    <a:pt x="45" y="6"/>
                  </a:lnTo>
                  <a:lnTo>
                    <a:pt x="30" y="7"/>
                  </a:lnTo>
                  <a:lnTo>
                    <a:pt x="15" y="8"/>
                  </a:lnTo>
                  <a:lnTo>
                    <a:pt x="0" y="11"/>
                  </a:lnTo>
                  <a:lnTo>
                    <a:pt x="1" y="29"/>
                  </a:lnTo>
                  <a:lnTo>
                    <a:pt x="5" y="47"/>
                  </a:lnTo>
                  <a:lnTo>
                    <a:pt x="10" y="64"/>
                  </a:lnTo>
                  <a:lnTo>
                    <a:pt x="20" y="81"/>
                  </a:lnTo>
                  <a:lnTo>
                    <a:pt x="31" y="96"/>
                  </a:lnTo>
                  <a:lnTo>
                    <a:pt x="45" y="110"/>
                  </a:lnTo>
                  <a:lnTo>
                    <a:pt x="60" y="121"/>
                  </a:lnTo>
                  <a:lnTo>
                    <a:pt x="78" y="132"/>
                  </a:lnTo>
                  <a:close/>
                </a:path>
              </a:pathLst>
            </a:custGeom>
            <a:solidFill>
              <a:srgbClr val="F244D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1" name="Freeform 23"/>
            <p:cNvSpPr>
              <a:spLocks/>
            </p:cNvSpPr>
            <p:nvPr/>
          </p:nvSpPr>
          <p:spPr bwMode="auto">
            <a:xfrm>
              <a:off x="6723063" y="3333750"/>
              <a:ext cx="331788" cy="365125"/>
            </a:xfrm>
            <a:custGeom>
              <a:avLst/>
              <a:gdLst>
                <a:gd name="T0" fmla="*/ 202 w 418"/>
                <a:gd name="T1" fmla="*/ 441 h 459"/>
                <a:gd name="T2" fmla="*/ 226 w 418"/>
                <a:gd name="T3" fmla="*/ 448 h 459"/>
                <a:gd name="T4" fmla="*/ 251 w 418"/>
                <a:gd name="T5" fmla="*/ 454 h 459"/>
                <a:gd name="T6" fmla="*/ 276 w 418"/>
                <a:gd name="T7" fmla="*/ 457 h 459"/>
                <a:gd name="T8" fmla="*/ 300 w 418"/>
                <a:gd name="T9" fmla="*/ 459 h 459"/>
                <a:gd name="T10" fmla="*/ 324 w 418"/>
                <a:gd name="T11" fmla="*/ 458 h 459"/>
                <a:gd name="T12" fmla="*/ 347 w 418"/>
                <a:gd name="T13" fmla="*/ 457 h 459"/>
                <a:gd name="T14" fmla="*/ 370 w 418"/>
                <a:gd name="T15" fmla="*/ 452 h 459"/>
                <a:gd name="T16" fmla="*/ 355 w 418"/>
                <a:gd name="T17" fmla="*/ 413 h 459"/>
                <a:gd name="T18" fmla="*/ 318 w 418"/>
                <a:gd name="T19" fmla="*/ 338 h 459"/>
                <a:gd name="T20" fmla="*/ 301 w 418"/>
                <a:gd name="T21" fmla="*/ 267 h 459"/>
                <a:gd name="T22" fmla="*/ 307 w 418"/>
                <a:gd name="T23" fmla="*/ 199 h 459"/>
                <a:gd name="T24" fmla="*/ 325 w 418"/>
                <a:gd name="T25" fmla="*/ 151 h 459"/>
                <a:gd name="T26" fmla="*/ 346 w 418"/>
                <a:gd name="T27" fmla="*/ 123 h 459"/>
                <a:gd name="T28" fmla="*/ 371 w 418"/>
                <a:gd name="T29" fmla="*/ 97 h 459"/>
                <a:gd name="T30" fmla="*/ 401 w 418"/>
                <a:gd name="T31" fmla="*/ 76 h 459"/>
                <a:gd name="T32" fmla="*/ 411 w 418"/>
                <a:gd name="T33" fmla="*/ 62 h 459"/>
                <a:gd name="T34" fmla="*/ 396 w 418"/>
                <a:gd name="T35" fmla="*/ 51 h 459"/>
                <a:gd name="T36" fmla="*/ 382 w 418"/>
                <a:gd name="T37" fmla="*/ 42 h 459"/>
                <a:gd name="T38" fmla="*/ 364 w 418"/>
                <a:gd name="T39" fmla="*/ 33 h 459"/>
                <a:gd name="T40" fmla="*/ 331 w 418"/>
                <a:gd name="T41" fmla="*/ 19 h 459"/>
                <a:gd name="T42" fmla="*/ 278 w 418"/>
                <a:gd name="T43" fmla="*/ 5 h 459"/>
                <a:gd name="T44" fmla="*/ 227 w 418"/>
                <a:gd name="T45" fmla="*/ 0 h 459"/>
                <a:gd name="T46" fmla="*/ 176 w 418"/>
                <a:gd name="T47" fmla="*/ 3 h 459"/>
                <a:gd name="T48" fmla="*/ 130 w 418"/>
                <a:gd name="T49" fmla="*/ 16 h 459"/>
                <a:gd name="T50" fmla="*/ 90 w 418"/>
                <a:gd name="T51" fmla="*/ 35 h 459"/>
                <a:gd name="T52" fmla="*/ 54 w 418"/>
                <a:gd name="T53" fmla="*/ 63 h 459"/>
                <a:gd name="T54" fmla="*/ 27 w 418"/>
                <a:gd name="T55" fmla="*/ 97 h 459"/>
                <a:gd name="T56" fmla="*/ 3 w 418"/>
                <a:gd name="T57" fmla="*/ 159 h 459"/>
                <a:gd name="T58" fmla="*/ 7 w 418"/>
                <a:gd name="T59" fmla="*/ 245 h 459"/>
                <a:gd name="T60" fmla="*/ 35 w 418"/>
                <a:gd name="T61" fmla="*/ 285 h 459"/>
                <a:gd name="T62" fmla="*/ 57 w 418"/>
                <a:gd name="T63" fmla="*/ 283 h 459"/>
                <a:gd name="T64" fmla="*/ 80 w 418"/>
                <a:gd name="T65" fmla="*/ 284 h 459"/>
                <a:gd name="T66" fmla="*/ 102 w 418"/>
                <a:gd name="T67" fmla="*/ 290 h 459"/>
                <a:gd name="T68" fmla="*/ 133 w 418"/>
                <a:gd name="T69" fmla="*/ 306 h 459"/>
                <a:gd name="T70" fmla="*/ 164 w 418"/>
                <a:gd name="T71" fmla="*/ 335 h 459"/>
                <a:gd name="T72" fmla="*/ 183 w 418"/>
                <a:gd name="T73" fmla="*/ 373 h 459"/>
                <a:gd name="T74" fmla="*/ 190 w 418"/>
                <a:gd name="T75" fmla="*/ 414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8" h="459">
                  <a:moveTo>
                    <a:pt x="189" y="436"/>
                  </a:moveTo>
                  <a:lnTo>
                    <a:pt x="202" y="441"/>
                  </a:lnTo>
                  <a:lnTo>
                    <a:pt x="213" y="444"/>
                  </a:lnTo>
                  <a:lnTo>
                    <a:pt x="226" y="448"/>
                  </a:lnTo>
                  <a:lnTo>
                    <a:pt x="239" y="451"/>
                  </a:lnTo>
                  <a:lnTo>
                    <a:pt x="251" y="454"/>
                  </a:lnTo>
                  <a:lnTo>
                    <a:pt x="263" y="456"/>
                  </a:lnTo>
                  <a:lnTo>
                    <a:pt x="276" y="457"/>
                  </a:lnTo>
                  <a:lnTo>
                    <a:pt x="288" y="458"/>
                  </a:lnTo>
                  <a:lnTo>
                    <a:pt x="300" y="459"/>
                  </a:lnTo>
                  <a:lnTo>
                    <a:pt x="312" y="459"/>
                  </a:lnTo>
                  <a:lnTo>
                    <a:pt x="324" y="458"/>
                  </a:lnTo>
                  <a:lnTo>
                    <a:pt x="335" y="458"/>
                  </a:lnTo>
                  <a:lnTo>
                    <a:pt x="347" y="457"/>
                  </a:lnTo>
                  <a:lnTo>
                    <a:pt x="358" y="455"/>
                  </a:lnTo>
                  <a:lnTo>
                    <a:pt x="370" y="452"/>
                  </a:lnTo>
                  <a:lnTo>
                    <a:pt x="380" y="450"/>
                  </a:lnTo>
                  <a:lnTo>
                    <a:pt x="355" y="413"/>
                  </a:lnTo>
                  <a:lnTo>
                    <a:pt x="334" y="375"/>
                  </a:lnTo>
                  <a:lnTo>
                    <a:pt x="318" y="338"/>
                  </a:lnTo>
                  <a:lnTo>
                    <a:pt x="308" y="303"/>
                  </a:lnTo>
                  <a:lnTo>
                    <a:pt x="301" y="267"/>
                  </a:lnTo>
                  <a:lnTo>
                    <a:pt x="301" y="232"/>
                  </a:lnTo>
                  <a:lnTo>
                    <a:pt x="307" y="199"/>
                  </a:lnTo>
                  <a:lnTo>
                    <a:pt x="317" y="167"/>
                  </a:lnTo>
                  <a:lnTo>
                    <a:pt x="325" y="151"/>
                  </a:lnTo>
                  <a:lnTo>
                    <a:pt x="334" y="137"/>
                  </a:lnTo>
                  <a:lnTo>
                    <a:pt x="346" y="123"/>
                  </a:lnTo>
                  <a:lnTo>
                    <a:pt x="357" y="109"/>
                  </a:lnTo>
                  <a:lnTo>
                    <a:pt x="371" y="97"/>
                  </a:lnTo>
                  <a:lnTo>
                    <a:pt x="386" y="86"/>
                  </a:lnTo>
                  <a:lnTo>
                    <a:pt x="401" y="76"/>
                  </a:lnTo>
                  <a:lnTo>
                    <a:pt x="418" y="66"/>
                  </a:lnTo>
                  <a:lnTo>
                    <a:pt x="411" y="62"/>
                  </a:lnTo>
                  <a:lnTo>
                    <a:pt x="405" y="56"/>
                  </a:lnTo>
                  <a:lnTo>
                    <a:pt x="396" y="51"/>
                  </a:lnTo>
                  <a:lnTo>
                    <a:pt x="390" y="47"/>
                  </a:lnTo>
                  <a:lnTo>
                    <a:pt x="382" y="42"/>
                  </a:lnTo>
                  <a:lnTo>
                    <a:pt x="373" y="38"/>
                  </a:lnTo>
                  <a:lnTo>
                    <a:pt x="364" y="33"/>
                  </a:lnTo>
                  <a:lnTo>
                    <a:pt x="356" y="29"/>
                  </a:lnTo>
                  <a:lnTo>
                    <a:pt x="331" y="19"/>
                  </a:lnTo>
                  <a:lnTo>
                    <a:pt x="304" y="11"/>
                  </a:lnTo>
                  <a:lnTo>
                    <a:pt x="278" y="5"/>
                  </a:lnTo>
                  <a:lnTo>
                    <a:pt x="252" y="2"/>
                  </a:lnTo>
                  <a:lnTo>
                    <a:pt x="227" y="0"/>
                  </a:lnTo>
                  <a:lnTo>
                    <a:pt x="202" y="1"/>
                  </a:lnTo>
                  <a:lnTo>
                    <a:pt x="176" y="3"/>
                  </a:lnTo>
                  <a:lnTo>
                    <a:pt x="153" y="9"/>
                  </a:lnTo>
                  <a:lnTo>
                    <a:pt x="130" y="16"/>
                  </a:lnTo>
                  <a:lnTo>
                    <a:pt x="110" y="25"/>
                  </a:lnTo>
                  <a:lnTo>
                    <a:pt x="90" y="35"/>
                  </a:lnTo>
                  <a:lnTo>
                    <a:pt x="72" y="48"/>
                  </a:lnTo>
                  <a:lnTo>
                    <a:pt x="54" y="63"/>
                  </a:lnTo>
                  <a:lnTo>
                    <a:pt x="39" y="79"/>
                  </a:lnTo>
                  <a:lnTo>
                    <a:pt x="27" y="97"/>
                  </a:lnTo>
                  <a:lnTo>
                    <a:pt x="16" y="117"/>
                  </a:lnTo>
                  <a:lnTo>
                    <a:pt x="3" y="159"/>
                  </a:lnTo>
                  <a:lnTo>
                    <a:pt x="0" y="202"/>
                  </a:lnTo>
                  <a:lnTo>
                    <a:pt x="7" y="245"/>
                  </a:lnTo>
                  <a:lnTo>
                    <a:pt x="23" y="288"/>
                  </a:lnTo>
                  <a:lnTo>
                    <a:pt x="35" y="285"/>
                  </a:lnTo>
                  <a:lnTo>
                    <a:pt x="45" y="283"/>
                  </a:lnTo>
                  <a:lnTo>
                    <a:pt x="57" y="283"/>
                  </a:lnTo>
                  <a:lnTo>
                    <a:pt x="68" y="283"/>
                  </a:lnTo>
                  <a:lnTo>
                    <a:pt x="80" y="284"/>
                  </a:lnTo>
                  <a:lnTo>
                    <a:pt x="91" y="286"/>
                  </a:lnTo>
                  <a:lnTo>
                    <a:pt x="102" y="290"/>
                  </a:lnTo>
                  <a:lnTo>
                    <a:pt x="113" y="295"/>
                  </a:lnTo>
                  <a:lnTo>
                    <a:pt x="133" y="306"/>
                  </a:lnTo>
                  <a:lnTo>
                    <a:pt x="150" y="319"/>
                  </a:lnTo>
                  <a:lnTo>
                    <a:pt x="164" y="335"/>
                  </a:lnTo>
                  <a:lnTo>
                    <a:pt x="175" y="353"/>
                  </a:lnTo>
                  <a:lnTo>
                    <a:pt x="183" y="373"/>
                  </a:lnTo>
                  <a:lnTo>
                    <a:pt x="189" y="394"/>
                  </a:lnTo>
                  <a:lnTo>
                    <a:pt x="190" y="414"/>
                  </a:lnTo>
                  <a:lnTo>
                    <a:pt x="189" y="436"/>
                  </a:lnTo>
                  <a:close/>
                </a:path>
              </a:pathLst>
            </a:custGeom>
            <a:solidFill>
              <a:srgbClr val="FFCC66"/>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2" name="Freeform 24"/>
            <p:cNvSpPr>
              <a:spLocks/>
            </p:cNvSpPr>
            <p:nvPr/>
          </p:nvSpPr>
          <p:spPr bwMode="auto">
            <a:xfrm>
              <a:off x="6664325" y="3562350"/>
              <a:ext cx="209550" cy="206375"/>
            </a:xfrm>
            <a:custGeom>
              <a:avLst/>
              <a:gdLst>
                <a:gd name="T0" fmla="*/ 249 w 264"/>
                <a:gd name="T1" fmla="*/ 141 h 260"/>
                <a:gd name="T2" fmla="*/ 224 w 264"/>
                <a:gd name="T3" fmla="*/ 129 h 260"/>
                <a:gd name="T4" fmla="*/ 201 w 264"/>
                <a:gd name="T5" fmla="*/ 114 h 260"/>
                <a:gd name="T6" fmla="*/ 179 w 264"/>
                <a:gd name="T7" fmla="*/ 98 h 260"/>
                <a:gd name="T8" fmla="*/ 158 w 264"/>
                <a:gd name="T9" fmla="*/ 80 h 260"/>
                <a:gd name="T10" fmla="*/ 141 w 264"/>
                <a:gd name="T11" fmla="*/ 62 h 260"/>
                <a:gd name="T12" fmla="*/ 125 w 264"/>
                <a:gd name="T13" fmla="*/ 41 h 260"/>
                <a:gd name="T14" fmla="*/ 110 w 264"/>
                <a:gd name="T15" fmla="*/ 20 h 260"/>
                <a:gd name="T16" fmla="*/ 98 w 264"/>
                <a:gd name="T17" fmla="*/ 0 h 260"/>
                <a:gd name="T18" fmla="*/ 84 w 264"/>
                <a:gd name="T19" fmla="*/ 4 h 260"/>
                <a:gd name="T20" fmla="*/ 72 w 264"/>
                <a:gd name="T21" fmla="*/ 10 h 260"/>
                <a:gd name="T22" fmla="*/ 59 w 264"/>
                <a:gd name="T23" fmla="*/ 17 h 260"/>
                <a:gd name="T24" fmla="*/ 48 w 264"/>
                <a:gd name="T25" fmla="*/ 26 h 260"/>
                <a:gd name="T26" fmla="*/ 37 w 264"/>
                <a:gd name="T27" fmla="*/ 35 h 260"/>
                <a:gd name="T28" fmla="*/ 28 w 264"/>
                <a:gd name="T29" fmla="*/ 47 h 260"/>
                <a:gd name="T30" fmla="*/ 20 w 264"/>
                <a:gd name="T31" fmla="*/ 58 h 260"/>
                <a:gd name="T32" fmla="*/ 13 w 264"/>
                <a:gd name="T33" fmla="*/ 72 h 260"/>
                <a:gd name="T34" fmla="*/ 4 w 264"/>
                <a:gd name="T35" fmla="*/ 98 h 260"/>
                <a:gd name="T36" fmla="*/ 0 w 264"/>
                <a:gd name="T37" fmla="*/ 124 h 260"/>
                <a:gd name="T38" fmla="*/ 3 w 264"/>
                <a:gd name="T39" fmla="*/ 149 h 260"/>
                <a:gd name="T40" fmla="*/ 10 w 264"/>
                <a:gd name="T41" fmla="*/ 174 h 260"/>
                <a:gd name="T42" fmla="*/ 20 w 264"/>
                <a:gd name="T43" fmla="*/ 197 h 260"/>
                <a:gd name="T44" fmla="*/ 36 w 264"/>
                <a:gd name="T45" fmla="*/ 217 h 260"/>
                <a:gd name="T46" fmla="*/ 56 w 264"/>
                <a:gd name="T47" fmla="*/ 235 h 260"/>
                <a:gd name="T48" fmla="*/ 79 w 264"/>
                <a:gd name="T49" fmla="*/ 249 h 260"/>
                <a:gd name="T50" fmla="*/ 104 w 264"/>
                <a:gd name="T51" fmla="*/ 257 h 260"/>
                <a:gd name="T52" fmla="*/ 130 w 264"/>
                <a:gd name="T53" fmla="*/ 260 h 260"/>
                <a:gd name="T54" fmla="*/ 156 w 264"/>
                <a:gd name="T55" fmla="*/ 259 h 260"/>
                <a:gd name="T56" fmla="*/ 180 w 264"/>
                <a:gd name="T57" fmla="*/ 252 h 260"/>
                <a:gd name="T58" fmla="*/ 203 w 264"/>
                <a:gd name="T59" fmla="*/ 241 h 260"/>
                <a:gd name="T60" fmla="*/ 224 w 264"/>
                <a:gd name="T61" fmla="*/ 226 h 260"/>
                <a:gd name="T62" fmla="*/ 241 w 264"/>
                <a:gd name="T63" fmla="*/ 206 h 260"/>
                <a:gd name="T64" fmla="*/ 255 w 264"/>
                <a:gd name="T65" fmla="*/ 183 h 260"/>
                <a:gd name="T66" fmla="*/ 258 w 264"/>
                <a:gd name="T67" fmla="*/ 174 h 260"/>
                <a:gd name="T68" fmla="*/ 261 w 264"/>
                <a:gd name="T69" fmla="*/ 166 h 260"/>
                <a:gd name="T70" fmla="*/ 263 w 264"/>
                <a:gd name="T71" fmla="*/ 156 h 260"/>
                <a:gd name="T72" fmla="*/ 264 w 264"/>
                <a:gd name="T73" fmla="*/ 148 h 260"/>
                <a:gd name="T74" fmla="*/ 261 w 264"/>
                <a:gd name="T75" fmla="*/ 146 h 260"/>
                <a:gd name="T76" fmla="*/ 257 w 264"/>
                <a:gd name="T77" fmla="*/ 145 h 260"/>
                <a:gd name="T78" fmla="*/ 254 w 264"/>
                <a:gd name="T79" fmla="*/ 143 h 260"/>
                <a:gd name="T80" fmla="*/ 249 w 264"/>
                <a:gd name="T81" fmla="*/ 14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4" h="260">
                  <a:moveTo>
                    <a:pt x="249" y="141"/>
                  </a:moveTo>
                  <a:lnTo>
                    <a:pt x="224" y="129"/>
                  </a:lnTo>
                  <a:lnTo>
                    <a:pt x="201" y="114"/>
                  </a:lnTo>
                  <a:lnTo>
                    <a:pt x="179" y="98"/>
                  </a:lnTo>
                  <a:lnTo>
                    <a:pt x="158" y="80"/>
                  </a:lnTo>
                  <a:lnTo>
                    <a:pt x="141" y="62"/>
                  </a:lnTo>
                  <a:lnTo>
                    <a:pt x="125" y="41"/>
                  </a:lnTo>
                  <a:lnTo>
                    <a:pt x="110" y="20"/>
                  </a:lnTo>
                  <a:lnTo>
                    <a:pt x="98" y="0"/>
                  </a:lnTo>
                  <a:lnTo>
                    <a:pt x="84" y="4"/>
                  </a:lnTo>
                  <a:lnTo>
                    <a:pt x="72" y="10"/>
                  </a:lnTo>
                  <a:lnTo>
                    <a:pt x="59" y="17"/>
                  </a:lnTo>
                  <a:lnTo>
                    <a:pt x="48" y="26"/>
                  </a:lnTo>
                  <a:lnTo>
                    <a:pt x="37" y="35"/>
                  </a:lnTo>
                  <a:lnTo>
                    <a:pt x="28" y="47"/>
                  </a:lnTo>
                  <a:lnTo>
                    <a:pt x="20" y="58"/>
                  </a:lnTo>
                  <a:lnTo>
                    <a:pt x="13" y="72"/>
                  </a:lnTo>
                  <a:lnTo>
                    <a:pt x="4" y="98"/>
                  </a:lnTo>
                  <a:lnTo>
                    <a:pt x="0" y="124"/>
                  </a:lnTo>
                  <a:lnTo>
                    <a:pt x="3" y="149"/>
                  </a:lnTo>
                  <a:lnTo>
                    <a:pt x="10" y="174"/>
                  </a:lnTo>
                  <a:lnTo>
                    <a:pt x="20" y="197"/>
                  </a:lnTo>
                  <a:lnTo>
                    <a:pt x="36" y="217"/>
                  </a:lnTo>
                  <a:lnTo>
                    <a:pt x="56" y="235"/>
                  </a:lnTo>
                  <a:lnTo>
                    <a:pt x="79" y="249"/>
                  </a:lnTo>
                  <a:lnTo>
                    <a:pt x="104" y="257"/>
                  </a:lnTo>
                  <a:lnTo>
                    <a:pt x="130" y="260"/>
                  </a:lnTo>
                  <a:lnTo>
                    <a:pt x="156" y="259"/>
                  </a:lnTo>
                  <a:lnTo>
                    <a:pt x="180" y="252"/>
                  </a:lnTo>
                  <a:lnTo>
                    <a:pt x="203" y="241"/>
                  </a:lnTo>
                  <a:lnTo>
                    <a:pt x="224" y="226"/>
                  </a:lnTo>
                  <a:lnTo>
                    <a:pt x="241" y="206"/>
                  </a:lnTo>
                  <a:lnTo>
                    <a:pt x="255" y="183"/>
                  </a:lnTo>
                  <a:lnTo>
                    <a:pt x="258" y="174"/>
                  </a:lnTo>
                  <a:lnTo>
                    <a:pt x="261" y="166"/>
                  </a:lnTo>
                  <a:lnTo>
                    <a:pt x="263" y="156"/>
                  </a:lnTo>
                  <a:lnTo>
                    <a:pt x="264" y="148"/>
                  </a:lnTo>
                  <a:lnTo>
                    <a:pt x="261" y="146"/>
                  </a:lnTo>
                  <a:lnTo>
                    <a:pt x="257" y="145"/>
                  </a:lnTo>
                  <a:lnTo>
                    <a:pt x="254" y="143"/>
                  </a:lnTo>
                  <a:lnTo>
                    <a:pt x="249" y="141"/>
                  </a:lnTo>
                  <a:close/>
                </a:path>
              </a:pathLst>
            </a:custGeom>
            <a:solidFill>
              <a:srgbClr val="FFCC66"/>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3" name="Freeform 25"/>
            <p:cNvSpPr>
              <a:spLocks/>
            </p:cNvSpPr>
            <p:nvPr/>
          </p:nvSpPr>
          <p:spPr bwMode="auto">
            <a:xfrm>
              <a:off x="6742113" y="3559175"/>
              <a:ext cx="131763" cy="120650"/>
            </a:xfrm>
            <a:custGeom>
              <a:avLst/>
              <a:gdLst>
                <a:gd name="T0" fmla="*/ 166 w 167"/>
                <a:gd name="T1" fmla="*/ 153 h 153"/>
                <a:gd name="T2" fmla="*/ 167 w 167"/>
                <a:gd name="T3" fmla="*/ 131 h 153"/>
                <a:gd name="T4" fmla="*/ 166 w 167"/>
                <a:gd name="T5" fmla="*/ 111 h 153"/>
                <a:gd name="T6" fmla="*/ 160 w 167"/>
                <a:gd name="T7" fmla="*/ 90 h 153"/>
                <a:gd name="T8" fmla="*/ 152 w 167"/>
                <a:gd name="T9" fmla="*/ 70 h 153"/>
                <a:gd name="T10" fmla="*/ 141 w 167"/>
                <a:gd name="T11" fmla="*/ 52 h 153"/>
                <a:gd name="T12" fmla="*/ 127 w 167"/>
                <a:gd name="T13" fmla="*/ 36 h 153"/>
                <a:gd name="T14" fmla="*/ 110 w 167"/>
                <a:gd name="T15" fmla="*/ 23 h 153"/>
                <a:gd name="T16" fmla="*/ 90 w 167"/>
                <a:gd name="T17" fmla="*/ 12 h 153"/>
                <a:gd name="T18" fmla="*/ 79 w 167"/>
                <a:gd name="T19" fmla="*/ 7 h 153"/>
                <a:gd name="T20" fmla="*/ 68 w 167"/>
                <a:gd name="T21" fmla="*/ 3 h 153"/>
                <a:gd name="T22" fmla="*/ 57 w 167"/>
                <a:gd name="T23" fmla="*/ 1 h 153"/>
                <a:gd name="T24" fmla="*/ 45 w 167"/>
                <a:gd name="T25" fmla="*/ 0 h 153"/>
                <a:gd name="T26" fmla="*/ 34 w 167"/>
                <a:gd name="T27" fmla="*/ 0 h 153"/>
                <a:gd name="T28" fmla="*/ 22 w 167"/>
                <a:gd name="T29" fmla="*/ 0 h 153"/>
                <a:gd name="T30" fmla="*/ 12 w 167"/>
                <a:gd name="T31" fmla="*/ 2 h 153"/>
                <a:gd name="T32" fmla="*/ 0 w 167"/>
                <a:gd name="T33" fmla="*/ 5 h 153"/>
                <a:gd name="T34" fmla="*/ 12 w 167"/>
                <a:gd name="T35" fmla="*/ 25 h 153"/>
                <a:gd name="T36" fmla="*/ 27 w 167"/>
                <a:gd name="T37" fmla="*/ 46 h 153"/>
                <a:gd name="T38" fmla="*/ 43 w 167"/>
                <a:gd name="T39" fmla="*/ 67 h 153"/>
                <a:gd name="T40" fmla="*/ 60 w 167"/>
                <a:gd name="T41" fmla="*/ 85 h 153"/>
                <a:gd name="T42" fmla="*/ 81 w 167"/>
                <a:gd name="T43" fmla="*/ 103 h 153"/>
                <a:gd name="T44" fmla="*/ 103 w 167"/>
                <a:gd name="T45" fmla="*/ 119 h 153"/>
                <a:gd name="T46" fmla="*/ 126 w 167"/>
                <a:gd name="T47" fmla="*/ 134 h 153"/>
                <a:gd name="T48" fmla="*/ 151 w 167"/>
                <a:gd name="T49" fmla="*/ 146 h 153"/>
                <a:gd name="T50" fmla="*/ 156 w 167"/>
                <a:gd name="T51" fmla="*/ 148 h 153"/>
                <a:gd name="T52" fmla="*/ 159 w 167"/>
                <a:gd name="T53" fmla="*/ 150 h 153"/>
                <a:gd name="T54" fmla="*/ 163 w 167"/>
                <a:gd name="T55" fmla="*/ 151 h 153"/>
                <a:gd name="T56" fmla="*/ 166 w 167"/>
                <a:gd name="T5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7" h="153">
                  <a:moveTo>
                    <a:pt x="166" y="153"/>
                  </a:moveTo>
                  <a:lnTo>
                    <a:pt x="167" y="131"/>
                  </a:lnTo>
                  <a:lnTo>
                    <a:pt x="166" y="111"/>
                  </a:lnTo>
                  <a:lnTo>
                    <a:pt x="160" y="90"/>
                  </a:lnTo>
                  <a:lnTo>
                    <a:pt x="152" y="70"/>
                  </a:lnTo>
                  <a:lnTo>
                    <a:pt x="141" y="52"/>
                  </a:lnTo>
                  <a:lnTo>
                    <a:pt x="127" y="36"/>
                  </a:lnTo>
                  <a:lnTo>
                    <a:pt x="110" y="23"/>
                  </a:lnTo>
                  <a:lnTo>
                    <a:pt x="90" y="12"/>
                  </a:lnTo>
                  <a:lnTo>
                    <a:pt x="79" y="7"/>
                  </a:lnTo>
                  <a:lnTo>
                    <a:pt x="68" y="3"/>
                  </a:lnTo>
                  <a:lnTo>
                    <a:pt x="57" y="1"/>
                  </a:lnTo>
                  <a:lnTo>
                    <a:pt x="45" y="0"/>
                  </a:lnTo>
                  <a:lnTo>
                    <a:pt x="34" y="0"/>
                  </a:lnTo>
                  <a:lnTo>
                    <a:pt x="22" y="0"/>
                  </a:lnTo>
                  <a:lnTo>
                    <a:pt x="12" y="2"/>
                  </a:lnTo>
                  <a:lnTo>
                    <a:pt x="0" y="5"/>
                  </a:lnTo>
                  <a:lnTo>
                    <a:pt x="12" y="25"/>
                  </a:lnTo>
                  <a:lnTo>
                    <a:pt x="27" y="46"/>
                  </a:lnTo>
                  <a:lnTo>
                    <a:pt x="43" y="67"/>
                  </a:lnTo>
                  <a:lnTo>
                    <a:pt x="60" y="85"/>
                  </a:lnTo>
                  <a:lnTo>
                    <a:pt x="81" y="103"/>
                  </a:lnTo>
                  <a:lnTo>
                    <a:pt x="103" y="119"/>
                  </a:lnTo>
                  <a:lnTo>
                    <a:pt x="126" y="134"/>
                  </a:lnTo>
                  <a:lnTo>
                    <a:pt x="151" y="146"/>
                  </a:lnTo>
                  <a:lnTo>
                    <a:pt x="156" y="148"/>
                  </a:lnTo>
                  <a:lnTo>
                    <a:pt x="159" y="150"/>
                  </a:lnTo>
                  <a:lnTo>
                    <a:pt x="163" y="151"/>
                  </a:lnTo>
                  <a:lnTo>
                    <a:pt x="166" y="153"/>
                  </a:lnTo>
                  <a:close/>
                </a:path>
              </a:pathLst>
            </a:custGeom>
            <a:solidFill>
              <a:srgbClr val="F244D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4" name="Freeform 26"/>
            <p:cNvSpPr>
              <a:spLocks/>
            </p:cNvSpPr>
            <p:nvPr/>
          </p:nvSpPr>
          <p:spPr bwMode="auto">
            <a:xfrm>
              <a:off x="5991225" y="3386138"/>
              <a:ext cx="574675" cy="496888"/>
            </a:xfrm>
            <a:custGeom>
              <a:avLst/>
              <a:gdLst>
                <a:gd name="T0" fmla="*/ 723 w 723"/>
                <a:gd name="T1" fmla="*/ 393 h 627"/>
                <a:gd name="T2" fmla="*/ 721 w 723"/>
                <a:gd name="T3" fmla="*/ 326 h 627"/>
                <a:gd name="T4" fmla="*/ 702 w 723"/>
                <a:gd name="T5" fmla="*/ 261 h 627"/>
                <a:gd name="T6" fmla="*/ 671 w 723"/>
                <a:gd name="T7" fmla="*/ 198 h 627"/>
                <a:gd name="T8" fmla="*/ 634 w 723"/>
                <a:gd name="T9" fmla="*/ 181 h 627"/>
                <a:gd name="T10" fmla="*/ 602 w 723"/>
                <a:gd name="T11" fmla="*/ 203 h 627"/>
                <a:gd name="T12" fmla="*/ 569 w 723"/>
                <a:gd name="T13" fmla="*/ 221 h 627"/>
                <a:gd name="T14" fmla="*/ 536 w 723"/>
                <a:gd name="T15" fmla="*/ 235 h 627"/>
                <a:gd name="T16" fmla="*/ 505 w 723"/>
                <a:gd name="T17" fmla="*/ 245 h 627"/>
                <a:gd name="T18" fmla="*/ 474 w 723"/>
                <a:gd name="T19" fmla="*/ 248 h 627"/>
                <a:gd name="T20" fmla="*/ 444 w 723"/>
                <a:gd name="T21" fmla="*/ 247 h 627"/>
                <a:gd name="T22" fmla="*/ 417 w 723"/>
                <a:gd name="T23" fmla="*/ 241 h 627"/>
                <a:gd name="T24" fmla="*/ 377 w 723"/>
                <a:gd name="T25" fmla="*/ 221 h 627"/>
                <a:gd name="T26" fmla="*/ 337 w 723"/>
                <a:gd name="T27" fmla="*/ 178 h 627"/>
                <a:gd name="T28" fmla="*/ 308 w 723"/>
                <a:gd name="T29" fmla="*/ 117 h 627"/>
                <a:gd name="T30" fmla="*/ 293 w 723"/>
                <a:gd name="T31" fmla="*/ 42 h 627"/>
                <a:gd name="T32" fmla="*/ 277 w 723"/>
                <a:gd name="T33" fmla="*/ 1 h 627"/>
                <a:gd name="T34" fmla="*/ 250 w 723"/>
                <a:gd name="T35" fmla="*/ 4 h 627"/>
                <a:gd name="T36" fmla="*/ 223 w 723"/>
                <a:gd name="T37" fmla="*/ 8 h 627"/>
                <a:gd name="T38" fmla="*/ 198 w 723"/>
                <a:gd name="T39" fmla="*/ 15 h 627"/>
                <a:gd name="T40" fmla="*/ 174 w 723"/>
                <a:gd name="T41" fmla="*/ 24 h 627"/>
                <a:gd name="T42" fmla="*/ 149 w 723"/>
                <a:gd name="T43" fmla="*/ 34 h 627"/>
                <a:gd name="T44" fmla="*/ 126 w 723"/>
                <a:gd name="T45" fmla="*/ 46 h 627"/>
                <a:gd name="T46" fmla="*/ 106 w 723"/>
                <a:gd name="T47" fmla="*/ 60 h 627"/>
                <a:gd name="T48" fmla="*/ 103 w 723"/>
                <a:gd name="T49" fmla="*/ 106 h 627"/>
                <a:gd name="T50" fmla="*/ 101 w 723"/>
                <a:gd name="T51" fmla="*/ 186 h 627"/>
                <a:gd name="T52" fmla="*/ 77 w 723"/>
                <a:gd name="T53" fmla="*/ 263 h 627"/>
                <a:gd name="T54" fmla="*/ 31 w 723"/>
                <a:gd name="T55" fmla="*/ 332 h 627"/>
                <a:gd name="T56" fmla="*/ 5 w 723"/>
                <a:gd name="T57" fmla="*/ 382 h 627"/>
                <a:gd name="T58" fmla="*/ 20 w 723"/>
                <a:gd name="T59" fmla="*/ 419 h 627"/>
                <a:gd name="T60" fmla="*/ 41 w 723"/>
                <a:gd name="T61" fmla="*/ 455 h 627"/>
                <a:gd name="T62" fmla="*/ 65 w 723"/>
                <a:gd name="T63" fmla="*/ 490 h 627"/>
                <a:gd name="T64" fmla="*/ 94 w 723"/>
                <a:gd name="T65" fmla="*/ 522 h 627"/>
                <a:gd name="T66" fmla="*/ 127 w 723"/>
                <a:gd name="T67" fmla="*/ 552 h 627"/>
                <a:gd name="T68" fmla="*/ 163 w 723"/>
                <a:gd name="T69" fmla="*/ 579 h 627"/>
                <a:gd name="T70" fmla="*/ 203 w 723"/>
                <a:gd name="T71" fmla="*/ 603 h 627"/>
                <a:gd name="T72" fmla="*/ 233 w 723"/>
                <a:gd name="T73" fmla="*/ 617 h 627"/>
                <a:gd name="T74" fmla="*/ 251 w 723"/>
                <a:gd name="T75" fmla="*/ 624 h 627"/>
                <a:gd name="T76" fmla="*/ 284 w 723"/>
                <a:gd name="T77" fmla="*/ 597 h 627"/>
                <a:gd name="T78" fmla="*/ 337 w 723"/>
                <a:gd name="T79" fmla="*/ 544 h 627"/>
                <a:gd name="T80" fmla="*/ 394 w 723"/>
                <a:gd name="T81" fmla="*/ 500 h 627"/>
                <a:gd name="T82" fmla="*/ 452 w 723"/>
                <a:gd name="T83" fmla="*/ 464 h 627"/>
                <a:gd name="T84" fmla="*/ 512 w 723"/>
                <a:gd name="T85" fmla="*/ 437 h 627"/>
                <a:gd name="T86" fmla="*/ 572 w 723"/>
                <a:gd name="T87" fmla="*/ 421 h 627"/>
                <a:gd name="T88" fmla="*/ 632 w 723"/>
                <a:gd name="T89" fmla="*/ 415 h 627"/>
                <a:gd name="T90" fmla="*/ 690 w 723"/>
                <a:gd name="T91" fmla="*/ 42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3" h="627">
                  <a:moveTo>
                    <a:pt x="718" y="427"/>
                  </a:moveTo>
                  <a:lnTo>
                    <a:pt x="723" y="393"/>
                  </a:lnTo>
                  <a:lnTo>
                    <a:pt x="723" y="360"/>
                  </a:lnTo>
                  <a:lnTo>
                    <a:pt x="721" y="326"/>
                  </a:lnTo>
                  <a:lnTo>
                    <a:pt x="714" y="294"/>
                  </a:lnTo>
                  <a:lnTo>
                    <a:pt x="702" y="261"/>
                  </a:lnTo>
                  <a:lnTo>
                    <a:pt x="688" y="230"/>
                  </a:lnTo>
                  <a:lnTo>
                    <a:pt x="671" y="198"/>
                  </a:lnTo>
                  <a:lnTo>
                    <a:pt x="650" y="168"/>
                  </a:lnTo>
                  <a:lnTo>
                    <a:pt x="634" y="181"/>
                  </a:lnTo>
                  <a:lnTo>
                    <a:pt x="618" y="193"/>
                  </a:lnTo>
                  <a:lnTo>
                    <a:pt x="602" y="203"/>
                  </a:lnTo>
                  <a:lnTo>
                    <a:pt x="585" y="213"/>
                  </a:lnTo>
                  <a:lnTo>
                    <a:pt x="569" y="221"/>
                  </a:lnTo>
                  <a:lnTo>
                    <a:pt x="553" y="230"/>
                  </a:lnTo>
                  <a:lnTo>
                    <a:pt x="536" y="235"/>
                  </a:lnTo>
                  <a:lnTo>
                    <a:pt x="521" y="240"/>
                  </a:lnTo>
                  <a:lnTo>
                    <a:pt x="505" y="245"/>
                  </a:lnTo>
                  <a:lnTo>
                    <a:pt x="489" y="247"/>
                  </a:lnTo>
                  <a:lnTo>
                    <a:pt x="474" y="248"/>
                  </a:lnTo>
                  <a:lnTo>
                    <a:pt x="459" y="248"/>
                  </a:lnTo>
                  <a:lnTo>
                    <a:pt x="444" y="247"/>
                  </a:lnTo>
                  <a:lnTo>
                    <a:pt x="430" y="245"/>
                  </a:lnTo>
                  <a:lnTo>
                    <a:pt x="417" y="241"/>
                  </a:lnTo>
                  <a:lnTo>
                    <a:pt x="403" y="235"/>
                  </a:lnTo>
                  <a:lnTo>
                    <a:pt x="377" y="221"/>
                  </a:lnTo>
                  <a:lnTo>
                    <a:pt x="356" y="202"/>
                  </a:lnTo>
                  <a:lnTo>
                    <a:pt x="337" y="178"/>
                  </a:lnTo>
                  <a:lnTo>
                    <a:pt x="321" y="149"/>
                  </a:lnTo>
                  <a:lnTo>
                    <a:pt x="308" y="117"/>
                  </a:lnTo>
                  <a:lnTo>
                    <a:pt x="299" y="81"/>
                  </a:lnTo>
                  <a:lnTo>
                    <a:pt x="293" y="42"/>
                  </a:lnTo>
                  <a:lnTo>
                    <a:pt x="291" y="0"/>
                  </a:lnTo>
                  <a:lnTo>
                    <a:pt x="277" y="1"/>
                  </a:lnTo>
                  <a:lnTo>
                    <a:pt x="263" y="3"/>
                  </a:lnTo>
                  <a:lnTo>
                    <a:pt x="250" y="4"/>
                  </a:lnTo>
                  <a:lnTo>
                    <a:pt x="237" y="6"/>
                  </a:lnTo>
                  <a:lnTo>
                    <a:pt x="223" y="8"/>
                  </a:lnTo>
                  <a:lnTo>
                    <a:pt x="210" y="12"/>
                  </a:lnTo>
                  <a:lnTo>
                    <a:pt x="198" y="15"/>
                  </a:lnTo>
                  <a:lnTo>
                    <a:pt x="185" y="20"/>
                  </a:lnTo>
                  <a:lnTo>
                    <a:pt x="174" y="24"/>
                  </a:lnTo>
                  <a:lnTo>
                    <a:pt x="161" y="29"/>
                  </a:lnTo>
                  <a:lnTo>
                    <a:pt x="149" y="34"/>
                  </a:lnTo>
                  <a:lnTo>
                    <a:pt x="138" y="39"/>
                  </a:lnTo>
                  <a:lnTo>
                    <a:pt x="126" y="46"/>
                  </a:lnTo>
                  <a:lnTo>
                    <a:pt x="116" y="53"/>
                  </a:lnTo>
                  <a:lnTo>
                    <a:pt x="106" y="60"/>
                  </a:lnTo>
                  <a:lnTo>
                    <a:pt x="95" y="67"/>
                  </a:lnTo>
                  <a:lnTo>
                    <a:pt x="103" y="106"/>
                  </a:lnTo>
                  <a:lnTo>
                    <a:pt x="106" y="147"/>
                  </a:lnTo>
                  <a:lnTo>
                    <a:pt x="101" y="186"/>
                  </a:lnTo>
                  <a:lnTo>
                    <a:pt x="92" y="225"/>
                  </a:lnTo>
                  <a:lnTo>
                    <a:pt x="77" y="263"/>
                  </a:lnTo>
                  <a:lnTo>
                    <a:pt x="56" y="299"/>
                  </a:lnTo>
                  <a:lnTo>
                    <a:pt x="31" y="332"/>
                  </a:lnTo>
                  <a:lnTo>
                    <a:pt x="0" y="362"/>
                  </a:lnTo>
                  <a:lnTo>
                    <a:pt x="5" y="382"/>
                  </a:lnTo>
                  <a:lnTo>
                    <a:pt x="12" y="400"/>
                  </a:lnTo>
                  <a:lnTo>
                    <a:pt x="20" y="419"/>
                  </a:lnTo>
                  <a:lnTo>
                    <a:pt x="31" y="437"/>
                  </a:lnTo>
                  <a:lnTo>
                    <a:pt x="41" y="455"/>
                  </a:lnTo>
                  <a:lnTo>
                    <a:pt x="53" y="473"/>
                  </a:lnTo>
                  <a:lnTo>
                    <a:pt x="65" y="490"/>
                  </a:lnTo>
                  <a:lnTo>
                    <a:pt x="79" y="506"/>
                  </a:lnTo>
                  <a:lnTo>
                    <a:pt x="94" y="522"/>
                  </a:lnTo>
                  <a:lnTo>
                    <a:pt x="110" y="537"/>
                  </a:lnTo>
                  <a:lnTo>
                    <a:pt x="127" y="552"/>
                  </a:lnTo>
                  <a:lnTo>
                    <a:pt x="145" y="566"/>
                  </a:lnTo>
                  <a:lnTo>
                    <a:pt x="163" y="579"/>
                  </a:lnTo>
                  <a:lnTo>
                    <a:pt x="184" y="591"/>
                  </a:lnTo>
                  <a:lnTo>
                    <a:pt x="203" y="603"/>
                  </a:lnTo>
                  <a:lnTo>
                    <a:pt x="225" y="613"/>
                  </a:lnTo>
                  <a:lnTo>
                    <a:pt x="233" y="617"/>
                  </a:lnTo>
                  <a:lnTo>
                    <a:pt x="243" y="620"/>
                  </a:lnTo>
                  <a:lnTo>
                    <a:pt x="251" y="624"/>
                  </a:lnTo>
                  <a:lnTo>
                    <a:pt x="259" y="627"/>
                  </a:lnTo>
                  <a:lnTo>
                    <a:pt x="284" y="597"/>
                  </a:lnTo>
                  <a:lnTo>
                    <a:pt x="311" y="570"/>
                  </a:lnTo>
                  <a:lnTo>
                    <a:pt x="337" y="544"/>
                  </a:lnTo>
                  <a:lnTo>
                    <a:pt x="366" y="521"/>
                  </a:lnTo>
                  <a:lnTo>
                    <a:pt x="394" y="500"/>
                  </a:lnTo>
                  <a:lnTo>
                    <a:pt x="424" y="481"/>
                  </a:lnTo>
                  <a:lnTo>
                    <a:pt x="452" y="464"/>
                  </a:lnTo>
                  <a:lnTo>
                    <a:pt x="482" y="450"/>
                  </a:lnTo>
                  <a:lnTo>
                    <a:pt x="512" y="437"/>
                  </a:lnTo>
                  <a:lnTo>
                    <a:pt x="542" y="428"/>
                  </a:lnTo>
                  <a:lnTo>
                    <a:pt x="572" y="421"/>
                  </a:lnTo>
                  <a:lnTo>
                    <a:pt x="602" y="416"/>
                  </a:lnTo>
                  <a:lnTo>
                    <a:pt x="632" y="415"/>
                  </a:lnTo>
                  <a:lnTo>
                    <a:pt x="661" y="416"/>
                  </a:lnTo>
                  <a:lnTo>
                    <a:pt x="690" y="420"/>
                  </a:lnTo>
                  <a:lnTo>
                    <a:pt x="718" y="427"/>
                  </a:lnTo>
                  <a:close/>
                </a:path>
              </a:pathLst>
            </a:custGeom>
            <a:solidFill>
              <a:srgbClr val="FFCC66"/>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5" name="Freeform 27"/>
            <p:cNvSpPr>
              <a:spLocks/>
            </p:cNvSpPr>
            <p:nvPr/>
          </p:nvSpPr>
          <p:spPr bwMode="auto">
            <a:xfrm>
              <a:off x="5865813" y="3321050"/>
              <a:ext cx="201613" cy="403225"/>
            </a:xfrm>
            <a:custGeom>
              <a:avLst/>
              <a:gdLst>
                <a:gd name="T0" fmla="*/ 9 w 254"/>
                <a:gd name="T1" fmla="*/ 510 h 510"/>
                <a:gd name="T2" fmla="*/ 27 w 254"/>
                <a:gd name="T3" fmla="*/ 506 h 510"/>
                <a:gd name="T4" fmla="*/ 46 w 254"/>
                <a:gd name="T5" fmla="*/ 502 h 510"/>
                <a:gd name="T6" fmla="*/ 64 w 254"/>
                <a:gd name="T7" fmla="*/ 497 h 510"/>
                <a:gd name="T8" fmla="*/ 83 w 254"/>
                <a:gd name="T9" fmla="*/ 490 h 510"/>
                <a:gd name="T10" fmla="*/ 100 w 254"/>
                <a:gd name="T11" fmla="*/ 482 h 510"/>
                <a:gd name="T12" fmla="*/ 118 w 254"/>
                <a:gd name="T13" fmla="*/ 473 h 510"/>
                <a:gd name="T14" fmla="*/ 136 w 254"/>
                <a:gd name="T15" fmla="*/ 461 h 510"/>
                <a:gd name="T16" fmla="*/ 152 w 254"/>
                <a:gd name="T17" fmla="*/ 450 h 510"/>
                <a:gd name="T18" fmla="*/ 154 w 254"/>
                <a:gd name="T19" fmla="*/ 449 h 510"/>
                <a:gd name="T20" fmla="*/ 155 w 254"/>
                <a:gd name="T21" fmla="*/ 446 h 510"/>
                <a:gd name="T22" fmla="*/ 157 w 254"/>
                <a:gd name="T23" fmla="*/ 445 h 510"/>
                <a:gd name="T24" fmla="*/ 159 w 254"/>
                <a:gd name="T25" fmla="*/ 444 h 510"/>
                <a:gd name="T26" fmla="*/ 149 w 254"/>
                <a:gd name="T27" fmla="*/ 396 h 510"/>
                <a:gd name="T28" fmla="*/ 148 w 254"/>
                <a:gd name="T29" fmla="*/ 346 h 510"/>
                <a:gd name="T30" fmla="*/ 155 w 254"/>
                <a:gd name="T31" fmla="*/ 299 h 510"/>
                <a:gd name="T32" fmla="*/ 171 w 254"/>
                <a:gd name="T33" fmla="*/ 253 h 510"/>
                <a:gd name="T34" fmla="*/ 178 w 254"/>
                <a:gd name="T35" fmla="*/ 238 h 510"/>
                <a:gd name="T36" fmla="*/ 187 w 254"/>
                <a:gd name="T37" fmla="*/ 223 h 510"/>
                <a:gd name="T38" fmla="*/ 197 w 254"/>
                <a:gd name="T39" fmla="*/ 209 h 510"/>
                <a:gd name="T40" fmla="*/ 206 w 254"/>
                <a:gd name="T41" fmla="*/ 195 h 510"/>
                <a:gd name="T42" fmla="*/ 217 w 254"/>
                <a:gd name="T43" fmla="*/ 182 h 510"/>
                <a:gd name="T44" fmla="*/ 229 w 254"/>
                <a:gd name="T45" fmla="*/ 171 h 510"/>
                <a:gd name="T46" fmla="*/ 242 w 254"/>
                <a:gd name="T47" fmla="*/ 159 h 510"/>
                <a:gd name="T48" fmla="*/ 254 w 254"/>
                <a:gd name="T49" fmla="*/ 149 h 510"/>
                <a:gd name="T50" fmla="*/ 251 w 254"/>
                <a:gd name="T51" fmla="*/ 136 h 510"/>
                <a:gd name="T52" fmla="*/ 246 w 254"/>
                <a:gd name="T53" fmla="*/ 124 h 510"/>
                <a:gd name="T54" fmla="*/ 242 w 254"/>
                <a:gd name="T55" fmla="*/ 112 h 510"/>
                <a:gd name="T56" fmla="*/ 236 w 254"/>
                <a:gd name="T57" fmla="*/ 100 h 510"/>
                <a:gd name="T58" fmla="*/ 229 w 254"/>
                <a:gd name="T59" fmla="*/ 88 h 510"/>
                <a:gd name="T60" fmla="*/ 222 w 254"/>
                <a:gd name="T61" fmla="*/ 76 h 510"/>
                <a:gd name="T62" fmla="*/ 215 w 254"/>
                <a:gd name="T63" fmla="*/ 66 h 510"/>
                <a:gd name="T64" fmla="*/ 207 w 254"/>
                <a:gd name="T65" fmla="*/ 55 h 510"/>
                <a:gd name="T66" fmla="*/ 200 w 254"/>
                <a:gd name="T67" fmla="*/ 46 h 510"/>
                <a:gd name="T68" fmla="*/ 194 w 254"/>
                <a:gd name="T69" fmla="*/ 38 h 510"/>
                <a:gd name="T70" fmla="*/ 187 w 254"/>
                <a:gd name="T71" fmla="*/ 32 h 510"/>
                <a:gd name="T72" fmla="*/ 180 w 254"/>
                <a:gd name="T73" fmla="*/ 25 h 510"/>
                <a:gd name="T74" fmla="*/ 172 w 254"/>
                <a:gd name="T75" fmla="*/ 19 h 510"/>
                <a:gd name="T76" fmla="*/ 165 w 254"/>
                <a:gd name="T77" fmla="*/ 12 h 510"/>
                <a:gd name="T78" fmla="*/ 159 w 254"/>
                <a:gd name="T79" fmla="*/ 6 h 510"/>
                <a:gd name="T80" fmla="*/ 151 w 254"/>
                <a:gd name="T81" fmla="*/ 0 h 510"/>
                <a:gd name="T82" fmla="*/ 136 w 254"/>
                <a:gd name="T83" fmla="*/ 18 h 510"/>
                <a:gd name="T84" fmla="*/ 122 w 254"/>
                <a:gd name="T85" fmla="*/ 35 h 510"/>
                <a:gd name="T86" fmla="*/ 108 w 254"/>
                <a:gd name="T87" fmla="*/ 53 h 510"/>
                <a:gd name="T88" fmla="*/ 95 w 254"/>
                <a:gd name="T89" fmla="*/ 72 h 510"/>
                <a:gd name="T90" fmla="*/ 84 w 254"/>
                <a:gd name="T91" fmla="*/ 90 h 510"/>
                <a:gd name="T92" fmla="*/ 72 w 254"/>
                <a:gd name="T93" fmla="*/ 110 h 510"/>
                <a:gd name="T94" fmla="*/ 62 w 254"/>
                <a:gd name="T95" fmla="*/ 129 h 510"/>
                <a:gd name="T96" fmla="*/ 51 w 254"/>
                <a:gd name="T97" fmla="*/ 150 h 510"/>
                <a:gd name="T98" fmla="*/ 34 w 254"/>
                <a:gd name="T99" fmla="*/ 193 h 510"/>
                <a:gd name="T100" fmla="*/ 20 w 254"/>
                <a:gd name="T101" fmla="*/ 237 h 510"/>
                <a:gd name="T102" fmla="*/ 10 w 254"/>
                <a:gd name="T103" fmla="*/ 280 h 510"/>
                <a:gd name="T104" fmla="*/ 3 w 254"/>
                <a:gd name="T105" fmla="*/ 325 h 510"/>
                <a:gd name="T106" fmla="*/ 0 w 254"/>
                <a:gd name="T107" fmla="*/ 371 h 510"/>
                <a:gd name="T108" fmla="*/ 0 w 254"/>
                <a:gd name="T109" fmla="*/ 416 h 510"/>
                <a:gd name="T110" fmla="*/ 3 w 254"/>
                <a:gd name="T111" fmla="*/ 464 h 510"/>
                <a:gd name="T112" fmla="*/ 9 w 254"/>
                <a:gd name="T113"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 h="510">
                  <a:moveTo>
                    <a:pt x="9" y="510"/>
                  </a:moveTo>
                  <a:lnTo>
                    <a:pt x="27" y="506"/>
                  </a:lnTo>
                  <a:lnTo>
                    <a:pt x="46" y="502"/>
                  </a:lnTo>
                  <a:lnTo>
                    <a:pt x="64" y="497"/>
                  </a:lnTo>
                  <a:lnTo>
                    <a:pt x="83" y="490"/>
                  </a:lnTo>
                  <a:lnTo>
                    <a:pt x="100" y="482"/>
                  </a:lnTo>
                  <a:lnTo>
                    <a:pt x="118" y="473"/>
                  </a:lnTo>
                  <a:lnTo>
                    <a:pt x="136" y="461"/>
                  </a:lnTo>
                  <a:lnTo>
                    <a:pt x="152" y="450"/>
                  </a:lnTo>
                  <a:lnTo>
                    <a:pt x="154" y="449"/>
                  </a:lnTo>
                  <a:lnTo>
                    <a:pt x="155" y="446"/>
                  </a:lnTo>
                  <a:lnTo>
                    <a:pt x="157" y="445"/>
                  </a:lnTo>
                  <a:lnTo>
                    <a:pt x="159" y="444"/>
                  </a:lnTo>
                  <a:lnTo>
                    <a:pt x="149" y="396"/>
                  </a:lnTo>
                  <a:lnTo>
                    <a:pt x="148" y="346"/>
                  </a:lnTo>
                  <a:lnTo>
                    <a:pt x="155" y="299"/>
                  </a:lnTo>
                  <a:lnTo>
                    <a:pt x="171" y="253"/>
                  </a:lnTo>
                  <a:lnTo>
                    <a:pt x="178" y="238"/>
                  </a:lnTo>
                  <a:lnTo>
                    <a:pt x="187" y="223"/>
                  </a:lnTo>
                  <a:lnTo>
                    <a:pt x="197" y="209"/>
                  </a:lnTo>
                  <a:lnTo>
                    <a:pt x="206" y="195"/>
                  </a:lnTo>
                  <a:lnTo>
                    <a:pt x="217" y="182"/>
                  </a:lnTo>
                  <a:lnTo>
                    <a:pt x="229" y="171"/>
                  </a:lnTo>
                  <a:lnTo>
                    <a:pt x="242" y="159"/>
                  </a:lnTo>
                  <a:lnTo>
                    <a:pt x="254" y="149"/>
                  </a:lnTo>
                  <a:lnTo>
                    <a:pt x="251" y="136"/>
                  </a:lnTo>
                  <a:lnTo>
                    <a:pt x="246" y="124"/>
                  </a:lnTo>
                  <a:lnTo>
                    <a:pt x="242" y="112"/>
                  </a:lnTo>
                  <a:lnTo>
                    <a:pt x="236" y="100"/>
                  </a:lnTo>
                  <a:lnTo>
                    <a:pt x="229" y="88"/>
                  </a:lnTo>
                  <a:lnTo>
                    <a:pt x="222" y="76"/>
                  </a:lnTo>
                  <a:lnTo>
                    <a:pt x="215" y="66"/>
                  </a:lnTo>
                  <a:lnTo>
                    <a:pt x="207" y="55"/>
                  </a:lnTo>
                  <a:lnTo>
                    <a:pt x="200" y="46"/>
                  </a:lnTo>
                  <a:lnTo>
                    <a:pt x="194" y="38"/>
                  </a:lnTo>
                  <a:lnTo>
                    <a:pt x="187" y="32"/>
                  </a:lnTo>
                  <a:lnTo>
                    <a:pt x="180" y="25"/>
                  </a:lnTo>
                  <a:lnTo>
                    <a:pt x="172" y="19"/>
                  </a:lnTo>
                  <a:lnTo>
                    <a:pt x="165" y="12"/>
                  </a:lnTo>
                  <a:lnTo>
                    <a:pt x="159" y="6"/>
                  </a:lnTo>
                  <a:lnTo>
                    <a:pt x="151" y="0"/>
                  </a:lnTo>
                  <a:lnTo>
                    <a:pt x="136" y="18"/>
                  </a:lnTo>
                  <a:lnTo>
                    <a:pt x="122" y="35"/>
                  </a:lnTo>
                  <a:lnTo>
                    <a:pt x="108" y="53"/>
                  </a:lnTo>
                  <a:lnTo>
                    <a:pt x="95" y="72"/>
                  </a:lnTo>
                  <a:lnTo>
                    <a:pt x="84" y="90"/>
                  </a:lnTo>
                  <a:lnTo>
                    <a:pt x="72" y="110"/>
                  </a:lnTo>
                  <a:lnTo>
                    <a:pt x="62" y="129"/>
                  </a:lnTo>
                  <a:lnTo>
                    <a:pt x="51" y="150"/>
                  </a:lnTo>
                  <a:lnTo>
                    <a:pt x="34" y="193"/>
                  </a:lnTo>
                  <a:lnTo>
                    <a:pt x="20" y="237"/>
                  </a:lnTo>
                  <a:lnTo>
                    <a:pt x="10" y="280"/>
                  </a:lnTo>
                  <a:lnTo>
                    <a:pt x="3" y="325"/>
                  </a:lnTo>
                  <a:lnTo>
                    <a:pt x="0" y="371"/>
                  </a:lnTo>
                  <a:lnTo>
                    <a:pt x="0" y="416"/>
                  </a:lnTo>
                  <a:lnTo>
                    <a:pt x="3" y="464"/>
                  </a:lnTo>
                  <a:lnTo>
                    <a:pt x="9" y="510"/>
                  </a:lnTo>
                  <a:close/>
                </a:path>
              </a:pathLst>
            </a:custGeom>
            <a:solidFill>
              <a:srgbClr val="FFCC66"/>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6" name="Freeform 28"/>
            <p:cNvSpPr>
              <a:spLocks/>
            </p:cNvSpPr>
            <p:nvPr/>
          </p:nvSpPr>
          <p:spPr bwMode="auto">
            <a:xfrm>
              <a:off x="6581775" y="3481388"/>
              <a:ext cx="150813" cy="206375"/>
            </a:xfrm>
            <a:custGeom>
              <a:avLst/>
              <a:gdLst>
                <a:gd name="T0" fmla="*/ 5 w 191"/>
                <a:gd name="T1" fmla="*/ 121 h 260"/>
                <a:gd name="T2" fmla="*/ 40 w 191"/>
                <a:gd name="T3" fmla="*/ 162 h 260"/>
                <a:gd name="T4" fmla="*/ 86 w 191"/>
                <a:gd name="T5" fmla="*/ 213 h 260"/>
                <a:gd name="T6" fmla="*/ 121 w 191"/>
                <a:gd name="T7" fmla="*/ 254 h 260"/>
                <a:gd name="T8" fmla="*/ 130 w 191"/>
                <a:gd name="T9" fmla="*/ 256 h 260"/>
                <a:gd name="T10" fmla="*/ 140 w 191"/>
                <a:gd name="T11" fmla="*/ 246 h 260"/>
                <a:gd name="T12" fmla="*/ 144 w 191"/>
                <a:gd name="T13" fmla="*/ 242 h 260"/>
                <a:gd name="T14" fmla="*/ 163 w 191"/>
                <a:gd name="T15" fmla="*/ 219 h 260"/>
                <a:gd name="T16" fmla="*/ 181 w 191"/>
                <a:gd name="T17" fmla="*/ 197 h 260"/>
                <a:gd name="T18" fmla="*/ 190 w 191"/>
                <a:gd name="T19" fmla="*/ 178 h 260"/>
                <a:gd name="T20" fmla="*/ 190 w 191"/>
                <a:gd name="T21" fmla="*/ 166 h 260"/>
                <a:gd name="T22" fmla="*/ 179 w 191"/>
                <a:gd name="T23" fmla="*/ 165 h 260"/>
                <a:gd name="T24" fmla="*/ 161 w 191"/>
                <a:gd name="T25" fmla="*/ 172 h 260"/>
                <a:gd name="T26" fmla="*/ 139 w 191"/>
                <a:gd name="T27" fmla="*/ 186 h 260"/>
                <a:gd name="T28" fmla="*/ 117 w 191"/>
                <a:gd name="T29" fmla="*/ 202 h 260"/>
                <a:gd name="T30" fmla="*/ 137 w 191"/>
                <a:gd name="T31" fmla="*/ 180 h 260"/>
                <a:gd name="T32" fmla="*/ 154 w 191"/>
                <a:gd name="T33" fmla="*/ 157 h 260"/>
                <a:gd name="T34" fmla="*/ 163 w 191"/>
                <a:gd name="T35" fmla="*/ 137 h 260"/>
                <a:gd name="T36" fmla="*/ 163 w 191"/>
                <a:gd name="T37" fmla="*/ 126 h 260"/>
                <a:gd name="T38" fmla="*/ 152 w 191"/>
                <a:gd name="T39" fmla="*/ 125 h 260"/>
                <a:gd name="T40" fmla="*/ 132 w 191"/>
                <a:gd name="T41" fmla="*/ 133 h 260"/>
                <a:gd name="T42" fmla="*/ 109 w 191"/>
                <a:gd name="T43" fmla="*/ 148 h 260"/>
                <a:gd name="T44" fmla="*/ 86 w 191"/>
                <a:gd name="T45" fmla="*/ 166 h 260"/>
                <a:gd name="T46" fmla="*/ 104 w 191"/>
                <a:gd name="T47" fmla="*/ 145 h 260"/>
                <a:gd name="T48" fmla="*/ 119 w 191"/>
                <a:gd name="T49" fmla="*/ 124 h 260"/>
                <a:gd name="T50" fmla="*/ 128 w 191"/>
                <a:gd name="T51" fmla="*/ 105 h 260"/>
                <a:gd name="T52" fmla="*/ 128 w 191"/>
                <a:gd name="T53" fmla="*/ 94 h 260"/>
                <a:gd name="T54" fmla="*/ 117 w 191"/>
                <a:gd name="T55" fmla="*/ 94 h 260"/>
                <a:gd name="T56" fmla="*/ 99 w 191"/>
                <a:gd name="T57" fmla="*/ 100 h 260"/>
                <a:gd name="T58" fmla="*/ 77 w 191"/>
                <a:gd name="T59" fmla="*/ 113 h 260"/>
                <a:gd name="T60" fmla="*/ 55 w 191"/>
                <a:gd name="T61" fmla="*/ 130 h 260"/>
                <a:gd name="T62" fmla="*/ 84 w 191"/>
                <a:gd name="T63" fmla="*/ 100 h 260"/>
                <a:gd name="T64" fmla="*/ 119 w 191"/>
                <a:gd name="T65" fmla="*/ 60 h 260"/>
                <a:gd name="T66" fmla="*/ 148 w 191"/>
                <a:gd name="T67" fmla="*/ 23 h 260"/>
                <a:gd name="T68" fmla="*/ 154 w 191"/>
                <a:gd name="T69" fmla="*/ 1 h 260"/>
                <a:gd name="T70" fmla="*/ 131 w 191"/>
                <a:gd name="T71" fmla="*/ 7 h 260"/>
                <a:gd name="T72" fmla="*/ 93 w 191"/>
                <a:gd name="T73" fmla="*/ 35 h 260"/>
                <a:gd name="T74" fmla="*/ 51 w 191"/>
                <a:gd name="T75" fmla="*/ 69 h 260"/>
                <a:gd name="T76" fmla="*/ 19 w 191"/>
                <a:gd name="T77" fmla="*/ 99 h 260"/>
                <a:gd name="T78" fmla="*/ 9 w 191"/>
                <a:gd name="T79" fmla="*/ 107 h 260"/>
                <a:gd name="T80" fmla="*/ 0 w 191"/>
                <a:gd name="T81" fmla="*/ 11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1" h="260">
                  <a:moveTo>
                    <a:pt x="0" y="115"/>
                  </a:moveTo>
                  <a:lnTo>
                    <a:pt x="5" y="121"/>
                  </a:lnTo>
                  <a:lnTo>
                    <a:pt x="19" y="139"/>
                  </a:lnTo>
                  <a:lnTo>
                    <a:pt x="40" y="162"/>
                  </a:lnTo>
                  <a:lnTo>
                    <a:pt x="63" y="187"/>
                  </a:lnTo>
                  <a:lnTo>
                    <a:pt x="86" y="213"/>
                  </a:lnTo>
                  <a:lnTo>
                    <a:pt x="107" y="236"/>
                  </a:lnTo>
                  <a:lnTo>
                    <a:pt x="121" y="254"/>
                  </a:lnTo>
                  <a:lnTo>
                    <a:pt x="126" y="260"/>
                  </a:lnTo>
                  <a:lnTo>
                    <a:pt x="130" y="256"/>
                  </a:lnTo>
                  <a:lnTo>
                    <a:pt x="136" y="250"/>
                  </a:lnTo>
                  <a:lnTo>
                    <a:pt x="140" y="246"/>
                  </a:lnTo>
                  <a:lnTo>
                    <a:pt x="144" y="242"/>
                  </a:lnTo>
                  <a:lnTo>
                    <a:pt x="144" y="242"/>
                  </a:lnTo>
                  <a:lnTo>
                    <a:pt x="154" y="231"/>
                  </a:lnTo>
                  <a:lnTo>
                    <a:pt x="163" y="219"/>
                  </a:lnTo>
                  <a:lnTo>
                    <a:pt x="172" y="208"/>
                  </a:lnTo>
                  <a:lnTo>
                    <a:pt x="181" y="197"/>
                  </a:lnTo>
                  <a:lnTo>
                    <a:pt x="186" y="187"/>
                  </a:lnTo>
                  <a:lnTo>
                    <a:pt x="190" y="178"/>
                  </a:lnTo>
                  <a:lnTo>
                    <a:pt x="191" y="171"/>
                  </a:lnTo>
                  <a:lnTo>
                    <a:pt x="190" y="166"/>
                  </a:lnTo>
                  <a:lnTo>
                    <a:pt x="185" y="164"/>
                  </a:lnTo>
                  <a:lnTo>
                    <a:pt x="179" y="165"/>
                  </a:lnTo>
                  <a:lnTo>
                    <a:pt x="170" y="167"/>
                  </a:lnTo>
                  <a:lnTo>
                    <a:pt x="161" y="172"/>
                  </a:lnTo>
                  <a:lnTo>
                    <a:pt x="151" y="178"/>
                  </a:lnTo>
                  <a:lnTo>
                    <a:pt x="139" y="186"/>
                  </a:lnTo>
                  <a:lnTo>
                    <a:pt x="128" y="194"/>
                  </a:lnTo>
                  <a:lnTo>
                    <a:pt x="117" y="202"/>
                  </a:lnTo>
                  <a:lnTo>
                    <a:pt x="128" y="192"/>
                  </a:lnTo>
                  <a:lnTo>
                    <a:pt x="137" y="180"/>
                  </a:lnTo>
                  <a:lnTo>
                    <a:pt x="146" y="168"/>
                  </a:lnTo>
                  <a:lnTo>
                    <a:pt x="154" y="157"/>
                  </a:lnTo>
                  <a:lnTo>
                    <a:pt x="160" y="147"/>
                  </a:lnTo>
                  <a:lnTo>
                    <a:pt x="163" y="137"/>
                  </a:lnTo>
                  <a:lnTo>
                    <a:pt x="164" y="130"/>
                  </a:lnTo>
                  <a:lnTo>
                    <a:pt x="163" y="126"/>
                  </a:lnTo>
                  <a:lnTo>
                    <a:pt x="159" y="124"/>
                  </a:lnTo>
                  <a:lnTo>
                    <a:pt x="152" y="125"/>
                  </a:lnTo>
                  <a:lnTo>
                    <a:pt x="142" y="127"/>
                  </a:lnTo>
                  <a:lnTo>
                    <a:pt x="132" y="133"/>
                  </a:lnTo>
                  <a:lnTo>
                    <a:pt x="121" y="140"/>
                  </a:lnTo>
                  <a:lnTo>
                    <a:pt x="109" y="148"/>
                  </a:lnTo>
                  <a:lnTo>
                    <a:pt x="98" y="157"/>
                  </a:lnTo>
                  <a:lnTo>
                    <a:pt x="86" y="166"/>
                  </a:lnTo>
                  <a:lnTo>
                    <a:pt x="95" y="156"/>
                  </a:lnTo>
                  <a:lnTo>
                    <a:pt x="104" y="145"/>
                  </a:lnTo>
                  <a:lnTo>
                    <a:pt x="113" y="134"/>
                  </a:lnTo>
                  <a:lnTo>
                    <a:pt x="119" y="124"/>
                  </a:lnTo>
                  <a:lnTo>
                    <a:pt x="124" y="113"/>
                  </a:lnTo>
                  <a:lnTo>
                    <a:pt x="128" y="105"/>
                  </a:lnTo>
                  <a:lnTo>
                    <a:pt x="129" y="98"/>
                  </a:lnTo>
                  <a:lnTo>
                    <a:pt x="128" y="94"/>
                  </a:lnTo>
                  <a:lnTo>
                    <a:pt x="124" y="92"/>
                  </a:lnTo>
                  <a:lnTo>
                    <a:pt x="117" y="94"/>
                  </a:lnTo>
                  <a:lnTo>
                    <a:pt x="109" y="96"/>
                  </a:lnTo>
                  <a:lnTo>
                    <a:pt x="99" y="100"/>
                  </a:lnTo>
                  <a:lnTo>
                    <a:pt x="88" y="106"/>
                  </a:lnTo>
                  <a:lnTo>
                    <a:pt x="77" y="113"/>
                  </a:lnTo>
                  <a:lnTo>
                    <a:pt x="65" y="121"/>
                  </a:lnTo>
                  <a:lnTo>
                    <a:pt x="55" y="130"/>
                  </a:lnTo>
                  <a:lnTo>
                    <a:pt x="68" y="118"/>
                  </a:lnTo>
                  <a:lnTo>
                    <a:pt x="84" y="100"/>
                  </a:lnTo>
                  <a:lnTo>
                    <a:pt x="102" y="81"/>
                  </a:lnTo>
                  <a:lnTo>
                    <a:pt x="119" y="60"/>
                  </a:lnTo>
                  <a:lnTo>
                    <a:pt x="136" y="41"/>
                  </a:lnTo>
                  <a:lnTo>
                    <a:pt x="148" y="23"/>
                  </a:lnTo>
                  <a:lnTo>
                    <a:pt x="154" y="9"/>
                  </a:lnTo>
                  <a:lnTo>
                    <a:pt x="154" y="1"/>
                  </a:lnTo>
                  <a:lnTo>
                    <a:pt x="146" y="0"/>
                  </a:lnTo>
                  <a:lnTo>
                    <a:pt x="131" y="7"/>
                  </a:lnTo>
                  <a:lnTo>
                    <a:pt x="114" y="19"/>
                  </a:lnTo>
                  <a:lnTo>
                    <a:pt x="93" y="35"/>
                  </a:lnTo>
                  <a:lnTo>
                    <a:pt x="72" y="52"/>
                  </a:lnTo>
                  <a:lnTo>
                    <a:pt x="51" y="69"/>
                  </a:lnTo>
                  <a:lnTo>
                    <a:pt x="33" y="87"/>
                  </a:lnTo>
                  <a:lnTo>
                    <a:pt x="19" y="99"/>
                  </a:lnTo>
                  <a:lnTo>
                    <a:pt x="15" y="102"/>
                  </a:lnTo>
                  <a:lnTo>
                    <a:pt x="9" y="107"/>
                  </a:lnTo>
                  <a:lnTo>
                    <a:pt x="3" y="112"/>
                  </a:lnTo>
                  <a:lnTo>
                    <a:pt x="0" y="115"/>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7" name="Freeform 29"/>
            <p:cNvSpPr>
              <a:spLocks/>
            </p:cNvSpPr>
            <p:nvPr/>
          </p:nvSpPr>
          <p:spPr bwMode="auto">
            <a:xfrm>
              <a:off x="6454775" y="3559175"/>
              <a:ext cx="1158875" cy="815975"/>
            </a:xfrm>
            <a:custGeom>
              <a:avLst/>
              <a:gdLst>
                <a:gd name="T0" fmla="*/ 65 w 1459"/>
                <a:gd name="T1" fmla="*/ 725 h 1027"/>
                <a:gd name="T2" fmla="*/ 210 w 1459"/>
                <a:gd name="T3" fmla="*/ 784 h 1027"/>
                <a:gd name="T4" fmla="*/ 508 w 1459"/>
                <a:gd name="T5" fmla="*/ 13 h 1027"/>
                <a:gd name="T6" fmla="*/ 637 w 1459"/>
                <a:gd name="T7" fmla="*/ 410 h 1027"/>
                <a:gd name="T8" fmla="*/ 663 w 1459"/>
                <a:gd name="T9" fmla="*/ 0 h 1027"/>
                <a:gd name="T10" fmla="*/ 1239 w 1459"/>
                <a:gd name="T11" fmla="*/ 633 h 1027"/>
                <a:gd name="T12" fmla="*/ 1359 w 1459"/>
                <a:gd name="T13" fmla="*/ 531 h 1027"/>
                <a:gd name="T14" fmla="*/ 1459 w 1459"/>
                <a:gd name="T15" fmla="*/ 624 h 1027"/>
                <a:gd name="T16" fmla="*/ 1088 w 1459"/>
                <a:gd name="T17" fmla="*/ 937 h 1027"/>
                <a:gd name="T18" fmla="*/ 677 w 1459"/>
                <a:gd name="T19" fmla="*/ 559 h 1027"/>
                <a:gd name="T20" fmla="*/ 449 w 1459"/>
                <a:gd name="T21" fmla="*/ 1027 h 1027"/>
                <a:gd name="T22" fmla="*/ 0 w 1459"/>
                <a:gd name="T23" fmla="*/ 844 h 1027"/>
                <a:gd name="T24" fmla="*/ 65 w 1459"/>
                <a:gd name="T25" fmla="*/ 725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9" h="1027">
                  <a:moveTo>
                    <a:pt x="65" y="725"/>
                  </a:moveTo>
                  <a:lnTo>
                    <a:pt x="210" y="784"/>
                  </a:lnTo>
                  <a:lnTo>
                    <a:pt x="508" y="13"/>
                  </a:lnTo>
                  <a:lnTo>
                    <a:pt x="637" y="410"/>
                  </a:lnTo>
                  <a:lnTo>
                    <a:pt x="663" y="0"/>
                  </a:lnTo>
                  <a:lnTo>
                    <a:pt x="1239" y="633"/>
                  </a:lnTo>
                  <a:lnTo>
                    <a:pt x="1359" y="531"/>
                  </a:lnTo>
                  <a:lnTo>
                    <a:pt x="1459" y="624"/>
                  </a:lnTo>
                  <a:lnTo>
                    <a:pt x="1088" y="937"/>
                  </a:lnTo>
                  <a:lnTo>
                    <a:pt x="677" y="559"/>
                  </a:lnTo>
                  <a:lnTo>
                    <a:pt x="449" y="1027"/>
                  </a:lnTo>
                  <a:lnTo>
                    <a:pt x="0" y="844"/>
                  </a:lnTo>
                  <a:lnTo>
                    <a:pt x="65" y="725"/>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8" name="Freeform 30"/>
            <p:cNvSpPr>
              <a:spLocks/>
            </p:cNvSpPr>
            <p:nvPr/>
          </p:nvSpPr>
          <p:spPr bwMode="auto">
            <a:xfrm>
              <a:off x="6899275" y="3543300"/>
              <a:ext cx="88900" cy="387350"/>
            </a:xfrm>
            <a:custGeom>
              <a:avLst/>
              <a:gdLst>
                <a:gd name="T0" fmla="*/ 19 w 111"/>
                <a:gd name="T1" fmla="*/ 0 h 489"/>
                <a:gd name="T2" fmla="*/ 56 w 111"/>
                <a:gd name="T3" fmla="*/ 43 h 489"/>
                <a:gd name="T4" fmla="*/ 41 w 111"/>
                <a:gd name="T5" fmla="*/ 82 h 489"/>
                <a:gd name="T6" fmla="*/ 111 w 111"/>
                <a:gd name="T7" fmla="*/ 276 h 489"/>
                <a:gd name="T8" fmla="*/ 84 w 111"/>
                <a:gd name="T9" fmla="*/ 489 h 489"/>
                <a:gd name="T10" fmla="*/ 0 w 111"/>
                <a:gd name="T11" fmla="*/ 287 h 489"/>
                <a:gd name="T12" fmla="*/ 20 w 111"/>
                <a:gd name="T13" fmla="*/ 79 h 489"/>
                <a:gd name="T14" fmla="*/ 0 w 111"/>
                <a:gd name="T15" fmla="*/ 48 h 489"/>
                <a:gd name="T16" fmla="*/ 19 w 111"/>
                <a:gd name="T1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489">
                  <a:moveTo>
                    <a:pt x="19" y="0"/>
                  </a:moveTo>
                  <a:lnTo>
                    <a:pt x="56" y="43"/>
                  </a:lnTo>
                  <a:lnTo>
                    <a:pt x="41" y="82"/>
                  </a:lnTo>
                  <a:lnTo>
                    <a:pt x="111" y="276"/>
                  </a:lnTo>
                  <a:lnTo>
                    <a:pt x="84" y="489"/>
                  </a:lnTo>
                  <a:lnTo>
                    <a:pt x="0" y="287"/>
                  </a:lnTo>
                  <a:lnTo>
                    <a:pt x="20" y="79"/>
                  </a:lnTo>
                  <a:lnTo>
                    <a:pt x="0" y="48"/>
                  </a:lnTo>
                  <a:lnTo>
                    <a:pt x="19" y="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9" name="Freeform 31"/>
            <p:cNvSpPr>
              <a:spLocks/>
            </p:cNvSpPr>
            <p:nvPr/>
          </p:nvSpPr>
          <p:spPr bwMode="auto">
            <a:xfrm>
              <a:off x="6558150" y="3076669"/>
              <a:ext cx="604837" cy="476250"/>
            </a:xfrm>
            <a:custGeom>
              <a:avLst/>
              <a:gdLst>
                <a:gd name="T0" fmla="*/ 578 w 631"/>
                <a:gd name="T1" fmla="*/ 83 h 503"/>
                <a:gd name="T2" fmla="*/ 542 w 631"/>
                <a:gd name="T3" fmla="*/ 50 h 503"/>
                <a:gd name="T4" fmla="*/ 501 w 631"/>
                <a:gd name="T5" fmla="*/ 24 h 503"/>
                <a:gd name="T6" fmla="*/ 455 w 631"/>
                <a:gd name="T7" fmla="*/ 8 h 503"/>
                <a:gd name="T8" fmla="*/ 406 w 631"/>
                <a:gd name="T9" fmla="*/ 0 h 503"/>
                <a:gd name="T10" fmla="*/ 357 w 631"/>
                <a:gd name="T11" fmla="*/ 2 h 503"/>
                <a:gd name="T12" fmla="*/ 306 w 631"/>
                <a:gd name="T13" fmla="*/ 14 h 503"/>
                <a:gd name="T14" fmla="*/ 258 w 631"/>
                <a:gd name="T15" fmla="*/ 35 h 503"/>
                <a:gd name="T16" fmla="*/ 206 w 631"/>
                <a:gd name="T17" fmla="*/ 70 h 503"/>
                <a:gd name="T18" fmla="*/ 159 w 631"/>
                <a:gd name="T19" fmla="*/ 123 h 503"/>
                <a:gd name="T20" fmla="*/ 128 w 631"/>
                <a:gd name="T21" fmla="*/ 183 h 503"/>
                <a:gd name="T22" fmla="*/ 113 w 631"/>
                <a:gd name="T23" fmla="*/ 248 h 503"/>
                <a:gd name="T24" fmla="*/ 0 w 631"/>
                <a:gd name="T25" fmla="*/ 304 h 503"/>
                <a:gd name="T26" fmla="*/ 138 w 631"/>
                <a:gd name="T27" fmla="*/ 382 h 503"/>
                <a:gd name="T28" fmla="*/ 144 w 631"/>
                <a:gd name="T29" fmla="*/ 391 h 503"/>
                <a:gd name="T30" fmla="*/ 149 w 631"/>
                <a:gd name="T31" fmla="*/ 400 h 503"/>
                <a:gd name="T32" fmla="*/ 163 w 631"/>
                <a:gd name="T33" fmla="*/ 418 h 503"/>
                <a:gd name="T34" fmla="*/ 178 w 631"/>
                <a:gd name="T35" fmla="*/ 435 h 503"/>
                <a:gd name="T36" fmla="*/ 190 w 631"/>
                <a:gd name="T37" fmla="*/ 405 h 503"/>
                <a:gd name="T38" fmla="*/ 214 w 631"/>
                <a:gd name="T39" fmla="*/ 382 h 503"/>
                <a:gd name="T40" fmla="*/ 246 w 631"/>
                <a:gd name="T41" fmla="*/ 365 h 503"/>
                <a:gd name="T42" fmla="*/ 285 w 631"/>
                <a:gd name="T43" fmla="*/ 360 h 503"/>
                <a:gd name="T44" fmla="*/ 304 w 631"/>
                <a:gd name="T45" fmla="*/ 361 h 503"/>
                <a:gd name="T46" fmla="*/ 320 w 631"/>
                <a:gd name="T47" fmla="*/ 364 h 503"/>
                <a:gd name="T48" fmla="*/ 336 w 631"/>
                <a:gd name="T49" fmla="*/ 369 h 503"/>
                <a:gd name="T50" fmla="*/ 350 w 631"/>
                <a:gd name="T51" fmla="*/ 377 h 503"/>
                <a:gd name="T52" fmla="*/ 338 w 631"/>
                <a:gd name="T53" fmla="*/ 375 h 503"/>
                <a:gd name="T54" fmla="*/ 326 w 631"/>
                <a:gd name="T55" fmla="*/ 375 h 503"/>
                <a:gd name="T56" fmla="*/ 283 w 631"/>
                <a:gd name="T57" fmla="*/ 382 h 503"/>
                <a:gd name="T58" fmla="*/ 250 w 631"/>
                <a:gd name="T59" fmla="*/ 400 h 503"/>
                <a:gd name="T60" fmla="*/ 225 w 631"/>
                <a:gd name="T61" fmla="*/ 427 h 503"/>
                <a:gd name="T62" fmla="*/ 217 w 631"/>
                <a:gd name="T63" fmla="*/ 460 h 503"/>
                <a:gd name="T64" fmla="*/ 217 w 631"/>
                <a:gd name="T65" fmla="*/ 461 h 503"/>
                <a:gd name="T66" fmla="*/ 217 w 631"/>
                <a:gd name="T67" fmla="*/ 461 h 503"/>
                <a:gd name="T68" fmla="*/ 280 w 631"/>
                <a:gd name="T69" fmla="*/ 493 h 503"/>
                <a:gd name="T70" fmla="*/ 310 w 631"/>
                <a:gd name="T71" fmla="*/ 500 h 503"/>
                <a:gd name="T72" fmla="*/ 340 w 631"/>
                <a:gd name="T73" fmla="*/ 503 h 503"/>
                <a:gd name="T74" fmla="*/ 371 w 631"/>
                <a:gd name="T75" fmla="*/ 503 h 503"/>
                <a:gd name="T76" fmla="*/ 402 w 631"/>
                <a:gd name="T77" fmla="*/ 498 h 503"/>
                <a:gd name="T78" fmla="*/ 433 w 631"/>
                <a:gd name="T79" fmla="*/ 490 h 503"/>
                <a:gd name="T80" fmla="*/ 463 w 631"/>
                <a:gd name="T81" fmla="*/ 478 h 503"/>
                <a:gd name="T82" fmla="*/ 493 w 631"/>
                <a:gd name="T83" fmla="*/ 463 h 503"/>
                <a:gd name="T84" fmla="*/ 549 w 631"/>
                <a:gd name="T85" fmla="*/ 421 h 503"/>
                <a:gd name="T86" fmla="*/ 608 w 631"/>
                <a:gd name="T87" fmla="*/ 337 h 503"/>
                <a:gd name="T88" fmla="*/ 631 w 631"/>
                <a:gd name="T89" fmla="*/ 242 h 503"/>
                <a:gd name="T90" fmla="*/ 616 w 631"/>
                <a:gd name="T91" fmla="*/ 14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1" h="503">
                  <a:moveTo>
                    <a:pt x="593" y="103"/>
                  </a:moveTo>
                  <a:lnTo>
                    <a:pt x="578" y="83"/>
                  </a:lnTo>
                  <a:lnTo>
                    <a:pt x="561" y="65"/>
                  </a:lnTo>
                  <a:lnTo>
                    <a:pt x="542" y="50"/>
                  </a:lnTo>
                  <a:lnTo>
                    <a:pt x="522" y="36"/>
                  </a:lnTo>
                  <a:lnTo>
                    <a:pt x="501" y="24"/>
                  </a:lnTo>
                  <a:lnTo>
                    <a:pt x="479" y="15"/>
                  </a:lnTo>
                  <a:lnTo>
                    <a:pt x="455" y="8"/>
                  </a:lnTo>
                  <a:lnTo>
                    <a:pt x="432" y="2"/>
                  </a:lnTo>
                  <a:lnTo>
                    <a:pt x="406" y="0"/>
                  </a:lnTo>
                  <a:lnTo>
                    <a:pt x="382" y="0"/>
                  </a:lnTo>
                  <a:lnTo>
                    <a:pt x="357" y="2"/>
                  </a:lnTo>
                  <a:lnTo>
                    <a:pt x="331" y="7"/>
                  </a:lnTo>
                  <a:lnTo>
                    <a:pt x="306" y="14"/>
                  </a:lnTo>
                  <a:lnTo>
                    <a:pt x="282" y="23"/>
                  </a:lnTo>
                  <a:lnTo>
                    <a:pt x="258" y="35"/>
                  </a:lnTo>
                  <a:lnTo>
                    <a:pt x="235" y="49"/>
                  </a:lnTo>
                  <a:lnTo>
                    <a:pt x="206" y="70"/>
                  </a:lnTo>
                  <a:lnTo>
                    <a:pt x="179" y="96"/>
                  </a:lnTo>
                  <a:lnTo>
                    <a:pt x="159" y="123"/>
                  </a:lnTo>
                  <a:lnTo>
                    <a:pt x="140" y="152"/>
                  </a:lnTo>
                  <a:lnTo>
                    <a:pt x="128" y="183"/>
                  </a:lnTo>
                  <a:lnTo>
                    <a:pt x="117" y="216"/>
                  </a:lnTo>
                  <a:lnTo>
                    <a:pt x="113" y="248"/>
                  </a:lnTo>
                  <a:lnTo>
                    <a:pt x="111" y="281"/>
                  </a:lnTo>
                  <a:lnTo>
                    <a:pt x="0" y="304"/>
                  </a:lnTo>
                  <a:lnTo>
                    <a:pt x="22" y="406"/>
                  </a:lnTo>
                  <a:lnTo>
                    <a:pt x="138" y="382"/>
                  </a:lnTo>
                  <a:lnTo>
                    <a:pt x="140" y="386"/>
                  </a:lnTo>
                  <a:lnTo>
                    <a:pt x="144" y="391"/>
                  </a:lnTo>
                  <a:lnTo>
                    <a:pt x="146" y="395"/>
                  </a:lnTo>
                  <a:lnTo>
                    <a:pt x="149" y="400"/>
                  </a:lnTo>
                  <a:lnTo>
                    <a:pt x="156" y="409"/>
                  </a:lnTo>
                  <a:lnTo>
                    <a:pt x="163" y="418"/>
                  </a:lnTo>
                  <a:lnTo>
                    <a:pt x="170" y="427"/>
                  </a:lnTo>
                  <a:lnTo>
                    <a:pt x="178" y="435"/>
                  </a:lnTo>
                  <a:lnTo>
                    <a:pt x="183" y="420"/>
                  </a:lnTo>
                  <a:lnTo>
                    <a:pt x="190" y="405"/>
                  </a:lnTo>
                  <a:lnTo>
                    <a:pt x="201" y="392"/>
                  </a:lnTo>
                  <a:lnTo>
                    <a:pt x="214" y="382"/>
                  </a:lnTo>
                  <a:lnTo>
                    <a:pt x="230" y="372"/>
                  </a:lnTo>
                  <a:lnTo>
                    <a:pt x="246" y="365"/>
                  </a:lnTo>
                  <a:lnTo>
                    <a:pt x="266" y="361"/>
                  </a:lnTo>
                  <a:lnTo>
                    <a:pt x="285" y="360"/>
                  </a:lnTo>
                  <a:lnTo>
                    <a:pt x="295" y="360"/>
                  </a:lnTo>
                  <a:lnTo>
                    <a:pt x="304" y="361"/>
                  </a:lnTo>
                  <a:lnTo>
                    <a:pt x="312" y="362"/>
                  </a:lnTo>
                  <a:lnTo>
                    <a:pt x="320" y="364"/>
                  </a:lnTo>
                  <a:lnTo>
                    <a:pt x="328" y="367"/>
                  </a:lnTo>
                  <a:lnTo>
                    <a:pt x="336" y="369"/>
                  </a:lnTo>
                  <a:lnTo>
                    <a:pt x="343" y="372"/>
                  </a:lnTo>
                  <a:lnTo>
                    <a:pt x="350" y="377"/>
                  </a:lnTo>
                  <a:lnTo>
                    <a:pt x="344" y="376"/>
                  </a:lnTo>
                  <a:lnTo>
                    <a:pt x="338" y="375"/>
                  </a:lnTo>
                  <a:lnTo>
                    <a:pt x="331" y="375"/>
                  </a:lnTo>
                  <a:lnTo>
                    <a:pt x="326" y="375"/>
                  </a:lnTo>
                  <a:lnTo>
                    <a:pt x="304" y="376"/>
                  </a:lnTo>
                  <a:lnTo>
                    <a:pt x="283" y="382"/>
                  </a:lnTo>
                  <a:lnTo>
                    <a:pt x="265" y="390"/>
                  </a:lnTo>
                  <a:lnTo>
                    <a:pt x="250" y="400"/>
                  </a:lnTo>
                  <a:lnTo>
                    <a:pt x="236" y="413"/>
                  </a:lnTo>
                  <a:lnTo>
                    <a:pt x="225" y="427"/>
                  </a:lnTo>
                  <a:lnTo>
                    <a:pt x="220" y="443"/>
                  </a:lnTo>
                  <a:lnTo>
                    <a:pt x="217" y="460"/>
                  </a:lnTo>
                  <a:lnTo>
                    <a:pt x="217" y="461"/>
                  </a:lnTo>
                  <a:lnTo>
                    <a:pt x="217" y="461"/>
                  </a:lnTo>
                  <a:lnTo>
                    <a:pt x="217" y="461"/>
                  </a:lnTo>
                  <a:lnTo>
                    <a:pt x="217" y="461"/>
                  </a:lnTo>
                  <a:lnTo>
                    <a:pt x="266" y="489"/>
                  </a:lnTo>
                  <a:lnTo>
                    <a:pt x="280" y="493"/>
                  </a:lnTo>
                  <a:lnTo>
                    <a:pt x="295" y="497"/>
                  </a:lnTo>
                  <a:lnTo>
                    <a:pt x="310" y="500"/>
                  </a:lnTo>
                  <a:lnTo>
                    <a:pt x="325" y="501"/>
                  </a:lnTo>
                  <a:lnTo>
                    <a:pt x="340" y="503"/>
                  </a:lnTo>
                  <a:lnTo>
                    <a:pt x="356" y="503"/>
                  </a:lnTo>
                  <a:lnTo>
                    <a:pt x="371" y="503"/>
                  </a:lnTo>
                  <a:lnTo>
                    <a:pt x="387" y="500"/>
                  </a:lnTo>
                  <a:lnTo>
                    <a:pt x="402" y="498"/>
                  </a:lnTo>
                  <a:lnTo>
                    <a:pt x="417" y="495"/>
                  </a:lnTo>
                  <a:lnTo>
                    <a:pt x="433" y="490"/>
                  </a:lnTo>
                  <a:lnTo>
                    <a:pt x="448" y="484"/>
                  </a:lnTo>
                  <a:lnTo>
                    <a:pt x="463" y="478"/>
                  </a:lnTo>
                  <a:lnTo>
                    <a:pt x="478" y="471"/>
                  </a:lnTo>
                  <a:lnTo>
                    <a:pt x="493" y="463"/>
                  </a:lnTo>
                  <a:lnTo>
                    <a:pt x="507" y="454"/>
                  </a:lnTo>
                  <a:lnTo>
                    <a:pt x="549" y="421"/>
                  </a:lnTo>
                  <a:lnTo>
                    <a:pt x="583" y="380"/>
                  </a:lnTo>
                  <a:lnTo>
                    <a:pt x="608" y="337"/>
                  </a:lnTo>
                  <a:lnTo>
                    <a:pt x="624" y="291"/>
                  </a:lnTo>
                  <a:lnTo>
                    <a:pt x="631" y="242"/>
                  </a:lnTo>
                  <a:lnTo>
                    <a:pt x="628" y="194"/>
                  </a:lnTo>
                  <a:lnTo>
                    <a:pt x="616" y="146"/>
                  </a:lnTo>
                  <a:lnTo>
                    <a:pt x="593" y="103"/>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0" name="Freeform 32"/>
            <p:cNvSpPr>
              <a:spLocks/>
            </p:cNvSpPr>
            <p:nvPr/>
          </p:nvSpPr>
          <p:spPr bwMode="auto">
            <a:xfrm>
              <a:off x="6773863" y="3271838"/>
              <a:ext cx="47625" cy="47625"/>
            </a:xfrm>
            <a:custGeom>
              <a:avLst/>
              <a:gdLst>
                <a:gd name="T0" fmla="*/ 47 w 59"/>
                <a:gd name="T1" fmla="*/ 54 h 60"/>
                <a:gd name="T2" fmla="*/ 55 w 59"/>
                <a:gd name="T3" fmla="*/ 46 h 60"/>
                <a:gd name="T4" fmla="*/ 59 w 59"/>
                <a:gd name="T5" fmla="*/ 35 h 60"/>
                <a:gd name="T6" fmla="*/ 59 w 59"/>
                <a:gd name="T7" fmla="*/ 25 h 60"/>
                <a:gd name="T8" fmla="*/ 55 w 59"/>
                <a:gd name="T9" fmla="*/ 13 h 60"/>
                <a:gd name="T10" fmla="*/ 51 w 59"/>
                <a:gd name="T11" fmla="*/ 8 h 60"/>
                <a:gd name="T12" fmla="*/ 47 w 59"/>
                <a:gd name="T13" fmla="*/ 5 h 60"/>
                <a:gd name="T14" fmla="*/ 41 w 59"/>
                <a:gd name="T15" fmla="*/ 1 h 60"/>
                <a:gd name="T16" fmla="*/ 35 w 59"/>
                <a:gd name="T17" fmla="*/ 0 h 60"/>
                <a:gd name="T18" fmla="*/ 30 w 59"/>
                <a:gd name="T19" fmla="*/ 0 h 60"/>
                <a:gd name="T20" fmla="*/ 24 w 59"/>
                <a:gd name="T21" fmla="*/ 0 h 60"/>
                <a:gd name="T22" fmla="*/ 18 w 59"/>
                <a:gd name="T23" fmla="*/ 3 h 60"/>
                <a:gd name="T24" fmla="*/ 12 w 59"/>
                <a:gd name="T25" fmla="*/ 5 h 60"/>
                <a:gd name="T26" fmla="*/ 4 w 59"/>
                <a:gd name="T27" fmla="*/ 13 h 60"/>
                <a:gd name="T28" fmla="*/ 0 w 59"/>
                <a:gd name="T29" fmla="*/ 23 h 60"/>
                <a:gd name="T30" fmla="*/ 0 w 59"/>
                <a:gd name="T31" fmla="*/ 35 h 60"/>
                <a:gd name="T32" fmla="*/ 4 w 59"/>
                <a:gd name="T33" fmla="*/ 46 h 60"/>
                <a:gd name="T34" fmla="*/ 8 w 59"/>
                <a:gd name="T35" fmla="*/ 51 h 60"/>
                <a:gd name="T36" fmla="*/ 12 w 59"/>
                <a:gd name="T37" fmla="*/ 54 h 60"/>
                <a:gd name="T38" fmla="*/ 18 w 59"/>
                <a:gd name="T39" fmla="*/ 58 h 60"/>
                <a:gd name="T40" fmla="*/ 24 w 59"/>
                <a:gd name="T41" fmla="*/ 59 h 60"/>
                <a:gd name="T42" fmla="*/ 30 w 59"/>
                <a:gd name="T43" fmla="*/ 60 h 60"/>
                <a:gd name="T44" fmla="*/ 35 w 59"/>
                <a:gd name="T45" fmla="*/ 59 h 60"/>
                <a:gd name="T46" fmla="*/ 41 w 59"/>
                <a:gd name="T47" fmla="*/ 58 h 60"/>
                <a:gd name="T48" fmla="*/ 47 w 59"/>
                <a:gd name="T49"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60">
                  <a:moveTo>
                    <a:pt x="47" y="54"/>
                  </a:moveTo>
                  <a:lnTo>
                    <a:pt x="55" y="46"/>
                  </a:lnTo>
                  <a:lnTo>
                    <a:pt x="59" y="35"/>
                  </a:lnTo>
                  <a:lnTo>
                    <a:pt x="59" y="25"/>
                  </a:lnTo>
                  <a:lnTo>
                    <a:pt x="55" y="13"/>
                  </a:lnTo>
                  <a:lnTo>
                    <a:pt x="51" y="8"/>
                  </a:lnTo>
                  <a:lnTo>
                    <a:pt x="47" y="5"/>
                  </a:lnTo>
                  <a:lnTo>
                    <a:pt x="41" y="1"/>
                  </a:lnTo>
                  <a:lnTo>
                    <a:pt x="35" y="0"/>
                  </a:lnTo>
                  <a:lnTo>
                    <a:pt x="30" y="0"/>
                  </a:lnTo>
                  <a:lnTo>
                    <a:pt x="24" y="0"/>
                  </a:lnTo>
                  <a:lnTo>
                    <a:pt x="18" y="3"/>
                  </a:lnTo>
                  <a:lnTo>
                    <a:pt x="12" y="5"/>
                  </a:lnTo>
                  <a:lnTo>
                    <a:pt x="4" y="13"/>
                  </a:lnTo>
                  <a:lnTo>
                    <a:pt x="0" y="23"/>
                  </a:lnTo>
                  <a:lnTo>
                    <a:pt x="0" y="35"/>
                  </a:lnTo>
                  <a:lnTo>
                    <a:pt x="4" y="46"/>
                  </a:lnTo>
                  <a:lnTo>
                    <a:pt x="8" y="51"/>
                  </a:lnTo>
                  <a:lnTo>
                    <a:pt x="12" y="54"/>
                  </a:lnTo>
                  <a:lnTo>
                    <a:pt x="18" y="58"/>
                  </a:lnTo>
                  <a:lnTo>
                    <a:pt x="24" y="59"/>
                  </a:lnTo>
                  <a:lnTo>
                    <a:pt x="30" y="60"/>
                  </a:lnTo>
                  <a:lnTo>
                    <a:pt x="35" y="59"/>
                  </a:lnTo>
                  <a:lnTo>
                    <a:pt x="41" y="58"/>
                  </a:lnTo>
                  <a:lnTo>
                    <a:pt x="47" y="54"/>
                  </a:lnTo>
                  <a:close/>
                </a:path>
              </a:pathLst>
            </a:custGeom>
            <a:solidFill>
              <a:srgbClr val="FFFF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1" name="Freeform 33"/>
            <p:cNvSpPr>
              <a:spLocks/>
            </p:cNvSpPr>
            <p:nvPr/>
          </p:nvSpPr>
          <p:spPr bwMode="auto">
            <a:xfrm>
              <a:off x="6627813" y="3254375"/>
              <a:ext cx="47625" cy="47625"/>
            </a:xfrm>
            <a:custGeom>
              <a:avLst/>
              <a:gdLst>
                <a:gd name="T0" fmla="*/ 46 w 59"/>
                <a:gd name="T1" fmla="*/ 56 h 60"/>
                <a:gd name="T2" fmla="*/ 55 w 59"/>
                <a:gd name="T3" fmla="*/ 48 h 60"/>
                <a:gd name="T4" fmla="*/ 59 w 59"/>
                <a:gd name="T5" fmla="*/ 36 h 60"/>
                <a:gd name="T6" fmla="*/ 59 w 59"/>
                <a:gd name="T7" fmla="*/ 25 h 60"/>
                <a:gd name="T8" fmla="*/ 55 w 59"/>
                <a:gd name="T9" fmla="*/ 13 h 60"/>
                <a:gd name="T10" fmla="*/ 51 w 59"/>
                <a:gd name="T11" fmla="*/ 8 h 60"/>
                <a:gd name="T12" fmla="*/ 46 w 59"/>
                <a:gd name="T13" fmla="*/ 5 h 60"/>
                <a:gd name="T14" fmla="*/ 41 w 59"/>
                <a:gd name="T15" fmla="*/ 2 h 60"/>
                <a:gd name="T16" fmla="*/ 36 w 59"/>
                <a:gd name="T17" fmla="*/ 0 h 60"/>
                <a:gd name="T18" fmla="*/ 30 w 59"/>
                <a:gd name="T19" fmla="*/ 0 h 60"/>
                <a:gd name="T20" fmla="*/ 25 w 59"/>
                <a:gd name="T21" fmla="*/ 0 h 60"/>
                <a:gd name="T22" fmla="*/ 19 w 59"/>
                <a:gd name="T23" fmla="*/ 3 h 60"/>
                <a:gd name="T24" fmla="*/ 13 w 59"/>
                <a:gd name="T25" fmla="*/ 5 h 60"/>
                <a:gd name="T26" fmla="*/ 5 w 59"/>
                <a:gd name="T27" fmla="*/ 13 h 60"/>
                <a:gd name="T28" fmla="*/ 0 w 59"/>
                <a:gd name="T29" fmla="*/ 25 h 60"/>
                <a:gd name="T30" fmla="*/ 0 w 59"/>
                <a:gd name="T31" fmla="*/ 36 h 60"/>
                <a:gd name="T32" fmla="*/ 5 w 59"/>
                <a:gd name="T33" fmla="*/ 48 h 60"/>
                <a:gd name="T34" fmla="*/ 8 w 59"/>
                <a:gd name="T35" fmla="*/ 52 h 60"/>
                <a:gd name="T36" fmla="*/ 13 w 59"/>
                <a:gd name="T37" fmla="*/ 56 h 60"/>
                <a:gd name="T38" fmla="*/ 19 w 59"/>
                <a:gd name="T39" fmla="*/ 59 h 60"/>
                <a:gd name="T40" fmla="*/ 25 w 59"/>
                <a:gd name="T41" fmla="*/ 60 h 60"/>
                <a:gd name="T42" fmla="*/ 29 w 59"/>
                <a:gd name="T43" fmla="*/ 60 h 60"/>
                <a:gd name="T44" fmla="*/ 35 w 59"/>
                <a:gd name="T45" fmla="*/ 60 h 60"/>
                <a:gd name="T46" fmla="*/ 41 w 59"/>
                <a:gd name="T47" fmla="*/ 58 h 60"/>
                <a:gd name="T48" fmla="*/ 46 w 59"/>
                <a:gd name="T4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60">
                  <a:moveTo>
                    <a:pt x="46" y="56"/>
                  </a:moveTo>
                  <a:lnTo>
                    <a:pt x="55" y="48"/>
                  </a:lnTo>
                  <a:lnTo>
                    <a:pt x="59" y="36"/>
                  </a:lnTo>
                  <a:lnTo>
                    <a:pt x="59" y="25"/>
                  </a:lnTo>
                  <a:lnTo>
                    <a:pt x="55" y="13"/>
                  </a:lnTo>
                  <a:lnTo>
                    <a:pt x="51" y="8"/>
                  </a:lnTo>
                  <a:lnTo>
                    <a:pt x="46" y="5"/>
                  </a:lnTo>
                  <a:lnTo>
                    <a:pt x="41" y="2"/>
                  </a:lnTo>
                  <a:lnTo>
                    <a:pt x="36" y="0"/>
                  </a:lnTo>
                  <a:lnTo>
                    <a:pt x="30" y="0"/>
                  </a:lnTo>
                  <a:lnTo>
                    <a:pt x="25" y="0"/>
                  </a:lnTo>
                  <a:lnTo>
                    <a:pt x="19" y="3"/>
                  </a:lnTo>
                  <a:lnTo>
                    <a:pt x="13" y="5"/>
                  </a:lnTo>
                  <a:lnTo>
                    <a:pt x="5" y="13"/>
                  </a:lnTo>
                  <a:lnTo>
                    <a:pt x="0" y="25"/>
                  </a:lnTo>
                  <a:lnTo>
                    <a:pt x="0" y="36"/>
                  </a:lnTo>
                  <a:lnTo>
                    <a:pt x="5" y="48"/>
                  </a:lnTo>
                  <a:lnTo>
                    <a:pt x="8" y="52"/>
                  </a:lnTo>
                  <a:lnTo>
                    <a:pt x="13" y="56"/>
                  </a:lnTo>
                  <a:lnTo>
                    <a:pt x="19" y="59"/>
                  </a:lnTo>
                  <a:lnTo>
                    <a:pt x="25" y="60"/>
                  </a:lnTo>
                  <a:lnTo>
                    <a:pt x="29" y="60"/>
                  </a:lnTo>
                  <a:lnTo>
                    <a:pt x="35" y="60"/>
                  </a:lnTo>
                  <a:lnTo>
                    <a:pt x="41" y="58"/>
                  </a:lnTo>
                  <a:lnTo>
                    <a:pt x="46" y="56"/>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24" name="Freeform 34"/>
            <p:cNvSpPr>
              <a:spLocks/>
            </p:cNvSpPr>
            <p:nvPr/>
          </p:nvSpPr>
          <p:spPr bwMode="auto">
            <a:xfrm>
              <a:off x="6723063" y="2986088"/>
              <a:ext cx="398463" cy="357188"/>
            </a:xfrm>
            <a:custGeom>
              <a:avLst/>
              <a:gdLst>
                <a:gd name="T0" fmla="*/ 171 w 502"/>
                <a:gd name="T1" fmla="*/ 9 h 449"/>
                <a:gd name="T2" fmla="*/ 142 w 502"/>
                <a:gd name="T3" fmla="*/ 19 h 449"/>
                <a:gd name="T4" fmla="*/ 113 w 502"/>
                <a:gd name="T5" fmla="*/ 33 h 449"/>
                <a:gd name="T6" fmla="*/ 86 w 502"/>
                <a:gd name="T7" fmla="*/ 48 h 449"/>
                <a:gd name="T8" fmla="*/ 63 w 502"/>
                <a:gd name="T9" fmla="*/ 66 h 449"/>
                <a:gd name="T10" fmla="*/ 42 w 502"/>
                <a:gd name="T11" fmla="*/ 87 h 449"/>
                <a:gd name="T12" fmla="*/ 23 w 502"/>
                <a:gd name="T13" fmla="*/ 110 h 449"/>
                <a:gd name="T14" fmla="*/ 7 w 502"/>
                <a:gd name="T15" fmla="*/ 136 h 449"/>
                <a:gd name="T16" fmla="*/ 13 w 502"/>
                <a:gd name="T17" fmla="*/ 139 h 449"/>
                <a:gd name="T18" fmla="*/ 39 w 502"/>
                <a:gd name="T19" fmla="*/ 122 h 449"/>
                <a:gd name="T20" fmla="*/ 69 w 502"/>
                <a:gd name="T21" fmla="*/ 108 h 449"/>
                <a:gd name="T22" fmla="*/ 101 w 502"/>
                <a:gd name="T23" fmla="*/ 96 h 449"/>
                <a:gd name="T24" fmla="*/ 144 w 502"/>
                <a:gd name="T25" fmla="*/ 88 h 449"/>
                <a:gd name="T26" fmla="*/ 197 w 502"/>
                <a:gd name="T27" fmla="*/ 88 h 449"/>
                <a:gd name="T28" fmla="*/ 248 w 502"/>
                <a:gd name="T29" fmla="*/ 98 h 449"/>
                <a:gd name="T30" fmla="*/ 294 w 502"/>
                <a:gd name="T31" fmla="*/ 116 h 449"/>
                <a:gd name="T32" fmla="*/ 336 w 502"/>
                <a:gd name="T33" fmla="*/ 143 h 449"/>
                <a:gd name="T34" fmla="*/ 372 w 502"/>
                <a:gd name="T35" fmla="*/ 177 h 449"/>
                <a:gd name="T36" fmla="*/ 401 w 502"/>
                <a:gd name="T37" fmla="*/ 217 h 449"/>
                <a:gd name="T38" fmla="*/ 422 w 502"/>
                <a:gd name="T39" fmla="*/ 264 h 449"/>
                <a:gd name="T40" fmla="*/ 433 w 502"/>
                <a:gd name="T41" fmla="*/ 330 h 449"/>
                <a:gd name="T42" fmla="*/ 423 w 502"/>
                <a:gd name="T43" fmla="*/ 411 h 449"/>
                <a:gd name="T44" fmla="*/ 433 w 502"/>
                <a:gd name="T45" fmla="*/ 426 h 449"/>
                <a:gd name="T46" fmla="*/ 472 w 502"/>
                <a:gd name="T47" fmla="*/ 370 h 449"/>
                <a:gd name="T48" fmla="*/ 497 w 502"/>
                <a:gd name="T49" fmla="*/ 306 h 449"/>
                <a:gd name="T50" fmla="*/ 502 w 502"/>
                <a:gd name="T51" fmla="*/ 237 h 449"/>
                <a:gd name="T52" fmla="*/ 491 w 502"/>
                <a:gd name="T53" fmla="*/ 176 h 449"/>
                <a:gd name="T54" fmla="*/ 471 w 502"/>
                <a:gd name="T55" fmla="*/ 130 h 449"/>
                <a:gd name="T56" fmla="*/ 441 w 502"/>
                <a:gd name="T57" fmla="*/ 89 h 449"/>
                <a:gd name="T58" fmla="*/ 406 w 502"/>
                <a:gd name="T59" fmla="*/ 55 h 449"/>
                <a:gd name="T60" fmla="*/ 364 w 502"/>
                <a:gd name="T61" fmla="*/ 28 h 449"/>
                <a:gd name="T62" fmla="*/ 317 w 502"/>
                <a:gd name="T63" fmla="*/ 10 h 449"/>
                <a:gd name="T64" fmla="*/ 266 w 502"/>
                <a:gd name="T65" fmla="*/ 1 h 449"/>
                <a:gd name="T66" fmla="*/ 213 w 502"/>
                <a:gd name="T67" fmla="*/ 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2" h="449">
                  <a:moveTo>
                    <a:pt x="187" y="5"/>
                  </a:moveTo>
                  <a:lnTo>
                    <a:pt x="171" y="9"/>
                  </a:lnTo>
                  <a:lnTo>
                    <a:pt x="156" y="13"/>
                  </a:lnTo>
                  <a:lnTo>
                    <a:pt x="142" y="19"/>
                  </a:lnTo>
                  <a:lnTo>
                    <a:pt x="127" y="26"/>
                  </a:lnTo>
                  <a:lnTo>
                    <a:pt x="113" y="33"/>
                  </a:lnTo>
                  <a:lnTo>
                    <a:pt x="100" y="40"/>
                  </a:lnTo>
                  <a:lnTo>
                    <a:pt x="86" y="48"/>
                  </a:lnTo>
                  <a:lnTo>
                    <a:pt x="75" y="57"/>
                  </a:lnTo>
                  <a:lnTo>
                    <a:pt x="63" y="66"/>
                  </a:lnTo>
                  <a:lnTo>
                    <a:pt x="52" y="77"/>
                  </a:lnTo>
                  <a:lnTo>
                    <a:pt x="42" y="87"/>
                  </a:lnTo>
                  <a:lnTo>
                    <a:pt x="32" y="99"/>
                  </a:lnTo>
                  <a:lnTo>
                    <a:pt x="23" y="110"/>
                  </a:lnTo>
                  <a:lnTo>
                    <a:pt x="15" y="123"/>
                  </a:lnTo>
                  <a:lnTo>
                    <a:pt x="7" y="136"/>
                  </a:lnTo>
                  <a:lnTo>
                    <a:pt x="0" y="148"/>
                  </a:lnTo>
                  <a:lnTo>
                    <a:pt x="13" y="139"/>
                  </a:lnTo>
                  <a:lnTo>
                    <a:pt x="25" y="130"/>
                  </a:lnTo>
                  <a:lnTo>
                    <a:pt x="39" y="122"/>
                  </a:lnTo>
                  <a:lnTo>
                    <a:pt x="54" y="114"/>
                  </a:lnTo>
                  <a:lnTo>
                    <a:pt x="69" y="108"/>
                  </a:lnTo>
                  <a:lnTo>
                    <a:pt x="85" y="102"/>
                  </a:lnTo>
                  <a:lnTo>
                    <a:pt x="101" y="96"/>
                  </a:lnTo>
                  <a:lnTo>
                    <a:pt x="118" y="93"/>
                  </a:lnTo>
                  <a:lnTo>
                    <a:pt x="144" y="88"/>
                  </a:lnTo>
                  <a:lnTo>
                    <a:pt x="171" y="87"/>
                  </a:lnTo>
                  <a:lnTo>
                    <a:pt x="197" y="88"/>
                  </a:lnTo>
                  <a:lnTo>
                    <a:pt x="222" y="92"/>
                  </a:lnTo>
                  <a:lnTo>
                    <a:pt x="248" y="98"/>
                  </a:lnTo>
                  <a:lnTo>
                    <a:pt x="271" y="106"/>
                  </a:lnTo>
                  <a:lnTo>
                    <a:pt x="294" y="116"/>
                  </a:lnTo>
                  <a:lnTo>
                    <a:pt x="316" y="129"/>
                  </a:lnTo>
                  <a:lnTo>
                    <a:pt x="336" y="143"/>
                  </a:lnTo>
                  <a:lnTo>
                    <a:pt x="355" y="159"/>
                  </a:lnTo>
                  <a:lnTo>
                    <a:pt x="372" y="177"/>
                  </a:lnTo>
                  <a:lnTo>
                    <a:pt x="388" y="197"/>
                  </a:lnTo>
                  <a:lnTo>
                    <a:pt x="401" y="217"/>
                  </a:lnTo>
                  <a:lnTo>
                    <a:pt x="412" y="239"/>
                  </a:lnTo>
                  <a:lnTo>
                    <a:pt x="422" y="264"/>
                  </a:lnTo>
                  <a:lnTo>
                    <a:pt x="429" y="289"/>
                  </a:lnTo>
                  <a:lnTo>
                    <a:pt x="433" y="330"/>
                  </a:lnTo>
                  <a:lnTo>
                    <a:pt x="431" y="372"/>
                  </a:lnTo>
                  <a:lnTo>
                    <a:pt x="423" y="411"/>
                  </a:lnTo>
                  <a:lnTo>
                    <a:pt x="408" y="449"/>
                  </a:lnTo>
                  <a:lnTo>
                    <a:pt x="433" y="426"/>
                  </a:lnTo>
                  <a:lnTo>
                    <a:pt x="455" y="400"/>
                  </a:lnTo>
                  <a:lnTo>
                    <a:pt x="472" y="370"/>
                  </a:lnTo>
                  <a:lnTo>
                    <a:pt x="486" y="338"/>
                  </a:lnTo>
                  <a:lnTo>
                    <a:pt x="497" y="306"/>
                  </a:lnTo>
                  <a:lnTo>
                    <a:pt x="501" y="272"/>
                  </a:lnTo>
                  <a:lnTo>
                    <a:pt x="502" y="237"/>
                  </a:lnTo>
                  <a:lnTo>
                    <a:pt x="498" y="201"/>
                  </a:lnTo>
                  <a:lnTo>
                    <a:pt x="491" y="176"/>
                  </a:lnTo>
                  <a:lnTo>
                    <a:pt x="482" y="153"/>
                  </a:lnTo>
                  <a:lnTo>
                    <a:pt x="471" y="130"/>
                  </a:lnTo>
                  <a:lnTo>
                    <a:pt x="457" y="109"/>
                  </a:lnTo>
                  <a:lnTo>
                    <a:pt x="441" y="89"/>
                  </a:lnTo>
                  <a:lnTo>
                    <a:pt x="425" y="71"/>
                  </a:lnTo>
                  <a:lnTo>
                    <a:pt x="406" y="55"/>
                  </a:lnTo>
                  <a:lnTo>
                    <a:pt x="386" y="41"/>
                  </a:lnTo>
                  <a:lnTo>
                    <a:pt x="364" y="28"/>
                  </a:lnTo>
                  <a:lnTo>
                    <a:pt x="341" y="18"/>
                  </a:lnTo>
                  <a:lnTo>
                    <a:pt x="317" y="10"/>
                  </a:lnTo>
                  <a:lnTo>
                    <a:pt x="292" y="4"/>
                  </a:lnTo>
                  <a:lnTo>
                    <a:pt x="266" y="1"/>
                  </a:lnTo>
                  <a:lnTo>
                    <a:pt x="240" y="0"/>
                  </a:lnTo>
                  <a:lnTo>
                    <a:pt x="213" y="1"/>
                  </a:lnTo>
                  <a:lnTo>
                    <a:pt x="187" y="5"/>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25" name="Freeform 35"/>
            <p:cNvSpPr>
              <a:spLocks/>
            </p:cNvSpPr>
            <p:nvPr/>
          </p:nvSpPr>
          <p:spPr bwMode="auto">
            <a:xfrm>
              <a:off x="7267575" y="3155950"/>
              <a:ext cx="127000" cy="41275"/>
            </a:xfrm>
            <a:custGeom>
              <a:avLst/>
              <a:gdLst>
                <a:gd name="T0" fmla="*/ 0 w 160"/>
                <a:gd name="T1" fmla="*/ 17 h 53"/>
                <a:gd name="T2" fmla="*/ 156 w 160"/>
                <a:gd name="T3" fmla="*/ 0 h 53"/>
                <a:gd name="T4" fmla="*/ 160 w 160"/>
                <a:gd name="T5" fmla="*/ 35 h 53"/>
                <a:gd name="T6" fmla="*/ 3 w 160"/>
                <a:gd name="T7" fmla="*/ 53 h 53"/>
                <a:gd name="T8" fmla="*/ 0 w 160"/>
                <a:gd name="T9" fmla="*/ 17 h 53"/>
              </a:gdLst>
              <a:ahLst/>
              <a:cxnLst>
                <a:cxn ang="0">
                  <a:pos x="T0" y="T1"/>
                </a:cxn>
                <a:cxn ang="0">
                  <a:pos x="T2" y="T3"/>
                </a:cxn>
                <a:cxn ang="0">
                  <a:pos x="T4" y="T5"/>
                </a:cxn>
                <a:cxn ang="0">
                  <a:pos x="T6" y="T7"/>
                </a:cxn>
                <a:cxn ang="0">
                  <a:pos x="T8" y="T9"/>
                </a:cxn>
              </a:cxnLst>
              <a:rect l="0" t="0" r="r" b="b"/>
              <a:pathLst>
                <a:path w="160" h="53">
                  <a:moveTo>
                    <a:pt x="0" y="17"/>
                  </a:moveTo>
                  <a:lnTo>
                    <a:pt x="156" y="0"/>
                  </a:lnTo>
                  <a:lnTo>
                    <a:pt x="160" y="35"/>
                  </a:lnTo>
                  <a:lnTo>
                    <a:pt x="3" y="53"/>
                  </a:lnTo>
                  <a:lnTo>
                    <a:pt x="0" y="17"/>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29" name="Freeform 36"/>
            <p:cNvSpPr>
              <a:spLocks/>
            </p:cNvSpPr>
            <p:nvPr/>
          </p:nvSpPr>
          <p:spPr bwMode="auto">
            <a:xfrm>
              <a:off x="7259638" y="3240088"/>
              <a:ext cx="117475" cy="57150"/>
            </a:xfrm>
            <a:custGeom>
              <a:avLst/>
              <a:gdLst>
                <a:gd name="T0" fmla="*/ 10 w 148"/>
                <a:gd name="T1" fmla="*/ 0 h 73"/>
                <a:gd name="T2" fmla="*/ 148 w 148"/>
                <a:gd name="T3" fmla="*/ 38 h 73"/>
                <a:gd name="T4" fmla="*/ 139 w 148"/>
                <a:gd name="T5" fmla="*/ 73 h 73"/>
                <a:gd name="T6" fmla="*/ 0 w 148"/>
                <a:gd name="T7" fmla="*/ 35 h 73"/>
                <a:gd name="T8" fmla="*/ 10 w 148"/>
                <a:gd name="T9" fmla="*/ 0 h 73"/>
              </a:gdLst>
              <a:ahLst/>
              <a:cxnLst>
                <a:cxn ang="0">
                  <a:pos x="T0" y="T1"/>
                </a:cxn>
                <a:cxn ang="0">
                  <a:pos x="T2" y="T3"/>
                </a:cxn>
                <a:cxn ang="0">
                  <a:pos x="T4" y="T5"/>
                </a:cxn>
                <a:cxn ang="0">
                  <a:pos x="T6" y="T7"/>
                </a:cxn>
                <a:cxn ang="0">
                  <a:pos x="T8" y="T9"/>
                </a:cxn>
              </a:cxnLst>
              <a:rect l="0" t="0" r="r" b="b"/>
              <a:pathLst>
                <a:path w="148" h="73">
                  <a:moveTo>
                    <a:pt x="10" y="0"/>
                  </a:moveTo>
                  <a:lnTo>
                    <a:pt x="148" y="38"/>
                  </a:lnTo>
                  <a:lnTo>
                    <a:pt x="139" y="73"/>
                  </a:lnTo>
                  <a:lnTo>
                    <a:pt x="0" y="35"/>
                  </a:lnTo>
                  <a:lnTo>
                    <a:pt x="10" y="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30" name="Freeform 37"/>
            <p:cNvSpPr>
              <a:spLocks/>
            </p:cNvSpPr>
            <p:nvPr/>
          </p:nvSpPr>
          <p:spPr bwMode="auto">
            <a:xfrm>
              <a:off x="7229475" y="3041650"/>
              <a:ext cx="104775" cy="85725"/>
            </a:xfrm>
            <a:custGeom>
              <a:avLst/>
              <a:gdLst>
                <a:gd name="T0" fmla="*/ 0 w 134"/>
                <a:gd name="T1" fmla="*/ 78 h 108"/>
                <a:gd name="T2" fmla="*/ 113 w 134"/>
                <a:gd name="T3" fmla="*/ 0 h 108"/>
                <a:gd name="T4" fmla="*/ 134 w 134"/>
                <a:gd name="T5" fmla="*/ 29 h 108"/>
                <a:gd name="T6" fmla="*/ 21 w 134"/>
                <a:gd name="T7" fmla="*/ 108 h 108"/>
                <a:gd name="T8" fmla="*/ 0 w 134"/>
                <a:gd name="T9" fmla="*/ 78 h 108"/>
              </a:gdLst>
              <a:ahLst/>
              <a:cxnLst>
                <a:cxn ang="0">
                  <a:pos x="T0" y="T1"/>
                </a:cxn>
                <a:cxn ang="0">
                  <a:pos x="T2" y="T3"/>
                </a:cxn>
                <a:cxn ang="0">
                  <a:pos x="T4" y="T5"/>
                </a:cxn>
                <a:cxn ang="0">
                  <a:pos x="T6" y="T7"/>
                </a:cxn>
                <a:cxn ang="0">
                  <a:pos x="T8" y="T9"/>
                </a:cxn>
              </a:cxnLst>
              <a:rect l="0" t="0" r="r" b="b"/>
              <a:pathLst>
                <a:path w="134" h="108">
                  <a:moveTo>
                    <a:pt x="0" y="78"/>
                  </a:moveTo>
                  <a:lnTo>
                    <a:pt x="113" y="0"/>
                  </a:lnTo>
                  <a:lnTo>
                    <a:pt x="134" y="29"/>
                  </a:lnTo>
                  <a:lnTo>
                    <a:pt x="21" y="108"/>
                  </a:lnTo>
                  <a:lnTo>
                    <a:pt x="0" y="78"/>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31" name="Freeform 38"/>
            <p:cNvSpPr>
              <a:spLocks/>
            </p:cNvSpPr>
            <p:nvPr/>
          </p:nvSpPr>
          <p:spPr bwMode="auto">
            <a:xfrm>
              <a:off x="6470650" y="3646488"/>
              <a:ext cx="393700" cy="261938"/>
            </a:xfrm>
            <a:custGeom>
              <a:avLst/>
              <a:gdLst>
                <a:gd name="T0" fmla="*/ 479 w 496"/>
                <a:gd name="T1" fmla="*/ 118 h 330"/>
                <a:gd name="T2" fmla="*/ 482 w 496"/>
                <a:gd name="T3" fmla="*/ 105 h 330"/>
                <a:gd name="T4" fmla="*/ 477 w 496"/>
                <a:gd name="T5" fmla="*/ 106 h 330"/>
                <a:gd name="T6" fmla="*/ 450 w 496"/>
                <a:gd name="T7" fmla="*/ 126 h 330"/>
                <a:gd name="T8" fmla="*/ 405 w 496"/>
                <a:gd name="T9" fmla="*/ 154 h 330"/>
                <a:gd name="T10" fmla="*/ 348 w 496"/>
                <a:gd name="T11" fmla="*/ 188 h 330"/>
                <a:gd name="T12" fmla="*/ 286 w 496"/>
                <a:gd name="T13" fmla="*/ 220 h 330"/>
                <a:gd name="T14" fmla="*/ 221 w 496"/>
                <a:gd name="T15" fmla="*/ 249 h 330"/>
                <a:gd name="T16" fmla="*/ 160 w 496"/>
                <a:gd name="T17" fmla="*/ 270 h 330"/>
                <a:gd name="T18" fmla="*/ 107 w 496"/>
                <a:gd name="T19" fmla="*/ 280 h 330"/>
                <a:gd name="T20" fmla="*/ 73 w 496"/>
                <a:gd name="T21" fmla="*/ 277 h 330"/>
                <a:gd name="T22" fmla="*/ 60 w 496"/>
                <a:gd name="T23" fmla="*/ 269 h 330"/>
                <a:gd name="T24" fmla="*/ 50 w 496"/>
                <a:gd name="T25" fmla="*/ 239 h 330"/>
                <a:gd name="T26" fmla="*/ 69 w 496"/>
                <a:gd name="T27" fmla="*/ 181 h 330"/>
                <a:gd name="T28" fmla="*/ 112 w 496"/>
                <a:gd name="T29" fmla="*/ 121 h 330"/>
                <a:gd name="T30" fmla="*/ 160 w 496"/>
                <a:gd name="T31" fmla="*/ 70 h 330"/>
                <a:gd name="T32" fmla="*/ 183 w 496"/>
                <a:gd name="T33" fmla="*/ 47 h 330"/>
                <a:gd name="T34" fmla="*/ 193 w 496"/>
                <a:gd name="T35" fmla="*/ 39 h 330"/>
                <a:gd name="T36" fmla="*/ 160 w 496"/>
                <a:gd name="T37" fmla="*/ 0 h 330"/>
                <a:gd name="T38" fmla="*/ 153 w 496"/>
                <a:gd name="T39" fmla="*/ 7 h 330"/>
                <a:gd name="T40" fmla="*/ 144 w 496"/>
                <a:gd name="T41" fmla="*/ 16 h 330"/>
                <a:gd name="T42" fmla="*/ 119 w 496"/>
                <a:gd name="T43" fmla="*/ 40 h 330"/>
                <a:gd name="T44" fmla="*/ 91 w 496"/>
                <a:gd name="T45" fmla="*/ 69 h 330"/>
                <a:gd name="T46" fmla="*/ 62 w 496"/>
                <a:gd name="T47" fmla="*/ 102 h 330"/>
                <a:gd name="T48" fmla="*/ 36 w 496"/>
                <a:gd name="T49" fmla="*/ 138 h 330"/>
                <a:gd name="T50" fmla="*/ 15 w 496"/>
                <a:gd name="T51" fmla="*/ 176 h 330"/>
                <a:gd name="T52" fmla="*/ 3 w 496"/>
                <a:gd name="T53" fmla="*/ 214 h 330"/>
                <a:gd name="T54" fmla="*/ 0 w 496"/>
                <a:gd name="T55" fmla="*/ 253 h 330"/>
                <a:gd name="T56" fmla="*/ 13 w 496"/>
                <a:gd name="T57" fmla="*/ 290 h 330"/>
                <a:gd name="T58" fmla="*/ 27 w 496"/>
                <a:gd name="T59" fmla="*/ 307 h 330"/>
                <a:gd name="T60" fmla="*/ 44 w 496"/>
                <a:gd name="T61" fmla="*/ 320 h 330"/>
                <a:gd name="T62" fmla="*/ 66 w 496"/>
                <a:gd name="T63" fmla="*/ 328 h 330"/>
                <a:gd name="T64" fmla="*/ 92 w 496"/>
                <a:gd name="T65" fmla="*/ 330 h 330"/>
                <a:gd name="T66" fmla="*/ 124 w 496"/>
                <a:gd name="T67" fmla="*/ 329 h 330"/>
                <a:gd name="T68" fmla="*/ 158 w 496"/>
                <a:gd name="T69" fmla="*/ 322 h 330"/>
                <a:gd name="T70" fmla="*/ 197 w 496"/>
                <a:gd name="T71" fmla="*/ 312 h 330"/>
                <a:gd name="T72" fmla="*/ 241 w 496"/>
                <a:gd name="T73" fmla="*/ 296 h 330"/>
                <a:gd name="T74" fmla="*/ 270 w 496"/>
                <a:gd name="T75" fmla="*/ 283 h 330"/>
                <a:gd name="T76" fmla="*/ 297 w 496"/>
                <a:gd name="T77" fmla="*/ 270 h 330"/>
                <a:gd name="T78" fmla="*/ 325 w 496"/>
                <a:gd name="T79" fmla="*/ 257 h 330"/>
                <a:gd name="T80" fmla="*/ 350 w 496"/>
                <a:gd name="T81" fmla="*/ 243 h 330"/>
                <a:gd name="T82" fmla="*/ 375 w 496"/>
                <a:gd name="T83" fmla="*/ 230 h 330"/>
                <a:gd name="T84" fmla="*/ 397 w 496"/>
                <a:gd name="T85" fmla="*/ 219 h 330"/>
                <a:gd name="T86" fmla="*/ 415 w 496"/>
                <a:gd name="T87" fmla="*/ 207 h 330"/>
                <a:gd name="T88" fmla="*/ 431 w 496"/>
                <a:gd name="T89" fmla="*/ 198 h 330"/>
                <a:gd name="T90" fmla="*/ 483 w 496"/>
                <a:gd name="T91" fmla="*/ 160 h 330"/>
                <a:gd name="T92" fmla="*/ 496 w 496"/>
                <a:gd name="T93" fmla="*/ 138 h 330"/>
                <a:gd name="T94" fmla="*/ 489 w 496"/>
                <a:gd name="T95" fmla="*/ 129 h 330"/>
                <a:gd name="T96" fmla="*/ 482 w 496"/>
                <a:gd name="T97" fmla="*/ 12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6" h="330">
                  <a:moveTo>
                    <a:pt x="482" y="126"/>
                  </a:moveTo>
                  <a:lnTo>
                    <a:pt x="479" y="118"/>
                  </a:lnTo>
                  <a:lnTo>
                    <a:pt x="479" y="111"/>
                  </a:lnTo>
                  <a:lnTo>
                    <a:pt x="482" y="105"/>
                  </a:lnTo>
                  <a:lnTo>
                    <a:pt x="484" y="100"/>
                  </a:lnTo>
                  <a:lnTo>
                    <a:pt x="477" y="106"/>
                  </a:lnTo>
                  <a:lnTo>
                    <a:pt x="466" y="115"/>
                  </a:lnTo>
                  <a:lnTo>
                    <a:pt x="450" y="126"/>
                  </a:lnTo>
                  <a:lnTo>
                    <a:pt x="429" y="139"/>
                  </a:lnTo>
                  <a:lnTo>
                    <a:pt x="405" y="154"/>
                  </a:lnTo>
                  <a:lnTo>
                    <a:pt x="378" y="170"/>
                  </a:lnTo>
                  <a:lnTo>
                    <a:pt x="348" y="188"/>
                  </a:lnTo>
                  <a:lnTo>
                    <a:pt x="318" y="204"/>
                  </a:lnTo>
                  <a:lnTo>
                    <a:pt x="286" y="220"/>
                  </a:lnTo>
                  <a:lnTo>
                    <a:pt x="254" y="235"/>
                  </a:lnTo>
                  <a:lnTo>
                    <a:pt x="221" y="249"/>
                  </a:lnTo>
                  <a:lnTo>
                    <a:pt x="190" y="260"/>
                  </a:lnTo>
                  <a:lnTo>
                    <a:pt x="160" y="270"/>
                  </a:lnTo>
                  <a:lnTo>
                    <a:pt x="133" y="277"/>
                  </a:lnTo>
                  <a:lnTo>
                    <a:pt x="107" y="280"/>
                  </a:lnTo>
                  <a:lnTo>
                    <a:pt x="84" y="280"/>
                  </a:lnTo>
                  <a:lnTo>
                    <a:pt x="73" y="277"/>
                  </a:lnTo>
                  <a:lnTo>
                    <a:pt x="65" y="274"/>
                  </a:lnTo>
                  <a:lnTo>
                    <a:pt x="60" y="269"/>
                  </a:lnTo>
                  <a:lnTo>
                    <a:pt x="57" y="265"/>
                  </a:lnTo>
                  <a:lnTo>
                    <a:pt x="50" y="239"/>
                  </a:lnTo>
                  <a:lnTo>
                    <a:pt x="56" y="211"/>
                  </a:lnTo>
                  <a:lnTo>
                    <a:pt x="69" y="181"/>
                  </a:lnTo>
                  <a:lnTo>
                    <a:pt x="89" y="151"/>
                  </a:lnTo>
                  <a:lnTo>
                    <a:pt x="112" y="121"/>
                  </a:lnTo>
                  <a:lnTo>
                    <a:pt x="137" y="93"/>
                  </a:lnTo>
                  <a:lnTo>
                    <a:pt x="160" y="70"/>
                  </a:lnTo>
                  <a:lnTo>
                    <a:pt x="179" y="52"/>
                  </a:lnTo>
                  <a:lnTo>
                    <a:pt x="183" y="47"/>
                  </a:lnTo>
                  <a:lnTo>
                    <a:pt x="188" y="43"/>
                  </a:lnTo>
                  <a:lnTo>
                    <a:pt x="193" y="39"/>
                  </a:lnTo>
                  <a:lnTo>
                    <a:pt x="196" y="35"/>
                  </a:lnTo>
                  <a:lnTo>
                    <a:pt x="160" y="0"/>
                  </a:lnTo>
                  <a:lnTo>
                    <a:pt x="157" y="3"/>
                  </a:lnTo>
                  <a:lnTo>
                    <a:pt x="153" y="7"/>
                  </a:lnTo>
                  <a:lnTo>
                    <a:pt x="149" y="11"/>
                  </a:lnTo>
                  <a:lnTo>
                    <a:pt x="144" y="16"/>
                  </a:lnTo>
                  <a:lnTo>
                    <a:pt x="133" y="27"/>
                  </a:lnTo>
                  <a:lnTo>
                    <a:pt x="119" y="40"/>
                  </a:lnTo>
                  <a:lnTo>
                    <a:pt x="105" y="54"/>
                  </a:lnTo>
                  <a:lnTo>
                    <a:pt x="91" y="69"/>
                  </a:lnTo>
                  <a:lnTo>
                    <a:pt x="76" y="85"/>
                  </a:lnTo>
                  <a:lnTo>
                    <a:pt x="62" y="102"/>
                  </a:lnTo>
                  <a:lnTo>
                    <a:pt x="49" y="120"/>
                  </a:lnTo>
                  <a:lnTo>
                    <a:pt x="36" y="138"/>
                  </a:lnTo>
                  <a:lnTo>
                    <a:pt x="24" y="156"/>
                  </a:lnTo>
                  <a:lnTo>
                    <a:pt x="15" y="176"/>
                  </a:lnTo>
                  <a:lnTo>
                    <a:pt x="7" y="196"/>
                  </a:lnTo>
                  <a:lnTo>
                    <a:pt x="3" y="214"/>
                  </a:lnTo>
                  <a:lnTo>
                    <a:pt x="0" y="234"/>
                  </a:lnTo>
                  <a:lnTo>
                    <a:pt x="0" y="253"/>
                  </a:lnTo>
                  <a:lnTo>
                    <a:pt x="5" y="272"/>
                  </a:lnTo>
                  <a:lnTo>
                    <a:pt x="13" y="290"/>
                  </a:lnTo>
                  <a:lnTo>
                    <a:pt x="19" y="299"/>
                  </a:lnTo>
                  <a:lnTo>
                    <a:pt x="27" y="307"/>
                  </a:lnTo>
                  <a:lnTo>
                    <a:pt x="35" y="314"/>
                  </a:lnTo>
                  <a:lnTo>
                    <a:pt x="44" y="320"/>
                  </a:lnTo>
                  <a:lnTo>
                    <a:pt x="54" y="325"/>
                  </a:lnTo>
                  <a:lnTo>
                    <a:pt x="66" y="328"/>
                  </a:lnTo>
                  <a:lnTo>
                    <a:pt x="79" y="330"/>
                  </a:lnTo>
                  <a:lnTo>
                    <a:pt x="92" y="330"/>
                  </a:lnTo>
                  <a:lnTo>
                    <a:pt x="107" y="330"/>
                  </a:lnTo>
                  <a:lnTo>
                    <a:pt x="124" y="329"/>
                  </a:lnTo>
                  <a:lnTo>
                    <a:pt x="141" y="327"/>
                  </a:lnTo>
                  <a:lnTo>
                    <a:pt x="158" y="322"/>
                  </a:lnTo>
                  <a:lnTo>
                    <a:pt x="178" y="318"/>
                  </a:lnTo>
                  <a:lnTo>
                    <a:pt x="197" y="312"/>
                  </a:lnTo>
                  <a:lnTo>
                    <a:pt x="219" y="304"/>
                  </a:lnTo>
                  <a:lnTo>
                    <a:pt x="241" y="296"/>
                  </a:lnTo>
                  <a:lnTo>
                    <a:pt x="256" y="290"/>
                  </a:lnTo>
                  <a:lnTo>
                    <a:pt x="270" y="283"/>
                  </a:lnTo>
                  <a:lnTo>
                    <a:pt x="284" y="276"/>
                  </a:lnTo>
                  <a:lnTo>
                    <a:pt x="297" y="270"/>
                  </a:lnTo>
                  <a:lnTo>
                    <a:pt x="311" y="264"/>
                  </a:lnTo>
                  <a:lnTo>
                    <a:pt x="325" y="257"/>
                  </a:lnTo>
                  <a:lnTo>
                    <a:pt x="338" y="250"/>
                  </a:lnTo>
                  <a:lnTo>
                    <a:pt x="350" y="243"/>
                  </a:lnTo>
                  <a:lnTo>
                    <a:pt x="363" y="237"/>
                  </a:lnTo>
                  <a:lnTo>
                    <a:pt x="375" y="230"/>
                  </a:lnTo>
                  <a:lnTo>
                    <a:pt x="386" y="224"/>
                  </a:lnTo>
                  <a:lnTo>
                    <a:pt x="397" y="219"/>
                  </a:lnTo>
                  <a:lnTo>
                    <a:pt x="406" y="213"/>
                  </a:lnTo>
                  <a:lnTo>
                    <a:pt x="415" y="207"/>
                  </a:lnTo>
                  <a:lnTo>
                    <a:pt x="423" y="202"/>
                  </a:lnTo>
                  <a:lnTo>
                    <a:pt x="431" y="198"/>
                  </a:lnTo>
                  <a:lnTo>
                    <a:pt x="463" y="176"/>
                  </a:lnTo>
                  <a:lnTo>
                    <a:pt x="483" y="160"/>
                  </a:lnTo>
                  <a:lnTo>
                    <a:pt x="493" y="147"/>
                  </a:lnTo>
                  <a:lnTo>
                    <a:pt x="496" y="138"/>
                  </a:lnTo>
                  <a:lnTo>
                    <a:pt x="493" y="132"/>
                  </a:lnTo>
                  <a:lnTo>
                    <a:pt x="489" y="129"/>
                  </a:lnTo>
                  <a:lnTo>
                    <a:pt x="484" y="126"/>
                  </a:lnTo>
                  <a:lnTo>
                    <a:pt x="482" y="126"/>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32" name="Freeform 39"/>
            <p:cNvSpPr>
              <a:spLocks/>
            </p:cNvSpPr>
            <p:nvPr/>
          </p:nvSpPr>
          <p:spPr bwMode="auto">
            <a:xfrm>
              <a:off x="6989763" y="3579813"/>
              <a:ext cx="547688" cy="327025"/>
            </a:xfrm>
            <a:custGeom>
              <a:avLst/>
              <a:gdLst>
                <a:gd name="T0" fmla="*/ 396 w 691"/>
                <a:gd name="T1" fmla="*/ 396 h 411"/>
                <a:gd name="T2" fmla="*/ 454 w 691"/>
                <a:gd name="T3" fmla="*/ 365 h 411"/>
                <a:gd name="T4" fmla="*/ 508 w 691"/>
                <a:gd name="T5" fmla="*/ 333 h 411"/>
                <a:gd name="T6" fmla="*/ 556 w 691"/>
                <a:gd name="T7" fmla="*/ 298 h 411"/>
                <a:gd name="T8" fmla="*/ 598 w 691"/>
                <a:gd name="T9" fmla="*/ 264 h 411"/>
                <a:gd name="T10" fmla="*/ 633 w 691"/>
                <a:gd name="T11" fmla="*/ 228 h 411"/>
                <a:gd name="T12" fmla="*/ 661 w 691"/>
                <a:gd name="T13" fmla="*/ 193 h 411"/>
                <a:gd name="T14" fmla="*/ 680 w 691"/>
                <a:gd name="T15" fmla="*/ 159 h 411"/>
                <a:gd name="T16" fmla="*/ 691 w 691"/>
                <a:gd name="T17" fmla="*/ 120 h 411"/>
                <a:gd name="T18" fmla="*/ 687 w 691"/>
                <a:gd name="T19" fmla="*/ 78 h 411"/>
                <a:gd name="T20" fmla="*/ 664 w 691"/>
                <a:gd name="T21" fmla="*/ 42 h 411"/>
                <a:gd name="T22" fmla="*/ 625 w 691"/>
                <a:gd name="T23" fmla="*/ 17 h 411"/>
                <a:gd name="T24" fmla="*/ 573 w 691"/>
                <a:gd name="T25" fmla="*/ 3 h 411"/>
                <a:gd name="T26" fmla="*/ 512 w 691"/>
                <a:gd name="T27" fmla="*/ 0 h 411"/>
                <a:gd name="T28" fmla="*/ 442 w 691"/>
                <a:gd name="T29" fmla="*/ 5 h 411"/>
                <a:gd name="T30" fmla="*/ 367 w 691"/>
                <a:gd name="T31" fmla="*/ 19 h 411"/>
                <a:gd name="T32" fmla="*/ 291 w 691"/>
                <a:gd name="T33" fmla="*/ 41 h 411"/>
                <a:gd name="T34" fmla="*/ 214 w 691"/>
                <a:gd name="T35" fmla="*/ 70 h 411"/>
                <a:gd name="T36" fmla="*/ 153 w 691"/>
                <a:gd name="T37" fmla="*/ 98 h 411"/>
                <a:gd name="T38" fmla="*/ 105 w 691"/>
                <a:gd name="T39" fmla="*/ 122 h 411"/>
                <a:gd name="T40" fmla="*/ 60 w 691"/>
                <a:gd name="T41" fmla="*/ 147 h 411"/>
                <a:gd name="T42" fmla="*/ 20 w 691"/>
                <a:gd name="T43" fmla="*/ 174 h 411"/>
                <a:gd name="T44" fmla="*/ 30 w 691"/>
                <a:gd name="T45" fmla="*/ 228 h 411"/>
                <a:gd name="T46" fmla="*/ 67 w 691"/>
                <a:gd name="T47" fmla="*/ 203 h 411"/>
                <a:gd name="T48" fmla="*/ 109 w 691"/>
                <a:gd name="T49" fmla="*/ 177 h 411"/>
                <a:gd name="T50" fmla="*/ 151 w 691"/>
                <a:gd name="T51" fmla="*/ 154 h 411"/>
                <a:gd name="T52" fmla="*/ 196 w 691"/>
                <a:gd name="T53" fmla="*/ 132 h 411"/>
                <a:gd name="T54" fmla="*/ 276 w 691"/>
                <a:gd name="T55" fmla="*/ 100 h 411"/>
                <a:gd name="T56" fmla="*/ 351 w 691"/>
                <a:gd name="T57" fmla="*/ 76 h 411"/>
                <a:gd name="T58" fmla="*/ 421 w 691"/>
                <a:gd name="T59" fmla="*/ 60 h 411"/>
                <a:gd name="T60" fmla="*/ 483 w 691"/>
                <a:gd name="T61" fmla="*/ 50 h 411"/>
                <a:gd name="T62" fmla="*/ 538 w 691"/>
                <a:gd name="T63" fmla="*/ 49 h 411"/>
                <a:gd name="T64" fmla="*/ 582 w 691"/>
                <a:gd name="T65" fmla="*/ 55 h 411"/>
                <a:gd name="T66" fmla="*/ 616 w 691"/>
                <a:gd name="T67" fmla="*/ 68 h 411"/>
                <a:gd name="T68" fmla="*/ 635 w 691"/>
                <a:gd name="T69" fmla="*/ 86 h 411"/>
                <a:gd name="T70" fmla="*/ 641 w 691"/>
                <a:gd name="T71" fmla="*/ 105 h 411"/>
                <a:gd name="T72" fmla="*/ 638 w 691"/>
                <a:gd name="T73" fmla="*/ 128 h 411"/>
                <a:gd name="T74" fmla="*/ 627 w 691"/>
                <a:gd name="T75" fmla="*/ 152 h 411"/>
                <a:gd name="T76" fmla="*/ 609 w 691"/>
                <a:gd name="T77" fmla="*/ 178 h 411"/>
                <a:gd name="T78" fmla="*/ 583 w 691"/>
                <a:gd name="T79" fmla="*/ 208 h 411"/>
                <a:gd name="T80" fmla="*/ 550 w 691"/>
                <a:gd name="T81" fmla="*/ 239 h 411"/>
                <a:gd name="T82" fmla="*/ 510 w 691"/>
                <a:gd name="T83" fmla="*/ 271 h 411"/>
                <a:gd name="T84" fmla="*/ 462 w 691"/>
                <a:gd name="T85" fmla="*/ 303 h 411"/>
                <a:gd name="T86" fmla="*/ 407 w 691"/>
                <a:gd name="T87" fmla="*/ 334 h 411"/>
                <a:gd name="T88" fmla="*/ 344 w 691"/>
                <a:gd name="T89" fmla="*/ 365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1" h="411">
                  <a:moveTo>
                    <a:pt x="364" y="411"/>
                  </a:moveTo>
                  <a:lnTo>
                    <a:pt x="396" y="396"/>
                  </a:lnTo>
                  <a:lnTo>
                    <a:pt x="426" y="381"/>
                  </a:lnTo>
                  <a:lnTo>
                    <a:pt x="454" y="365"/>
                  </a:lnTo>
                  <a:lnTo>
                    <a:pt x="482" y="349"/>
                  </a:lnTo>
                  <a:lnTo>
                    <a:pt x="508" y="333"/>
                  </a:lnTo>
                  <a:lnTo>
                    <a:pt x="533" y="315"/>
                  </a:lnTo>
                  <a:lnTo>
                    <a:pt x="556" y="298"/>
                  </a:lnTo>
                  <a:lnTo>
                    <a:pt x="578" y="281"/>
                  </a:lnTo>
                  <a:lnTo>
                    <a:pt x="598" y="264"/>
                  </a:lnTo>
                  <a:lnTo>
                    <a:pt x="617" y="245"/>
                  </a:lnTo>
                  <a:lnTo>
                    <a:pt x="633" y="228"/>
                  </a:lnTo>
                  <a:lnTo>
                    <a:pt x="648" y="211"/>
                  </a:lnTo>
                  <a:lnTo>
                    <a:pt x="661" y="193"/>
                  </a:lnTo>
                  <a:lnTo>
                    <a:pt x="671" y="176"/>
                  </a:lnTo>
                  <a:lnTo>
                    <a:pt x="680" y="159"/>
                  </a:lnTo>
                  <a:lnTo>
                    <a:pt x="686" y="143"/>
                  </a:lnTo>
                  <a:lnTo>
                    <a:pt x="691" y="120"/>
                  </a:lnTo>
                  <a:lnTo>
                    <a:pt x="691" y="98"/>
                  </a:lnTo>
                  <a:lnTo>
                    <a:pt x="687" y="78"/>
                  </a:lnTo>
                  <a:lnTo>
                    <a:pt x="678" y="60"/>
                  </a:lnTo>
                  <a:lnTo>
                    <a:pt x="664" y="42"/>
                  </a:lnTo>
                  <a:lnTo>
                    <a:pt x="647" y="29"/>
                  </a:lnTo>
                  <a:lnTo>
                    <a:pt x="625" y="17"/>
                  </a:lnTo>
                  <a:lnTo>
                    <a:pt x="601" y="8"/>
                  </a:lnTo>
                  <a:lnTo>
                    <a:pt x="573" y="3"/>
                  </a:lnTo>
                  <a:lnTo>
                    <a:pt x="543" y="0"/>
                  </a:lnTo>
                  <a:lnTo>
                    <a:pt x="512" y="0"/>
                  </a:lnTo>
                  <a:lnTo>
                    <a:pt x="477" y="1"/>
                  </a:lnTo>
                  <a:lnTo>
                    <a:pt x="442" y="5"/>
                  </a:lnTo>
                  <a:lnTo>
                    <a:pt x="405" y="11"/>
                  </a:lnTo>
                  <a:lnTo>
                    <a:pt x="367" y="19"/>
                  </a:lnTo>
                  <a:lnTo>
                    <a:pt x="329" y="30"/>
                  </a:lnTo>
                  <a:lnTo>
                    <a:pt x="291" y="41"/>
                  </a:lnTo>
                  <a:lnTo>
                    <a:pt x="252" y="55"/>
                  </a:lnTo>
                  <a:lnTo>
                    <a:pt x="214" y="70"/>
                  </a:lnTo>
                  <a:lnTo>
                    <a:pt x="177" y="86"/>
                  </a:lnTo>
                  <a:lnTo>
                    <a:pt x="153" y="98"/>
                  </a:lnTo>
                  <a:lnTo>
                    <a:pt x="128" y="109"/>
                  </a:lnTo>
                  <a:lnTo>
                    <a:pt x="105" y="122"/>
                  </a:lnTo>
                  <a:lnTo>
                    <a:pt x="82" y="135"/>
                  </a:lnTo>
                  <a:lnTo>
                    <a:pt x="60" y="147"/>
                  </a:lnTo>
                  <a:lnTo>
                    <a:pt x="40" y="160"/>
                  </a:lnTo>
                  <a:lnTo>
                    <a:pt x="20" y="174"/>
                  </a:lnTo>
                  <a:lnTo>
                    <a:pt x="0" y="188"/>
                  </a:lnTo>
                  <a:lnTo>
                    <a:pt x="30" y="228"/>
                  </a:lnTo>
                  <a:lnTo>
                    <a:pt x="49" y="215"/>
                  </a:lnTo>
                  <a:lnTo>
                    <a:pt x="67" y="203"/>
                  </a:lnTo>
                  <a:lnTo>
                    <a:pt x="88" y="190"/>
                  </a:lnTo>
                  <a:lnTo>
                    <a:pt x="109" y="177"/>
                  </a:lnTo>
                  <a:lnTo>
                    <a:pt x="129" y="166"/>
                  </a:lnTo>
                  <a:lnTo>
                    <a:pt x="151" y="154"/>
                  </a:lnTo>
                  <a:lnTo>
                    <a:pt x="173" y="143"/>
                  </a:lnTo>
                  <a:lnTo>
                    <a:pt x="196" y="132"/>
                  </a:lnTo>
                  <a:lnTo>
                    <a:pt x="237" y="115"/>
                  </a:lnTo>
                  <a:lnTo>
                    <a:pt x="276" y="100"/>
                  </a:lnTo>
                  <a:lnTo>
                    <a:pt x="314" y="86"/>
                  </a:lnTo>
                  <a:lnTo>
                    <a:pt x="351" y="76"/>
                  </a:lnTo>
                  <a:lnTo>
                    <a:pt x="386" y="67"/>
                  </a:lnTo>
                  <a:lnTo>
                    <a:pt x="421" y="60"/>
                  </a:lnTo>
                  <a:lnTo>
                    <a:pt x="453" y="54"/>
                  </a:lnTo>
                  <a:lnTo>
                    <a:pt x="483" y="50"/>
                  </a:lnTo>
                  <a:lnTo>
                    <a:pt x="512" y="49"/>
                  </a:lnTo>
                  <a:lnTo>
                    <a:pt x="538" y="49"/>
                  </a:lnTo>
                  <a:lnTo>
                    <a:pt x="561" y="52"/>
                  </a:lnTo>
                  <a:lnTo>
                    <a:pt x="582" y="55"/>
                  </a:lnTo>
                  <a:lnTo>
                    <a:pt x="601" y="61"/>
                  </a:lnTo>
                  <a:lnTo>
                    <a:pt x="616" y="68"/>
                  </a:lnTo>
                  <a:lnTo>
                    <a:pt x="627" y="76"/>
                  </a:lnTo>
                  <a:lnTo>
                    <a:pt x="635" y="86"/>
                  </a:lnTo>
                  <a:lnTo>
                    <a:pt x="639" y="94"/>
                  </a:lnTo>
                  <a:lnTo>
                    <a:pt x="641" y="105"/>
                  </a:lnTo>
                  <a:lnTo>
                    <a:pt x="640" y="115"/>
                  </a:lnTo>
                  <a:lnTo>
                    <a:pt x="638" y="128"/>
                  </a:lnTo>
                  <a:lnTo>
                    <a:pt x="633" y="139"/>
                  </a:lnTo>
                  <a:lnTo>
                    <a:pt x="627" y="152"/>
                  </a:lnTo>
                  <a:lnTo>
                    <a:pt x="619" y="164"/>
                  </a:lnTo>
                  <a:lnTo>
                    <a:pt x="609" y="178"/>
                  </a:lnTo>
                  <a:lnTo>
                    <a:pt x="597" y="193"/>
                  </a:lnTo>
                  <a:lnTo>
                    <a:pt x="583" y="208"/>
                  </a:lnTo>
                  <a:lnTo>
                    <a:pt x="567" y="223"/>
                  </a:lnTo>
                  <a:lnTo>
                    <a:pt x="550" y="239"/>
                  </a:lnTo>
                  <a:lnTo>
                    <a:pt x="532" y="254"/>
                  </a:lnTo>
                  <a:lnTo>
                    <a:pt x="510" y="271"/>
                  </a:lnTo>
                  <a:lnTo>
                    <a:pt x="487" y="287"/>
                  </a:lnTo>
                  <a:lnTo>
                    <a:pt x="462" y="303"/>
                  </a:lnTo>
                  <a:lnTo>
                    <a:pt x="435" y="319"/>
                  </a:lnTo>
                  <a:lnTo>
                    <a:pt x="407" y="334"/>
                  </a:lnTo>
                  <a:lnTo>
                    <a:pt x="376" y="350"/>
                  </a:lnTo>
                  <a:lnTo>
                    <a:pt x="344" y="365"/>
                  </a:lnTo>
                  <a:lnTo>
                    <a:pt x="364" y="411"/>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33" name="Freeform 40"/>
            <p:cNvSpPr>
              <a:spLocks/>
            </p:cNvSpPr>
            <p:nvPr/>
          </p:nvSpPr>
          <p:spPr bwMode="auto">
            <a:xfrm>
              <a:off x="7142163" y="3848100"/>
              <a:ext cx="149225" cy="163513"/>
            </a:xfrm>
            <a:custGeom>
              <a:avLst/>
              <a:gdLst>
                <a:gd name="T0" fmla="*/ 183 w 188"/>
                <a:gd name="T1" fmla="*/ 129 h 207"/>
                <a:gd name="T2" fmla="*/ 147 w 188"/>
                <a:gd name="T3" fmla="*/ 93 h 207"/>
                <a:gd name="T4" fmla="*/ 100 w 188"/>
                <a:gd name="T5" fmla="*/ 43 h 207"/>
                <a:gd name="T6" fmla="*/ 66 w 188"/>
                <a:gd name="T7" fmla="*/ 6 h 207"/>
                <a:gd name="T8" fmla="*/ 56 w 188"/>
                <a:gd name="T9" fmla="*/ 4 h 207"/>
                <a:gd name="T10" fmla="*/ 46 w 188"/>
                <a:gd name="T11" fmla="*/ 15 h 207"/>
                <a:gd name="T12" fmla="*/ 44 w 188"/>
                <a:gd name="T13" fmla="*/ 19 h 207"/>
                <a:gd name="T14" fmla="*/ 25 w 188"/>
                <a:gd name="T15" fmla="*/ 43 h 207"/>
                <a:gd name="T16" fmla="*/ 9 w 188"/>
                <a:gd name="T17" fmla="*/ 66 h 207"/>
                <a:gd name="T18" fmla="*/ 1 w 188"/>
                <a:gd name="T19" fmla="*/ 86 h 207"/>
                <a:gd name="T20" fmla="*/ 1 w 188"/>
                <a:gd name="T21" fmla="*/ 98 h 207"/>
                <a:gd name="T22" fmla="*/ 12 w 188"/>
                <a:gd name="T23" fmla="*/ 98 h 207"/>
                <a:gd name="T24" fmla="*/ 30 w 188"/>
                <a:gd name="T25" fmla="*/ 90 h 207"/>
                <a:gd name="T26" fmla="*/ 51 w 188"/>
                <a:gd name="T27" fmla="*/ 75 h 207"/>
                <a:gd name="T28" fmla="*/ 71 w 188"/>
                <a:gd name="T29" fmla="*/ 57 h 207"/>
                <a:gd name="T30" fmla="*/ 53 w 188"/>
                <a:gd name="T31" fmla="*/ 81 h 207"/>
                <a:gd name="T32" fmla="*/ 37 w 188"/>
                <a:gd name="T33" fmla="*/ 105 h 207"/>
                <a:gd name="T34" fmla="*/ 29 w 188"/>
                <a:gd name="T35" fmla="*/ 125 h 207"/>
                <a:gd name="T36" fmla="*/ 29 w 188"/>
                <a:gd name="T37" fmla="*/ 136 h 207"/>
                <a:gd name="T38" fmla="*/ 40 w 188"/>
                <a:gd name="T39" fmla="*/ 137 h 207"/>
                <a:gd name="T40" fmla="*/ 59 w 188"/>
                <a:gd name="T41" fmla="*/ 127 h 207"/>
                <a:gd name="T42" fmla="*/ 81 w 188"/>
                <a:gd name="T43" fmla="*/ 111 h 207"/>
                <a:gd name="T44" fmla="*/ 103 w 188"/>
                <a:gd name="T45" fmla="*/ 90 h 207"/>
                <a:gd name="T46" fmla="*/ 85 w 188"/>
                <a:gd name="T47" fmla="*/ 113 h 207"/>
                <a:gd name="T48" fmla="*/ 71 w 188"/>
                <a:gd name="T49" fmla="*/ 135 h 207"/>
                <a:gd name="T50" fmla="*/ 63 w 188"/>
                <a:gd name="T51" fmla="*/ 155 h 207"/>
                <a:gd name="T52" fmla="*/ 64 w 188"/>
                <a:gd name="T53" fmla="*/ 166 h 207"/>
                <a:gd name="T54" fmla="*/ 75 w 188"/>
                <a:gd name="T55" fmla="*/ 166 h 207"/>
                <a:gd name="T56" fmla="*/ 92 w 188"/>
                <a:gd name="T57" fmla="*/ 158 h 207"/>
                <a:gd name="T58" fmla="*/ 113 w 188"/>
                <a:gd name="T59" fmla="*/ 143 h 207"/>
                <a:gd name="T60" fmla="*/ 134 w 188"/>
                <a:gd name="T61" fmla="*/ 125 h 207"/>
                <a:gd name="T62" fmla="*/ 115 w 188"/>
                <a:gd name="T63" fmla="*/ 149 h 207"/>
                <a:gd name="T64" fmla="*/ 100 w 188"/>
                <a:gd name="T65" fmla="*/ 172 h 207"/>
                <a:gd name="T66" fmla="*/ 91 w 188"/>
                <a:gd name="T67" fmla="*/ 192 h 207"/>
                <a:gd name="T68" fmla="*/ 91 w 188"/>
                <a:gd name="T69" fmla="*/ 204 h 207"/>
                <a:gd name="T70" fmla="*/ 104 w 188"/>
                <a:gd name="T71" fmla="*/ 204 h 207"/>
                <a:gd name="T72" fmla="*/ 123 w 188"/>
                <a:gd name="T73" fmla="*/ 194 h 207"/>
                <a:gd name="T74" fmla="*/ 147 w 188"/>
                <a:gd name="T75" fmla="*/ 176 h 207"/>
                <a:gd name="T76" fmla="*/ 170 w 188"/>
                <a:gd name="T77" fmla="*/ 152 h 207"/>
                <a:gd name="T78" fmla="*/ 180 w 188"/>
                <a:gd name="T79" fmla="*/ 144 h 207"/>
                <a:gd name="T80" fmla="*/ 188 w 188"/>
                <a:gd name="T81" fmla="*/ 13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07">
                  <a:moveTo>
                    <a:pt x="188" y="135"/>
                  </a:moveTo>
                  <a:lnTo>
                    <a:pt x="183" y="129"/>
                  </a:lnTo>
                  <a:lnTo>
                    <a:pt x="168" y="114"/>
                  </a:lnTo>
                  <a:lnTo>
                    <a:pt x="147" y="93"/>
                  </a:lnTo>
                  <a:lnTo>
                    <a:pt x="124" y="67"/>
                  </a:lnTo>
                  <a:lnTo>
                    <a:pt x="100" y="43"/>
                  </a:lnTo>
                  <a:lnTo>
                    <a:pt x="79" y="21"/>
                  </a:lnTo>
                  <a:lnTo>
                    <a:pt x="66" y="6"/>
                  </a:lnTo>
                  <a:lnTo>
                    <a:pt x="60" y="0"/>
                  </a:lnTo>
                  <a:lnTo>
                    <a:pt x="56" y="4"/>
                  </a:lnTo>
                  <a:lnTo>
                    <a:pt x="52" y="10"/>
                  </a:lnTo>
                  <a:lnTo>
                    <a:pt x="46" y="15"/>
                  </a:lnTo>
                  <a:lnTo>
                    <a:pt x="44" y="19"/>
                  </a:lnTo>
                  <a:lnTo>
                    <a:pt x="44" y="19"/>
                  </a:lnTo>
                  <a:lnTo>
                    <a:pt x="35" y="30"/>
                  </a:lnTo>
                  <a:lnTo>
                    <a:pt x="25" y="43"/>
                  </a:lnTo>
                  <a:lnTo>
                    <a:pt x="16" y="55"/>
                  </a:lnTo>
                  <a:lnTo>
                    <a:pt x="9" y="66"/>
                  </a:lnTo>
                  <a:lnTo>
                    <a:pt x="5" y="78"/>
                  </a:lnTo>
                  <a:lnTo>
                    <a:pt x="1" y="86"/>
                  </a:lnTo>
                  <a:lnTo>
                    <a:pt x="0" y="94"/>
                  </a:lnTo>
                  <a:lnTo>
                    <a:pt x="1" y="98"/>
                  </a:lnTo>
                  <a:lnTo>
                    <a:pt x="6" y="99"/>
                  </a:lnTo>
                  <a:lnTo>
                    <a:pt x="12" y="98"/>
                  </a:lnTo>
                  <a:lnTo>
                    <a:pt x="20" y="95"/>
                  </a:lnTo>
                  <a:lnTo>
                    <a:pt x="30" y="90"/>
                  </a:lnTo>
                  <a:lnTo>
                    <a:pt x="39" y="83"/>
                  </a:lnTo>
                  <a:lnTo>
                    <a:pt x="51" y="75"/>
                  </a:lnTo>
                  <a:lnTo>
                    <a:pt x="61" y="66"/>
                  </a:lnTo>
                  <a:lnTo>
                    <a:pt x="71" y="57"/>
                  </a:lnTo>
                  <a:lnTo>
                    <a:pt x="62" y="68"/>
                  </a:lnTo>
                  <a:lnTo>
                    <a:pt x="53" y="81"/>
                  </a:lnTo>
                  <a:lnTo>
                    <a:pt x="44" y="93"/>
                  </a:lnTo>
                  <a:lnTo>
                    <a:pt x="37" y="105"/>
                  </a:lnTo>
                  <a:lnTo>
                    <a:pt x="32" y="116"/>
                  </a:lnTo>
                  <a:lnTo>
                    <a:pt x="29" y="125"/>
                  </a:lnTo>
                  <a:lnTo>
                    <a:pt x="28" y="132"/>
                  </a:lnTo>
                  <a:lnTo>
                    <a:pt x="29" y="136"/>
                  </a:lnTo>
                  <a:lnTo>
                    <a:pt x="33" y="139"/>
                  </a:lnTo>
                  <a:lnTo>
                    <a:pt x="40" y="137"/>
                  </a:lnTo>
                  <a:lnTo>
                    <a:pt x="48" y="133"/>
                  </a:lnTo>
                  <a:lnTo>
                    <a:pt x="59" y="127"/>
                  </a:lnTo>
                  <a:lnTo>
                    <a:pt x="69" y="120"/>
                  </a:lnTo>
                  <a:lnTo>
                    <a:pt x="81" y="111"/>
                  </a:lnTo>
                  <a:lnTo>
                    <a:pt x="92" y="101"/>
                  </a:lnTo>
                  <a:lnTo>
                    <a:pt x="103" y="90"/>
                  </a:lnTo>
                  <a:lnTo>
                    <a:pt x="94" y="102"/>
                  </a:lnTo>
                  <a:lnTo>
                    <a:pt x="85" y="113"/>
                  </a:lnTo>
                  <a:lnTo>
                    <a:pt x="78" y="125"/>
                  </a:lnTo>
                  <a:lnTo>
                    <a:pt x="71" y="135"/>
                  </a:lnTo>
                  <a:lnTo>
                    <a:pt x="67" y="146"/>
                  </a:lnTo>
                  <a:lnTo>
                    <a:pt x="63" y="155"/>
                  </a:lnTo>
                  <a:lnTo>
                    <a:pt x="63" y="162"/>
                  </a:lnTo>
                  <a:lnTo>
                    <a:pt x="64" y="166"/>
                  </a:lnTo>
                  <a:lnTo>
                    <a:pt x="68" y="167"/>
                  </a:lnTo>
                  <a:lnTo>
                    <a:pt x="75" y="166"/>
                  </a:lnTo>
                  <a:lnTo>
                    <a:pt x="83" y="163"/>
                  </a:lnTo>
                  <a:lnTo>
                    <a:pt x="92" y="158"/>
                  </a:lnTo>
                  <a:lnTo>
                    <a:pt x="101" y="151"/>
                  </a:lnTo>
                  <a:lnTo>
                    <a:pt x="113" y="143"/>
                  </a:lnTo>
                  <a:lnTo>
                    <a:pt x="123" y="134"/>
                  </a:lnTo>
                  <a:lnTo>
                    <a:pt x="134" y="125"/>
                  </a:lnTo>
                  <a:lnTo>
                    <a:pt x="124" y="136"/>
                  </a:lnTo>
                  <a:lnTo>
                    <a:pt x="115" y="149"/>
                  </a:lnTo>
                  <a:lnTo>
                    <a:pt x="107" y="161"/>
                  </a:lnTo>
                  <a:lnTo>
                    <a:pt x="100" y="172"/>
                  </a:lnTo>
                  <a:lnTo>
                    <a:pt x="94" y="184"/>
                  </a:lnTo>
                  <a:lnTo>
                    <a:pt x="91" y="192"/>
                  </a:lnTo>
                  <a:lnTo>
                    <a:pt x="90" y="200"/>
                  </a:lnTo>
                  <a:lnTo>
                    <a:pt x="91" y="204"/>
                  </a:lnTo>
                  <a:lnTo>
                    <a:pt x="96" y="207"/>
                  </a:lnTo>
                  <a:lnTo>
                    <a:pt x="104" y="204"/>
                  </a:lnTo>
                  <a:lnTo>
                    <a:pt x="113" y="201"/>
                  </a:lnTo>
                  <a:lnTo>
                    <a:pt x="123" y="194"/>
                  </a:lnTo>
                  <a:lnTo>
                    <a:pt x="135" y="186"/>
                  </a:lnTo>
                  <a:lnTo>
                    <a:pt x="147" y="176"/>
                  </a:lnTo>
                  <a:lnTo>
                    <a:pt x="159" y="164"/>
                  </a:lnTo>
                  <a:lnTo>
                    <a:pt x="170" y="152"/>
                  </a:lnTo>
                  <a:lnTo>
                    <a:pt x="174" y="150"/>
                  </a:lnTo>
                  <a:lnTo>
                    <a:pt x="180" y="144"/>
                  </a:lnTo>
                  <a:lnTo>
                    <a:pt x="184" y="139"/>
                  </a:lnTo>
                  <a:lnTo>
                    <a:pt x="188" y="135"/>
                  </a:lnTo>
                  <a:close/>
                </a:path>
              </a:pathLst>
            </a:custGeom>
            <a:solidFill>
              <a:srgbClr val="FFFF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34" name="Freeform 41"/>
            <p:cNvSpPr>
              <a:spLocks/>
            </p:cNvSpPr>
            <p:nvPr/>
          </p:nvSpPr>
          <p:spPr bwMode="auto">
            <a:xfrm>
              <a:off x="5422900" y="3298825"/>
              <a:ext cx="746125" cy="457200"/>
            </a:xfrm>
            <a:custGeom>
              <a:avLst/>
              <a:gdLst>
                <a:gd name="T0" fmla="*/ 882 w 940"/>
                <a:gd name="T1" fmla="*/ 0 h 575"/>
                <a:gd name="T2" fmla="*/ 214 w 940"/>
                <a:gd name="T3" fmla="*/ 225 h 575"/>
                <a:gd name="T4" fmla="*/ 146 w 940"/>
                <a:gd name="T5" fmla="*/ 31 h 575"/>
                <a:gd name="T6" fmla="*/ 0 w 940"/>
                <a:gd name="T7" fmla="*/ 415 h 575"/>
                <a:gd name="T8" fmla="*/ 340 w 940"/>
                <a:gd name="T9" fmla="*/ 575 h 575"/>
                <a:gd name="T10" fmla="*/ 274 w 940"/>
                <a:gd name="T11" fmla="*/ 392 h 575"/>
                <a:gd name="T12" fmla="*/ 940 w 940"/>
                <a:gd name="T13" fmla="*/ 169 h 575"/>
                <a:gd name="T14" fmla="*/ 882 w 940"/>
                <a:gd name="T15" fmla="*/ 0 h 5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0" h="575">
                  <a:moveTo>
                    <a:pt x="882" y="0"/>
                  </a:moveTo>
                  <a:lnTo>
                    <a:pt x="214" y="225"/>
                  </a:lnTo>
                  <a:lnTo>
                    <a:pt x="146" y="31"/>
                  </a:lnTo>
                  <a:lnTo>
                    <a:pt x="0" y="415"/>
                  </a:lnTo>
                  <a:lnTo>
                    <a:pt x="340" y="575"/>
                  </a:lnTo>
                  <a:lnTo>
                    <a:pt x="274" y="392"/>
                  </a:lnTo>
                  <a:lnTo>
                    <a:pt x="940" y="169"/>
                  </a:lnTo>
                  <a:lnTo>
                    <a:pt x="882" y="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35" name="Freeform 42"/>
            <p:cNvSpPr>
              <a:spLocks/>
            </p:cNvSpPr>
            <p:nvPr/>
          </p:nvSpPr>
          <p:spPr bwMode="auto">
            <a:xfrm>
              <a:off x="5757863" y="3475038"/>
              <a:ext cx="703263" cy="454025"/>
            </a:xfrm>
            <a:custGeom>
              <a:avLst/>
              <a:gdLst>
                <a:gd name="T0" fmla="*/ 20 w 887"/>
                <a:gd name="T1" fmla="*/ 432 h 573"/>
                <a:gd name="T2" fmla="*/ 637 w 887"/>
                <a:gd name="T3" fmla="*/ 369 h 573"/>
                <a:gd name="T4" fmla="*/ 662 w 887"/>
                <a:gd name="T5" fmla="*/ 573 h 573"/>
                <a:gd name="T6" fmla="*/ 887 w 887"/>
                <a:gd name="T7" fmla="*/ 227 h 573"/>
                <a:gd name="T8" fmla="*/ 588 w 887"/>
                <a:gd name="T9" fmla="*/ 0 h 573"/>
                <a:gd name="T10" fmla="*/ 614 w 887"/>
                <a:gd name="T11" fmla="*/ 191 h 573"/>
                <a:gd name="T12" fmla="*/ 0 w 887"/>
                <a:gd name="T13" fmla="*/ 254 h 573"/>
                <a:gd name="T14" fmla="*/ 20 w 887"/>
                <a:gd name="T15" fmla="*/ 432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7" h="573">
                  <a:moveTo>
                    <a:pt x="20" y="432"/>
                  </a:moveTo>
                  <a:lnTo>
                    <a:pt x="637" y="369"/>
                  </a:lnTo>
                  <a:lnTo>
                    <a:pt x="662" y="573"/>
                  </a:lnTo>
                  <a:lnTo>
                    <a:pt x="887" y="227"/>
                  </a:lnTo>
                  <a:lnTo>
                    <a:pt x="588" y="0"/>
                  </a:lnTo>
                  <a:lnTo>
                    <a:pt x="614" y="191"/>
                  </a:lnTo>
                  <a:lnTo>
                    <a:pt x="0" y="254"/>
                  </a:lnTo>
                  <a:lnTo>
                    <a:pt x="20" y="432"/>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36" name="Freeform 43"/>
            <p:cNvSpPr>
              <a:spLocks/>
            </p:cNvSpPr>
            <p:nvPr/>
          </p:nvSpPr>
          <p:spPr bwMode="auto">
            <a:xfrm>
              <a:off x="5835650" y="3255963"/>
              <a:ext cx="287338" cy="1049338"/>
            </a:xfrm>
            <a:custGeom>
              <a:avLst/>
              <a:gdLst>
                <a:gd name="T0" fmla="*/ 361 w 361"/>
                <a:gd name="T1" fmla="*/ 1267 h 1320"/>
                <a:gd name="T2" fmla="*/ 82 w 361"/>
                <a:gd name="T3" fmla="*/ 0 h 1320"/>
                <a:gd name="T4" fmla="*/ 0 w 361"/>
                <a:gd name="T5" fmla="*/ 18 h 1320"/>
                <a:gd name="T6" fmla="*/ 234 w 361"/>
                <a:gd name="T7" fmla="*/ 1320 h 1320"/>
                <a:gd name="T8" fmla="*/ 361 w 361"/>
                <a:gd name="T9" fmla="*/ 1267 h 1320"/>
              </a:gdLst>
              <a:ahLst/>
              <a:cxnLst>
                <a:cxn ang="0">
                  <a:pos x="T0" y="T1"/>
                </a:cxn>
                <a:cxn ang="0">
                  <a:pos x="T2" y="T3"/>
                </a:cxn>
                <a:cxn ang="0">
                  <a:pos x="T4" y="T5"/>
                </a:cxn>
                <a:cxn ang="0">
                  <a:pos x="T6" y="T7"/>
                </a:cxn>
                <a:cxn ang="0">
                  <a:pos x="T8" y="T9"/>
                </a:cxn>
              </a:cxnLst>
              <a:rect l="0" t="0" r="r" b="b"/>
              <a:pathLst>
                <a:path w="361" h="1320">
                  <a:moveTo>
                    <a:pt x="361" y="1267"/>
                  </a:moveTo>
                  <a:lnTo>
                    <a:pt x="82" y="0"/>
                  </a:lnTo>
                  <a:lnTo>
                    <a:pt x="0" y="18"/>
                  </a:lnTo>
                  <a:lnTo>
                    <a:pt x="234" y="1320"/>
                  </a:lnTo>
                  <a:lnTo>
                    <a:pt x="361" y="1267"/>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32" name="Groupe 1039"/>
          <p:cNvGrpSpPr/>
          <p:nvPr/>
        </p:nvGrpSpPr>
        <p:grpSpPr>
          <a:xfrm>
            <a:off x="4957271" y="2481271"/>
            <a:ext cx="320675" cy="440239"/>
            <a:chOff x="5269438" y="2497117"/>
            <a:chExt cx="320675" cy="440239"/>
          </a:xfrm>
        </p:grpSpPr>
        <p:sp>
          <p:nvSpPr>
            <p:cNvPr id="1037" name="Freeform 44"/>
            <p:cNvSpPr>
              <a:spLocks/>
            </p:cNvSpPr>
            <p:nvPr/>
          </p:nvSpPr>
          <p:spPr bwMode="auto">
            <a:xfrm rot="2850395">
              <a:off x="5298807" y="2467748"/>
              <a:ext cx="261938" cy="320675"/>
            </a:xfrm>
            <a:custGeom>
              <a:avLst/>
              <a:gdLst>
                <a:gd name="T0" fmla="*/ 137 w 330"/>
                <a:gd name="T1" fmla="*/ 270 h 405"/>
                <a:gd name="T2" fmla="*/ 144 w 330"/>
                <a:gd name="T3" fmla="*/ 268 h 405"/>
                <a:gd name="T4" fmla="*/ 150 w 330"/>
                <a:gd name="T5" fmla="*/ 265 h 405"/>
                <a:gd name="T6" fmla="*/ 157 w 330"/>
                <a:gd name="T7" fmla="*/ 263 h 405"/>
                <a:gd name="T8" fmla="*/ 163 w 330"/>
                <a:gd name="T9" fmla="*/ 260 h 405"/>
                <a:gd name="T10" fmla="*/ 179 w 330"/>
                <a:gd name="T11" fmla="*/ 249 h 405"/>
                <a:gd name="T12" fmla="*/ 194 w 330"/>
                <a:gd name="T13" fmla="*/ 238 h 405"/>
                <a:gd name="T14" fmla="*/ 205 w 330"/>
                <a:gd name="T15" fmla="*/ 224 h 405"/>
                <a:gd name="T16" fmla="*/ 213 w 330"/>
                <a:gd name="T17" fmla="*/ 208 h 405"/>
                <a:gd name="T18" fmla="*/ 219 w 330"/>
                <a:gd name="T19" fmla="*/ 192 h 405"/>
                <a:gd name="T20" fmla="*/ 220 w 330"/>
                <a:gd name="T21" fmla="*/ 174 h 405"/>
                <a:gd name="T22" fmla="*/ 217 w 330"/>
                <a:gd name="T23" fmla="*/ 156 h 405"/>
                <a:gd name="T24" fmla="*/ 210 w 330"/>
                <a:gd name="T25" fmla="*/ 137 h 405"/>
                <a:gd name="T26" fmla="*/ 204 w 330"/>
                <a:gd name="T27" fmla="*/ 127 h 405"/>
                <a:gd name="T28" fmla="*/ 196 w 330"/>
                <a:gd name="T29" fmla="*/ 118 h 405"/>
                <a:gd name="T30" fmla="*/ 188 w 330"/>
                <a:gd name="T31" fmla="*/ 110 h 405"/>
                <a:gd name="T32" fmla="*/ 178 w 330"/>
                <a:gd name="T33" fmla="*/ 104 h 405"/>
                <a:gd name="T34" fmla="*/ 167 w 330"/>
                <a:gd name="T35" fmla="*/ 99 h 405"/>
                <a:gd name="T36" fmla="*/ 156 w 330"/>
                <a:gd name="T37" fmla="*/ 97 h 405"/>
                <a:gd name="T38" fmla="*/ 143 w 330"/>
                <a:gd name="T39" fmla="*/ 98 h 405"/>
                <a:gd name="T40" fmla="*/ 132 w 330"/>
                <a:gd name="T41" fmla="*/ 103 h 405"/>
                <a:gd name="T42" fmla="*/ 114 w 330"/>
                <a:gd name="T43" fmla="*/ 118 h 405"/>
                <a:gd name="T44" fmla="*/ 108 w 330"/>
                <a:gd name="T45" fmla="*/ 137 h 405"/>
                <a:gd name="T46" fmla="*/ 108 w 330"/>
                <a:gd name="T47" fmla="*/ 160 h 405"/>
                <a:gd name="T48" fmla="*/ 116 w 330"/>
                <a:gd name="T49" fmla="*/ 182 h 405"/>
                <a:gd name="T50" fmla="*/ 120 w 330"/>
                <a:gd name="T51" fmla="*/ 190 h 405"/>
                <a:gd name="T52" fmla="*/ 21 w 330"/>
                <a:gd name="T53" fmla="*/ 242 h 405"/>
                <a:gd name="T54" fmla="*/ 7 w 330"/>
                <a:gd name="T55" fmla="*/ 211 h 405"/>
                <a:gd name="T56" fmla="*/ 0 w 330"/>
                <a:gd name="T57" fmla="*/ 180 h 405"/>
                <a:gd name="T58" fmla="*/ 0 w 330"/>
                <a:gd name="T59" fmla="*/ 148 h 405"/>
                <a:gd name="T60" fmla="*/ 6 w 330"/>
                <a:gd name="T61" fmla="*/ 117 h 405"/>
                <a:gd name="T62" fmla="*/ 19 w 330"/>
                <a:gd name="T63" fmla="*/ 88 h 405"/>
                <a:gd name="T64" fmla="*/ 36 w 330"/>
                <a:gd name="T65" fmla="*/ 61 h 405"/>
                <a:gd name="T66" fmla="*/ 59 w 330"/>
                <a:gd name="T67" fmla="*/ 38 h 405"/>
                <a:gd name="T68" fmla="*/ 88 w 330"/>
                <a:gd name="T69" fmla="*/ 20 h 405"/>
                <a:gd name="T70" fmla="*/ 104 w 330"/>
                <a:gd name="T71" fmla="*/ 13 h 405"/>
                <a:gd name="T72" fmla="*/ 120 w 330"/>
                <a:gd name="T73" fmla="*/ 7 h 405"/>
                <a:gd name="T74" fmla="*/ 136 w 330"/>
                <a:gd name="T75" fmla="*/ 3 h 405"/>
                <a:gd name="T76" fmla="*/ 152 w 330"/>
                <a:gd name="T77" fmla="*/ 0 h 405"/>
                <a:gd name="T78" fmla="*/ 169 w 330"/>
                <a:gd name="T79" fmla="*/ 0 h 405"/>
                <a:gd name="T80" fmla="*/ 184 w 330"/>
                <a:gd name="T81" fmla="*/ 0 h 405"/>
                <a:gd name="T82" fmla="*/ 200 w 330"/>
                <a:gd name="T83" fmla="*/ 3 h 405"/>
                <a:gd name="T84" fmla="*/ 215 w 330"/>
                <a:gd name="T85" fmla="*/ 7 h 405"/>
                <a:gd name="T86" fmla="*/ 230 w 330"/>
                <a:gd name="T87" fmla="*/ 12 h 405"/>
                <a:gd name="T88" fmla="*/ 243 w 330"/>
                <a:gd name="T89" fmla="*/ 19 h 405"/>
                <a:gd name="T90" fmla="*/ 257 w 330"/>
                <a:gd name="T91" fmla="*/ 28 h 405"/>
                <a:gd name="T92" fmla="*/ 270 w 330"/>
                <a:gd name="T93" fmla="*/ 37 h 405"/>
                <a:gd name="T94" fmla="*/ 281 w 330"/>
                <a:gd name="T95" fmla="*/ 47 h 405"/>
                <a:gd name="T96" fmla="*/ 293 w 330"/>
                <a:gd name="T97" fmla="*/ 60 h 405"/>
                <a:gd name="T98" fmla="*/ 302 w 330"/>
                <a:gd name="T99" fmla="*/ 74 h 405"/>
                <a:gd name="T100" fmla="*/ 311 w 330"/>
                <a:gd name="T101" fmla="*/ 89 h 405"/>
                <a:gd name="T102" fmla="*/ 322 w 330"/>
                <a:gd name="T103" fmla="*/ 114 h 405"/>
                <a:gd name="T104" fmla="*/ 329 w 330"/>
                <a:gd name="T105" fmla="*/ 141 h 405"/>
                <a:gd name="T106" fmla="*/ 330 w 330"/>
                <a:gd name="T107" fmla="*/ 168 h 405"/>
                <a:gd name="T108" fmla="*/ 328 w 330"/>
                <a:gd name="T109" fmla="*/ 195 h 405"/>
                <a:gd name="T110" fmla="*/ 321 w 330"/>
                <a:gd name="T111" fmla="*/ 220 h 405"/>
                <a:gd name="T112" fmla="*/ 309 w 330"/>
                <a:gd name="T113" fmla="*/ 245 h 405"/>
                <a:gd name="T114" fmla="*/ 294 w 330"/>
                <a:gd name="T115" fmla="*/ 268 h 405"/>
                <a:gd name="T116" fmla="*/ 275 w 330"/>
                <a:gd name="T117" fmla="*/ 287 h 405"/>
                <a:gd name="T118" fmla="*/ 303 w 330"/>
                <a:gd name="T119" fmla="*/ 355 h 405"/>
                <a:gd name="T120" fmla="*/ 209 w 330"/>
                <a:gd name="T121" fmla="*/ 405 h 405"/>
                <a:gd name="T122" fmla="*/ 137 w 330"/>
                <a:gd name="T123" fmla="*/ 27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0" h="405">
                  <a:moveTo>
                    <a:pt x="137" y="270"/>
                  </a:moveTo>
                  <a:lnTo>
                    <a:pt x="144" y="268"/>
                  </a:lnTo>
                  <a:lnTo>
                    <a:pt x="150" y="265"/>
                  </a:lnTo>
                  <a:lnTo>
                    <a:pt x="157" y="263"/>
                  </a:lnTo>
                  <a:lnTo>
                    <a:pt x="163" y="260"/>
                  </a:lnTo>
                  <a:lnTo>
                    <a:pt x="179" y="249"/>
                  </a:lnTo>
                  <a:lnTo>
                    <a:pt x="194" y="238"/>
                  </a:lnTo>
                  <a:lnTo>
                    <a:pt x="205" y="224"/>
                  </a:lnTo>
                  <a:lnTo>
                    <a:pt x="213" y="208"/>
                  </a:lnTo>
                  <a:lnTo>
                    <a:pt x="219" y="192"/>
                  </a:lnTo>
                  <a:lnTo>
                    <a:pt x="220" y="174"/>
                  </a:lnTo>
                  <a:lnTo>
                    <a:pt x="217" y="156"/>
                  </a:lnTo>
                  <a:lnTo>
                    <a:pt x="210" y="137"/>
                  </a:lnTo>
                  <a:lnTo>
                    <a:pt x="204" y="127"/>
                  </a:lnTo>
                  <a:lnTo>
                    <a:pt x="196" y="118"/>
                  </a:lnTo>
                  <a:lnTo>
                    <a:pt x="188" y="110"/>
                  </a:lnTo>
                  <a:lnTo>
                    <a:pt x="178" y="104"/>
                  </a:lnTo>
                  <a:lnTo>
                    <a:pt x="167" y="99"/>
                  </a:lnTo>
                  <a:lnTo>
                    <a:pt x="156" y="97"/>
                  </a:lnTo>
                  <a:lnTo>
                    <a:pt x="143" y="98"/>
                  </a:lnTo>
                  <a:lnTo>
                    <a:pt x="132" y="103"/>
                  </a:lnTo>
                  <a:lnTo>
                    <a:pt x="114" y="118"/>
                  </a:lnTo>
                  <a:lnTo>
                    <a:pt x="108" y="137"/>
                  </a:lnTo>
                  <a:lnTo>
                    <a:pt x="108" y="160"/>
                  </a:lnTo>
                  <a:lnTo>
                    <a:pt x="116" y="182"/>
                  </a:lnTo>
                  <a:lnTo>
                    <a:pt x="120" y="190"/>
                  </a:lnTo>
                  <a:lnTo>
                    <a:pt x="21" y="242"/>
                  </a:lnTo>
                  <a:lnTo>
                    <a:pt x="7" y="211"/>
                  </a:lnTo>
                  <a:lnTo>
                    <a:pt x="0" y="180"/>
                  </a:lnTo>
                  <a:lnTo>
                    <a:pt x="0" y="148"/>
                  </a:lnTo>
                  <a:lnTo>
                    <a:pt x="6" y="117"/>
                  </a:lnTo>
                  <a:lnTo>
                    <a:pt x="19" y="88"/>
                  </a:lnTo>
                  <a:lnTo>
                    <a:pt x="36" y="61"/>
                  </a:lnTo>
                  <a:lnTo>
                    <a:pt x="59" y="38"/>
                  </a:lnTo>
                  <a:lnTo>
                    <a:pt x="88" y="20"/>
                  </a:lnTo>
                  <a:lnTo>
                    <a:pt x="104" y="13"/>
                  </a:lnTo>
                  <a:lnTo>
                    <a:pt x="120" y="7"/>
                  </a:lnTo>
                  <a:lnTo>
                    <a:pt x="136" y="3"/>
                  </a:lnTo>
                  <a:lnTo>
                    <a:pt x="152" y="0"/>
                  </a:lnTo>
                  <a:lnTo>
                    <a:pt x="169" y="0"/>
                  </a:lnTo>
                  <a:lnTo>
                    <a:pt x="184" y="0"/>
                  </a:lnTo>
                  <a:lnTo>
                    <a:pt x="200" y="3"/>
                  </a:lnTo>
                  <a:lnTo>
                    <a:pt x="215" y="7"/>
                  </a:lnTo>
                  <a:lnTo>
                    <a:pt x="230" y="12"/>
                  </a:lnTo>
                  <a:lnTo>
                    <a:pt x="243" y="19"/>
                  </a:lnTo>
                  <a:lnTo>
                    <a:pt x="257" y="28"/>
                  </a:lnTo>
                  <a:lnTo>
                    <a:pt x="270" y="37"/>
                  </a:lnTo>
                  <a:lnTo>
                    <a:pt x="281" y="47"/>
                  </a:lnTo>
                  <a:lnTo>
                    <a:pt x="293" y="60"/>
                  </a:lnTo>
                  <a:lnTo>
                    <a:pt x="302" y="74"/>
                  </a:lnTo>
                  <a:lnTo>
                    <a:pt x="311" y="89"/>
                  </a:lnTo>
                  <a:lnTo>
                    <a:pt x="322" y="114"/>
                  </a:lnTo>
                  <a:lnTo>
                    <a:pt x="329" y="141"/>
                  </a:lnTo>
                  <a:lnTo>
                    <a:pt x="330" y="168"/>
                  </a:lnTo>
                  <a:lnTo>
                    <a:pt x="328" y="195"/>
                  </a:lnTo>
                  <a:lnTo>
                    <a:pt x="321" y="220"/>
                  </a:lnTo>
                  <a:lnTo>
                    <a:pt x="309" y="245"/>
                  </a:lnTo>
                  <a:lnTo>
                    <a:pt x="294" y="268"/>
                  </a:lnTo>
                  <a:lnTo>
                    <a:pt x="275" y="287"/>
                  </a:lnTo>
                  <a:lnTo>
                    <a:pt x="303" y="355"/>
                  </a:lnTo>
                  <a:lnTo>
                    <a:pt x="209" y="405"/>
                  </a:lnTo>
                  <a:lnTo>
                    <a:pt x="137" y="27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38" name="Freeform 45"/>
            <p:cNvSpPr>
              <a:spLocks/>
            </p:cNvSpPr>
            <p:nvPr/>
          </p:nvSpPr>
          <p:spPr bwMode="auto">
            <a:xfrm>
              <a:off x="5307037" y="2827818"/>
              <a:ext cx="107950" cy="109538"/>
            </a:xfrm>
            <a:custGeom>
              <a:avLst/>
              <a:gdLst>
                <a:gd name="T0" fmla="*/ 128 w 136"/>
                <a:gd name="T1" fmla="*/ 37 h 137"/>
                <a:gd name="T2" fmla="*/ 134 w 136"/>
                <a:gd name="T3" fmla="*/ 50 h 137"/>
                <a:gd name="T4" fmla="*/ 136 w 136"/>
                <a:gd name="T5" fmla="*/ 64 h 137"/>
                <a:gd name="T6" fmla="*/ 136 w 136"/>
                <a:gd name="T7" fmla="*/ 76 h 137"/>
                <a:gd name="T8" fmla="*/ 134 w 136"/>
                <a:gd name="T9" fmla="*/ 89 h 137"/>
                <a:gd name="T10" fmla="*/ 129 w 136"/>
                <a:gd name="T11" fmla="*/ 102 h 137"/>
                <a:gd name="T12" fmla="*/ 121 w 136"/>
                <a:gd name="T13" fmla="*/ 113 h 137"/>
                <a:gd name="T14" fmla="*/ 112 w 136"/>
                <a:gd name="T15" fmla="*/ 122 h 137"/>
                <a:gd name="T16" fmla="*/ 100 w 136"/>
                <a:gd name="T17" fmla="*/ 130 h 137"/>
                <a:gd name="T18" fmla="*/ 88 w 136"/>
                <a:gd name="T19" fmla="*/ 135 h 137"/>
                <a:gd name="T20" fmla="*/ 74 w 136"/>
                <a:gd name="T21" fmla="*/ 137 h 137"/>
                <a:gd name="T22" fmla="*/ 61 w 136"/>
                <a:gd name="T23" fmla="*/ 137 h 137"/>
                <a:gd name="T24" fmla="*/ 47 w 136"/>
                <a:gd name="T25" fmla="*/ 134 h 137"/>
                <a:gd name="T26" fmla="*/ 36 w 136"/>
                <a:gd name="T27" fmla="*/ 129 h 137"/>
                <a:gd name="T28" fmla="*/ 24 w 136"/>
                <a:gd name="T29" fmla="*/ 121 h 137"/>
                <a:gd name="T30" fmla="*/ 15 w 136"/>
                <a:gd name="T31" fmla="*/ 112 h 137"/>
                <a:gd name="T32" fmla="*/ 7 w 136"/>
                <a:gd name="T33" fmla="*/ 100 h 137"/>
                <a:gd name="T34" fmla="*/ 2 w 136"/>
                <a:gd name="T35" fmla="*/ 88 h 137"/>
                <a:gd name="T36" fmla="*/ 0 w 136"/>
                <a:gd name="T37" fmla="*/ 75 h 137"/>
                <a:gd name="T38" fmla="*/ 0 w 136"/>
                <a:gd name="T39" fmla="*/ 61 h 137"/>
                <a:gd name="T40" fmla="*/ 4 w 136"/>
                <a:gd name="T41" fmla="*/ 49 h 137"/>
                <a:gd name="T42" fmla="*/ 8 w 136"/>
                <a:gd name="T43" fmla="*/ 37 h 137"/>
                <a:gd name="T44" fmla="*/ 16 w 136"/>
                <a:gd name="T45" fmla="*/ 25 h 137"/>
                <a:gd name="T46" fmla="*/ 25 w 136"/>
                <a:gd name="T47" fmla="*/ 16 h 137"/>
                <a:gd name="T48" fmla="*/ 37 w 136"/>
                <a:gd name="T49" fmla="*/ 8 h 137"/>
                <a:gd name="T50" fmla="*/ 50 w 136"/>
                <a:gd name="T51" fmla="*/ 4 h 137"/>
                <a:gd name="T52" fmla="*/ 62 w 136"/>
                <a:gd name="T53" fmla="*/ 0 h 137"/>
                <a:gd name="T54" fmla="*/ 76 w 136"/>
                <a:gd name="T55" fmla="*/ 1 h 137"/>
                <a:gd name="T56" fmla="*/ 89 w 136"/>
                <a:gd name="T57" fmla="*/ 4 h 137"/>
                <a:gd name="T58" fmla="*/ 100 w 136"/>
                <a:gd name="T59" fmla="*/ 8 h 137"/>
                <a:gd name="T60" fmla="*/ 111 w 136"/>
                <a:gd name="T61" fmla="*/ 16 h 137"/>
                <a:gd name="T62" fmla="*/ 120 w 136"/>
                <a:gd name="T63" fmla="*/ 25 h 137"/>
                <a:gd name="T64" fmla="*/ 128 w 136"/>
                <a:gd name="T65" fmla="*/ 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137">
                  <a:moveTo>
                    <a:pt x="128" y="37"/>
                  </a:moveTo>
                  <a:lnTo>
                    <a:pt x="134" y="50"/>
                  </a:lnTo>
                  <a:lnTo>
                    <a:pt x="136" y="64"/>
                  </a:lnTo>
                  <a:lnTo>
                    <a:pt x="136" y="76"/>
                  </a:lnTo>
                  <a:lnTo>
                    <a:pt x="134" y="89"/>
                  </a:lnTo>
                  <a:lnTo>
                    <a:pt x="129" y="102"/>
                  </a:lnTo>
                  <a:lnTo>
                    <a:pt x="121" y="113"/>
                  </a:lnTo>
                  <a:lnTo>
                    <a:pt x="112" y="122"/>
                  </a:lnTo>
                  <a:lnTo>
                    <a:pt x="100" y="130"/>
                  </a:lnTo>
                  <a:lnTo>
                    <a:pt x="88" y="135"/>
                  </a:lnTo>
                  <a:lnTo>
                    <a:pt x="74" y="137"/>
                  </a:lnTo>
                  <a:lnTo>
                    <a:pt x="61" y="137"/>
                  </a:lnTo>
                  <a:lnTo>
                    <a:pt x="47" y="134"/>
                  </a:lnTo>
                  <a:lnTo>
                    <a:pt x="36" y="129"/>
                  </a:lnTo>
                  <a:lnTo>
                    <a:pt x="24" y="121"/>
                  </a:lnTo>
                  <a:lnTo>
                    <a:pt x="15" y="112"/>
                  </a:lnTo>
                  <a:lnTo>
                    <a:pt x="7" y="100"/>
                  </a:lnTo>
                  <a:lnTo>
                    <a:pt x="2" y="88"/>
                  </a:lnTo>
                  <a:lnTo>
                    <a:pt x="0" y="75"/>
                  </a:lnTo>
                  <a:lnTo>
                    <a:pt x="0" y="61"/>
                  </a:lnTo>
                  <a:lnTo>
                    <a:pt x="4" y="49"/>
                  </a:lnTo>
                  <a:lnTo>
                    <a:pt x="8" y="37"/>
                  </a:lnTo>
                  <a:lnTo>
                    <a:pt x="16" y="25"/>
                  </a:lnTo>
                  <a:lnTo>
                    <a:pt x="25" y="16"/>
                  </a:lnTo>
                  <a:lnTo>
                    <a:pt x="37" y="8"/>
                  </a:lnTo>
                  <a:lnTo>
                    <a:pt x="50" y="4"/>
                  </a:lnTo>
                  <a:lnTo>
                    <a:pt x="62" y="0"/>
                  </a:lnTo>
                  <a:lnTo>
                    <a:pt x="76" y="1"/>
                  </a:lnTo>
                  <a:lnTo>
                    <a:pt x="89" y="4"/>
                  </a:lnTo>
                  <a:lnTo>
                    <a:pt x="100" y="8"/>
                  </a:lnTo>
                  <a:lnTo>
                    <a:pt x="111" y="16"/>
                  </a:lnTo>
                  <a:lnTo>
                    <a:pt x="120" y="25"/>
                  </a:lnTo>
                  <a:lnTo>
                    <a:pt x="128" y="37"/>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33" name="Groupe 48"/>
          <p:cNvGrpSpPr/>
          <p:nvPr/>
        </p:nvGrpSpPr>
        <p:grpSpPr>
          <a:xfrm rot="20211098">
            <a:off x="4720315" y="2255572"/>
            <a:ext cx="320675" cy="440239"/>
            <a:chOff x="5269438" y="2497117"/>
            <a:chExt cx="320675" cy="440239"/>
          </a:xfrm>
        </p:grpSpPr>
        <p:sp>
          <p:nvSpPr>
            <p:cNvPr id="50" name="Freeform 44"/>
            <p:cNvSpPr>
              <a:spLocks/>
            </p:cNvSpPr>
            <p:nvPr/>
          </p:nvSpPr>
          <p:spPr bwMode="auto">
            <a:xfrm rot="2850395">
              <a:off x="5298807" y="2467748"/>
              <a:ext cx="261938" cy="320675"/>
            </a:xfrm>
            <a:custGeom>
              <a:avLst/>
              <a:gdLst>
                <a:gd name="T0" fmla="*/ 137 w 330"/>
                <a:gd name="T1" fmla="*/ 270 h 405"/>
                <a:gd name="T2" fmla="*/ 144 w 330"/>
                <a:gd name="T3" fmla="*/ 268 h 405"/>
                <a:gd name="T4" fmla="*/ 150 w 330"/>
                <a:gd name="T5" fmla="*/ 265 h 405"/>
                <a:gd name="T6" fmla="*/ 157 w 330"/>
                <a:gd name="T7" fmla="*/ 263 h 405"/>
                <a:gd name="T8" fmla="*/ 163 w 330"/>
                <a:gd name="T9" fmla="*/ 260 h 405"/>
                <a:gd name="T10" fmla="*/ 179 w 330"/>
                <a:gd name="T11" fmla="*/ 249 h 405"/>
                <a:gd name="T12" fmla="*/ 194 w 330"/>
                <a:gd name="T13" fmla="*/ 238 h 405"/>
                <a:gd name="T14" fmla="*/ 205 w 330"/>
                <a:gd name="T15" fmla="*/ 224 h 405"/>
                <a:gd name="T16" fmla="*/ 213 w 330"/>
                <a:gd name="T17" fmla="*/ 208 h 405"/>
                <a:gd name="T18" fmla="*/ 219 w 330"/>
                <a:gd name="T19" fmla="*/ 192 h 405"/>
                <a:gd name="T20" fmla="*/ 220 w 330"/>
                <a:gd name="T21" fmla="*/ 174 h 405"/>
                <a:gd name="T22" fmla="*/ 217 w 330"/>
                <a:gd name="T23" fmla="*/ 156 h 405"/>
                <a:gd name="T24" fmla="*/ 210 w 330"/>
                <a:gd name="T25" fmla="*/ 137 h 405"/>
                <a:gd name="T26" fmla="*/ 204 w 330"/>
                <a:gd name="T27" fmla="*/ 127 h 405"/>
                <a:gd name="T28" fmla="*/ 196 w 330"/>
                <a:gd name="T29" fmla="*/ 118 h 405"/>
                <a:gd name="T30" fmla="*/ 188 w 330"/>
                <a:gd name="T31" fmla="*/ 110 h 405"/>
                <a:gd name="T32" fmla="*/ 178 w 330"/>
                <a:gd name="T33" fmla="*/ 104 h 405"/>
                <a:gd name="T34" fmla="*/ 167 w 330"/>
                <a:gd name="T35" fmla="*/ 99 h 405"/>
                <a:gd name="T36" fmla="*/ 156 w 330"/>
                <a:gd name="T37" fmla="*/ 97 h 405"/>
                <a:gd name="T38" fmla="*/ 143 w 330"/>
                <a:gd name="T39" fmla="*/ 98 h 405"/>
                <a:gd name="T40" fmla="*/ 132 w 330"/>
                <a:gd name="T41" fmla="*/ 103 h 405"/>
                <a:gd name="T42" fmla="*/ 114 w 330"/>
                <a:gd name="T43" fmla="*/ 118 h 405"/>
                <a:gd name="T44" fmla="*/ 108 w 330"/>
                <a:gd name="T45" fmla="*/ 137 h 405"/>
                <a:gd name="T46" fmla="*/ 108 w 330"/>
                <a:gd name="T47" fmla="*/ 160 h 405"/>
                <a:gd name="T48" fmla="*/ 116 w 330"/>
                <a:gd name="T49" fmla="*/ 182 h 405"/>
                <a:gd name="T50" fmla="*/ 120 w 330"/>
                <a:gd name="T51" fmla="*/ 190 h 405"/>
                <a:gd name="T52" fmla="*/ 21 w 330"/>
                <a:gd name="T53" fmla="*/ 242 h 405"/>
                <a:gd name="T54" fmla="*/ 7 w 330"/>
                <a:gd name="T55" fmla="*/ 211 h 405"/>
                <a:gd name="T56" fmla="*/ 0 w 330"/>
                <a:gd name="T57" fmla="*/ 180 h 405"/>
                <a:gd name="T58" fmla="*/ 0 w 330"/>
                <a:gd name="T59" fmla="*/ 148 h 405"/>
                <a:gd name="T60" fmla="*/ 6 w 330"/>
                <a:gd name="T61" fmla="*/ 117 h 405"/>
                <a:gd name="T62" fmla="*/ 19 w 330"/>
                <a:gd name="T63" fmla="*/ 88 h 405"/>
                <a:gd name="T64" fmla="*/ 36 w 330"/>
                <a:gd name="T65" fmla="*/ 61 h 405"/>
                <a:gd name="T66" fmla="*/ 59 w 330"/>
                <a:gd name="T67" fmla="*/ 38 h 405"/>
                <a:gd name="T68" fmla="*/ 88 w 330"/>
                <a:gd name="T69" fmla="*/ 20 h 405"/>
                <a:gd name="T70" fmla="*/ 104 w 330"/>
                <a:gd name="T71" fmla="*/ 13 h 405"/>
                <a:gd name="T72" fmla="*/ 120 w 330"/>
                <a:gd name="T73" fmla="*/ 7 h 405"/>
                <a:gd name="T74" fmla="*/ 136 w 330"/>
                <a:gd name="T75" fmla="*/ 3 h 405"/>
                <a:gd name="T76" fmla="*/ 152 w 330"/>
                <a:gd name="T77" fmla="*/ 0 h 405"/>
                <a:gd name="T78" fmla="*/ 169 w 330"/>
                <a:gd name="T79" fmla="*/ 0 h 405"/>
                <a:gd name="T80" fmla="*/ 184 w 330"/>
                <a:gd name="T81" fmla="*/ 0 h 405"/>
                <a:gd name="T82" fmla="*/ 200 w 330"/>
                <a:gd name="T83" fmla="*/ 3 h 405"/>
                <a:gd name="T84" fmla="*/ 215 w 330"/>
                <a:gd name="T85" fmla="*/ 7 h 405"/>
                <a:gd name="T86" fmla="*/ 230 w 330"/>
                <a:gd name="T87" fmla="*/ 12 h 405"/>
                <a:gd name="T88" fmla="*/ 243 w 330"/>
                <a:gd name="T89" fmla="*/ 19 h 405"/>
                <a:gd name="T90" fmla="*/ 257 w 330"/>
                <a:gd name="T91" fmla="*/ 28 h 405"/>
                <a:gd name="T92" fmla="*/ 270 w 330"/>
                <a:gd name="T93" fmla="*/ 37 h 405"/>
                <a:gd name="T94" fmla="*/ 281 w 330"/>
                <a:gd name="T95" fmla="*/ 47 h 405"/>
                <a:gd name="T96" fmla="*/ 293 w 330"/>
                <a:gd name="T97" fmla="*/ 60 h 405"/>
                <a:gd name="T98" fmla="*/ 302 w 330"/>
                <a:gd name="T99" fmla="*/ 74 h 405"/>
                <a:gd name="T100" fmla="*/ 311 w 330"/>
                <a:gd name="T101" fmla="*/ 89 h 405"/>
                <a:gd name="T102" fmla="*/ 322 w 330"/>
                <a:gd name="T103" fmla="*/ 114 h 405"/>
                <a:gd name="T104" fmla="*/ 329 w 330"/>
                <a:gd name="T105" fmla="*/ 141 h 405"/>
                <a:gd name="T106" fmla="*/ 330 w 330"/>
                <a:gd name="T107" fmla="*/ 168 h 405"/>
                <a:gd name="T108" fmla="*/ 328 w 330"/>
                <a:gd name="T109" fmla="*/ 195 h 405"/>
                <a:gd name="T110" fmla="*/ 321 w 330"/>
                <a:gd name="T111" fmla="*/ 220 h 405"/>
                <a:gd name="T112" fmla="*/ 309 w 330"/>
                <a:gd name="T113" fmla="*/ 245 h 405"/>
                <a:gd name="T114" fmla="*/ 294 w 330"/>
                <a:gd name="T115" fmla="*/ 268 h 405"/>
                <a:gd name="T116" fmla="*/ 275 w 330"/>
                <a:gd name="T117" fmla="*/ 287 h 405"/>
                <a:gd name="T118" fmla="*/ 303 w 330"/>
                <a:gd name="T119" fmla="*/ 355 h 405"/>
                <a:gd name="T120" fmla="*/ 209 w 330"/>
                <a:gd name="T121" fmla="*/ 405 h 405"/>
                <a:gd name="T122" fmla="*/ 137 w 330"/>
                <a:gd name="T123" fmla="*/ 27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0" h="405">
                  <a:moveTo>
                    <a:pt x="137" y="270"/>
                  </a:moveTo>
                  <a:lnTo>
                    <a:pt x="144" y="268"/>
                  </a:lnTo>
                  <a:lnTo>
                    <a:pt x="150" y="265"/>
                  </a:lnTo>
                  <a:lnTo>
                    <a:pt x="157" y="263"/>
                  </a:lnTo>
                  <a:lnTo>
                    <a:pt x="163" y="260"/>
                  </a:lnTo>
                  <a:lnTo>
                    <a:pt x="179" y="249"/>
                  </a:lnTo>
                  <a:lnTo>
                    <a:pt x="194" y="238"/>
                  </a:lnTo>
                  <a:lnTo>
                    <a:pt x="205" y="224"/>
                  </a:lnTo>
                  <a:lnTo>
                    <a:pt x="213" y="208"/>
                  </a:lnTo>
                  <a:lnTo>
                    <a:pt x="219" y="192"/>
                  </a:lnTo>
                  <a:lnTo>
                    <a:pt x="220" y="174"/>
                  </a:lnTo>
                  <a:lnTo>
                    <a:pt x="217" y="156"/>
                  </a:lnTo>
                  <a:lnTo>
                    <a:pt x="210" y="137"/>
                  </a:lnTo>
                  <a:lnTo>
                    <a:pt x="204" y="127"/>
                  </a:lnTo>
                  <a:lnTo>
                    <a:pt x="196" y="118"/>
                  </a:lnTo>
                  <a:lnTo>
                    <a:pt x="188" y="110"/>
                  </a:lnTo>
                  <a:lnTo>
                    <a:pt x="178" y="104"/>
                  </a:lnTo>
                  <a:lnTo>
                    <a:pt x="167" y="99"/>
                  </a:lnTo>
                  <a:lnTo>
                    <a:pt x="156" y="97"/>
                  </a:lnTo>
                  <a:lnTo>
                    <a:pt x="143" y="98"/>
                  </a:lnTo>
                  <a:lnTo>
                    <a:pt x="132" y="103"/>
                  </a:lnTo>
                  <a:lnTo>
                    <a:pt x="114" y="118"/>
                  </a:lnTo>
                  <a:lnTo>
                    <a:pt x="108" y="137"/>
                  </a:lnTo>
                  <a:lnTo>
                    <a:pt x="108" y="160"/>
                  </a:lnTo>
                  <a:lnTo>
                    <a:pt x="116" y="182"/>
                  </a:lnTo>
                  <a:lnTo>
                    <a:pt x="120" y="190"/>
                  </a:lnTo>
                  <a:lnTo>
                    <a:pt x="21" y="242"/>
                  </a:lnTo>
                  <a:lnTo>
                    <a:pt x="7" y="211"/>
                  </a:lnTo>
                  <a:lnTo>
                    <a:pt x="0" y="180"/>
                  </a:lnTo>
                  <a:lnTo>
                    <a:pt x="0" y="148"/>
                  </a:lnTo>
                  <a:lnTo>
                    <a:pt x="6" y="117"/>
                  </a:lnTo>
                  <a:lnTo>
                    <a:pt x="19" y="88"/>
                  </a:lnTo>
                  <a:lnTo>
                    <a:pt x="36" y="61"/>
                  </a:lnTo>
                  <a:lnTo>
                    <a:pt x="59" y="38"/>
                  </a:lnTo>
                  <a:lnTo>
                    <a:pt x="88" y="20"/>
                  </a:lnTo>
                  <a:lnTo>
                    <a:pt x="104" y="13"/>
                  </a:lnTo>
                  <a:lnTo>
                    <a:pt x="120" y="7"/>
                  </a:lnTo>
                  <a:lnTo>
                    <a:pt x="136" y="3"/>
                  </a:lnTo>
                  <a:lnTo>
                    <a:pt x="152" y="0"/>
                  </a:lnTo>
                  <a:lnTo>
                    <a:pt x="169" y="0"/>
                  </a:lnTo>
                  <a:lnTo>
                    <a:pt x="184" y="0"/>
                  </a:lnTo>
                  <a:lnTo>
                    <a:pt x="200" y="3"/>
                  </a:lnTo>
                  <a:lnTo>
                    <a:pt x="215" y="7"/>
                  </a:lnTo>
                  <a:lnTo>
                    <a:pt x="230" y="12"/>
                  </a:lnTo>
                  <a:lnTo>
                    <a:pt x="243" y="19"/>
                  </a:lnTo>
                  <a:lnTo>
                    <a:pt x="257" y="28"/>
                  </a:lnTo>
                  <a:lnTo>
                    <a:pt x="270" y="37"/>
                  </a:lnTo>
                  <a:lnTo>
                    <a:pt x="281" y="47"/>
                  </a:lnTo>
                  <a:lnTo>
                    <a:pt x="293" y="60"/>
                  </a:lnTo>
                  <a:lnTo>
                    <a:pt x="302" y="74"/>
                  </a:lnTo>
                  <a:lnTo>
                    <a:pt x="311" y="89"/>
                  </a:lnTo>
                  <a:lnTo>
                    <a:pt x="322" y="114"/>
                  </a:lnTo>
                  <a:lnTo>
                    <a:pt x="329" y="141"/>
                  </a:lnTo>
                  <a:lnTo>
                    <a:pt x="330" y="168"/>
                  </a:lnTo>
                  <a:lnTo>
                    <a:pt x="328" y="195"/>
                  </a:lnTo>
                  <a:lnTo>
                    <a:pt x="321" y="220"/>
                  </a:lnTo>
                  <a:lnTo>
                    <a:pt x="309" y="245"/>
                  </a:lnTo>
                  <a:lnTo>
                    <a:pt x="294" y="268"/>
                  </a:lnTo>
                  <a:lnTo>
                    <a:pt x="275" y="287"/>
                  </a:lnTo>
                  <a:lnTo>
                    <a:pt x="303" y="355"/>
                  </a:lnTo>
                  <a:lnTo>
                    <a:pt x="209" y="405"/>
                  </a:lnTo>
                  <a:lnTo>
                    <a:pt x="137" y="27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51" name="Freeform 45"/>
            <p:cNvSpPr>
              <a:spLocks/>
            </p:cNvSpPr>
            <p:nvPr/>
          </p:nvSpPr>
          <p:spPr bwMode="auto">
            <a:xfrm>
              <a:off x="5307037" y="2827818"/>
              <a:ext cx="107950" cy="109538"/>
            </a:xfrm>
            <a:custGeom>
              <a:avLst/>
              <a:gdLst>
                <a:gd name="T0" fmla="*/ 128 w 136"/>
                <a:gd name="T1" fmla="*/ 37 h 137"/>
                <a:gd name="T2" fmla="*/ 134 w 136"/>
                <a:gd name="T3" fmla="*/ 50 h 137"/>
                <a:gd name="T4" fmla="*/ 136 w 136"/>
                <a:gd name="T5" fmla="*/ 64 h 137"/>
                <a:gd name="T6" fmla="*/ 136 w 136"/>
                <a:gd name="T7" fmla="*/ 76 h 137"/>
                <a:gd name="T8" fmla="*/ 134 w 136"/>
                <a:gd name="T9" fmla="*/ 89 h 137"/>
                <a:gd name="T10" fmla="*/ 129 w 136"/>
                <a:gd name="T11" fmla="*/ 102 h 137"/>
                <a:gd name="T12" fmla="*/ 121 w 136"/>
                <a:gd name="T13" fmla="*/ 113 h 137"/>
                <a:gd name="T14" fmla="*/ 112 w 136"/>
                <a:gd name="T15" fmla="*/ 122 h 137"/>
                <a:gd name="T16" fmla="*/ 100 w 136"/>
                <a:gd name="T17" fmla="*/ 130 h 137"/>
                <a:gd name="T18" fmla="*/ 88 w 136"/>
                <a:gd name="T19" fmla="*/ 135 h 137"/>
                <a:gd name="T20" fmla="*/ 74 w 136"/>
                <a:gd name="T21" fmla="*/ 137 h 137"/>
                <a:gd name="T22" fmla="*/ 61 w 136"/>
                <a:gd name="T23" fmla="*/ 137 h 137"/>
                <a:gd name="T24" fmla="*/ 47 w 136"/>
                <a:gd name="T25" fmla="*/ 134 h 137"/>
                <a:gd name="T26" fmla="*/ 36 w 136"/>
                <a:gd name="T27" fmla="*/ 129 h 137"/>
                <a:gd name="T28" fmla="*/ 24 w 136"/>
                <a:gd name="T29" fmla="*/ 121 h 137"/>
                <a:gd name="T30" fmla="*/ 15 w 136"/>
                <a:gd name="T31" fmla="*/ 112 h 137"/>
                <a:gd name="T32" fmla="*/ 7 w 136"/>
                <a:gd name="T33" fmla="*/ 100 h 137"/>
                <a:gd name="T34" fmla="*/ 2 w 136"/>
                <a:gd name="T35" fmla="*/ 88 h 137"/>
                <a:gd name="T36" fmla="*/ 0 w 136"/>
                <a:gd name="T37" fmla="*/ 75 h 137"/>
                <a:gd name="T38" fmla="*/ 0 w 136"/>
                <a:gd name="T39" fmla="*/ 61 h 137"/>
                <a:gd name="T40" fmla="*/ 4 w 136"/>
                <a:gd name="T41" fmla="*/ 49 h 137"/>
                <a:gd name="T42" fmla="*/ 8 w 136"/>
                <a:gd name="T43" fmla="*/ 37 h 137"/>
                <a:gd name="T44" fmla="*/ 16 w 136"/>
                <a:gd name="T45" fmla="*/ 25 h 137"/>
                <a:gd name="T46" fmla="*/ 25 w 136"/>
                <a:gd name="T47" fmla="*/ 16 h 137"/>
                <a:gd name="T48" fmla="*/ 37 w 136"/>
                <a:gd name="T49" fmla="*/ 8 h 137"/>
                <a:gd name="T50" fmla="*/ 50 w 136"/>
                <a:gd name="T51" fmla="*/ 4 h 137"/>
                <a:gd name="T52" fmla="*/ 62 w 136"/>
                <a:gd name="T53" fmla="*/ 0 h 137"/>
                <a:gd name="T54" fmla="*/ 76 w 136"/>
                <a:gd name="T55" fmla="*/ 1 h 137"/>
                <a:gd name="T56" fmla="*/ 89 w 136"/>
                <a:gd name="T57" fmla="*/ 4 h 137"/>
                <a:gd name="T58" fmla="*/ 100 w 136"/>
                <a:gd name="T59" fmla="*/ 8 h 137"/>
                <a:gd name="T60" fmla="*/ 111 w 136"/>
                <a:gd name="T61" fmla="*/ 16 h 137"/>
                <a:gd name="T62" fmla="*/ 120 w 136"/>
                <a:gd name="T63" fmla="*/ 25 h 137"/>
                <a:gd name="T64" fmla="*/ 128 w 136"/>
                <a:gd name="T65" fmla="*/ 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137">
                  <a:moveTo>
                    <a:pt x="128" y="37"/>
                  </a:moveTo>
                  <a:lnTo>
                    <a:pt x="134" y="50"/>
                  </a:lnTo>
                  <a:lnTo>
                    <a:pt x="136" y="64"/>
                  </a:lnTo>
                  <a:lnTo>
                    <a:pt x="136" y="76"/>
                  </a:lnTo>
                  <a:lnTo>
                    <a:pt x="134" y="89"/>
                  </a:lnTo>
                  <a:lnTo>
                    <a:pt x="129" y="102"/>
                  </a:lnTo>
                  <a:lnTo>
                    <a:pt x="121" y="113"/>
                  </a:lnTo>
                  <a:lnTo>
                    <a:pt x="112" y="122"/>
                  </a:lnTo>
                  <a:lnTo>
                    <a:pt x="100" y="130"/>
                  </a:lnTo>
                  <a:lnTo>
                    <a:pt x="88" y="135"/>
                  </a:lnTo>
                  <a:lnTo>
                    <a:pt x="74" y="137"/>
                  </a:lnTo>
                  <a:lnTo>
                    <a:pt x="61" y="137"/>
                  </a:lnTo>
                  <a:lnTo>
                    <a:pt x="47" y="134"/>
                  </a:lnTo>
                  <a:lnTo>
                    <a:pt x="36" y="129"/>
                  </a:lnTo>
                  <a:lnTo>
                    <a:pt x="24" y="121"/>
                  </a:lnTo>
                  <a:lnTo>
                    <a:pt x="15" y="112"/>
                  </a:lnTo>
                  <a:lnTo>
                    <a:pt x="7" y="100"/>
                  </a:lnTo>
                  <a:lnTo>
                    <a:pt x="2" y="88"/>
                  </a:lnTo>
                  <a:lnTo>
                    <a:pt x="0" y="75"/>
                  </a:lnTo>
                  <a:lnTo>
                    <a:pt x="0" y="61"/>
                  </a:lnTo>
                  <a:lnTo>
                    <a:pt x="4" y="49"/>
                  </a:lnTo>
                  <a:lnTo>
                    <a:pt x="8" y="37"/>
                  </a:lnTo>
                  <a:lnTo>
                    <a:pt x="16" y="25"/>
                  </a:lnTo>
                  <a:lnTo>
                    <a:pt x="25" y="16"/>
                  </a:lnTo>
                  <a:lnTo>
                    <a:pt x="37" y="8"/>
                  </a:lnTo>
                  <a:lnTo>
                    <a:pt x="50" y="4"/>
                  </a:lnTo>
                  <a:lnTo>
                    <a:pt x="62" y="0"/>
                  </a:lnTo>
                  <a:lnTo>
                    <a:pt x="76" y="1"/>
                  </a:lnTo>
                  <a:lnTo>
                    <a:pt x="89" y="4"/>
                  </a:lnTo>
                  <a:lnTo>
                    <a:pt x="100" y="8"/>
                  </a:lnTo>
                  <a:lnTo>
                    <a:pt x="111" y="16"/>
                  </a:lnTo>
                  <a:lnTo>
                    <a:pt x="120" y="25"/>
                  </a:lnTo>
                  <a:lnTo>
                    <a:pt x="128" y="37"/>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54" name="Espace réservé du contenu 2"/>
          <p:cNvSpPr txBox="1">
            <a:spLocks/>
          </p:cNvSpPr>
          <p:nvPr/>
        </p:nvSpPr>
        <p:spPr>
          <a:xfrm>
            <a:off x="1416699" y="1472780"/>
            <a:ext cx="6342992" cy="45259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FF6600"/>
              </a:buClr>
              <a:buFont typeface="Webdings" pitchFamily="18" charset="2"/>
              <a:buChar char="4"/>
              <a:defRPr sz="2000" kern="1200">
                <a:solidFill>
                  <a:schemeClr val="tx1"/>
                </a:solidFill>
                <a:latin typeface="+mn-lt"/>
                <a:ea typeface="+mn-ea"/>
                <a:cs typeface="+mn-cs"/>
              </a:defRPr>
            </a:lvl1pPr>
            <a:lvl2pPr marL="742950" indent="-285750" algn="l" defTabSz="457200" rtl="0" eaLnBrk="1" latinLnBrk="0" hangingPunct="1">
              <a:spcBef>
                <a:spcPct val="20000"/>
              </a:spcBef>
              <a:buClr>
                <a:srgbClr val="000099"/>
              </a:buClr>
              <a:buFont typeface="Arial" pitchFamily="34" charset="0"/>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Clr>
                <a:srgbClr val="000099"/>
              </a:buClr>
              <a:buFont typeface="Arial"/>
              <a:buChar char="•"/>
              <a:defRPr lang="fr-FR" sz="1400" kern="1200" dirty="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47700" indent="0">
              <a:buNone/>
            </a:pPr>
            <a:r>
              <a:rPr lang="fr-FR" dirty="0" smtClean="0"/>
              <a:t>	Approche </a:t>
            </a:r>
            <a:br>
              <a:rPr lang="fr-FR" dirty="0" smtClean="0"/>
            </a:br>
            <a:r>
              <a:rPr lang="fr-FR" dirty="0" smtClean="0"/>
              <a:t>	grands donateurs</a:t>
            </a:r>
            <a:br>
              <a:rPr lang="fr-FR" dirty="0" smtClean="0"/>
            </a:br>
            <a:endParaRPr lang="fr-FR" dirty="0" smtClean="0"/>
          </a:p>
          <a:p>
            <a:pPr marL="0" indent="0">
              <a:buNone/>
            </a:pPr>
            <a:r>
              <a:rPr lang="fr-FR" dirty="0" smtClean="0"/>
              <a:t>Mécénat d’entreprises				 	</a:t>
            </a:r>
            <a:br>
              <a:rPr lang="fr-FR" dirty="0" smtClean="0"/>
            </a:br>
            <a:r>
              <a:rPr lang="fr-FR" dirty="0" smtClean="0"/>
              <a:t>et fondations</a:t>
            </a:r>
          </a:p>
          <a:p>
            <a:pPr marL="0" indent="0">
              <a:buNone/>
            </a:pPr>
            <a:endParaRPr lang="fr-FR" dirty="0"/>
          </a:p>
          <a:p>
            <a:pPr marL="0" indent="0">
              <a:buNone/>
            </a:pPr>
            <a:r>
              <a:rPr lang="fr-FR" dirty="0" smtClean="0"/>
              <a:t>Partenariats</a:t>
            </a:r>
            <a:br>
              <a:rPr lang="fr-FR" dirty="0" smtClean="0"/>
            </a:br>
            <a:r>
              <a:rPr lang="fr-FR" dirty="0" smtClean="0"/>
              <a:t>/sponsoring</a:t>
            </a:r>
          </a:p>
          <a:p>
            <a:pPr marL="0" indent="0">
              <a:buNone/>
            </a:pPr>
            <a:endParaRPr lang="fr-FR" dirty="0"/>
          </a:p>
          <a:p>
            <a:pPr marL="0" indent="0">
              <a:buNone/>
            </a:pPr>
            <a:r>
              <a:rPr lang="fr-FR" dirty="0" smtClean="0"/>
              <a:t>Produits </a:t>
            </a:r>
            <a:r>
              <a:rPr lang="fr-FR" dirty="0"/>
              <a:t>partage</a:t>
            </a:r>
          </a:p>
          <a:p>
            <a:pPr marL="0" indent="0">
              <a:buNone/>
            </a:pPr>
            <a:endParaRPr lang="fr-FR" sz="800" dirty="0" smtClean="0"/>
          </a:p>
          <a:p>
            <a:pPr marL="0" indent="0">
              <a:buNone/>
            </a:pPr>
            <a:r>
              <a:rPr lang="fr-FR" dirty="0" smtClean="0"/>
              <a:t>      Offre Legs, </a:t>
            </a:r>
            <a:br>
              <a:rPr lang="fr-FR" dirty="0" smtClean="0"/>
            </a:br>
            <a:r>
              <a:rPr lang="fr-FR" dirty="0" smtClean="0"/>
              <a:t>      fiducie/libéralités</a:t>
            </a:r>
            <a:br>
              <a:rPr lang="fr-FR" dirty="0" smtClean="0"/>
            </a:br>
            <a:r>
              <a:rPr lang="fr-FR" dirty="0" smtClean="0"/>
              <a:t>	                                  Evénement de collecte</a:t>
            </a:r>
          </a:p>
          <a:p>
            <a:pPr marL="0" indent="0">
              <a:buNone/>
            </a:pPr>
            <a:endParaRPr lang="fr-FR" dirty="0"/>
          </a:p>
        </p:txBody>
      </p:sp>
      <p:sp>
        <p:nvSpPr>
          <p:cNvPr id="1041" name="ZoneTexte 1040"/>
          <p:cNvSpPr txBox="1"/>
          <p:nvPr/>
        </p:nvSpPr>
        <p:spPr>
          <a:xfrm>
            <a:off x="4605401" y="4391598"/>
            <a:ext cx="856325" cy="523220"/>
          </a:xfrm>
          <a:prstGeom prst="rect">
            <a:avLst/>
          </a:prstGeom>
          <a:noFill/>
        </p:spPr>
        <p:txBody>
          <a:bodyPr wrap="none" rtlCol="0">
            <a:spAutoFit/>
          </a:bodyPr>
          <a:lstStyle/>
          <a:p>
            <a:r>
              <a:rPr lang="fr-FR" sz="2800" b="1" dirty="0">
                <a:solidFill>
                  <a:srgbClr val="FF6600"/>
                </a:solidFill>
              </a:rPr>
              <a:t>360°</a:t>
            </a:r>
            <a:endParaRPr lang="fr-FR" sz="2800" dirty="0">
              <a:solidFill>
                <a:srgbClr val="FF6600"/>
              </a:solidFill>
            </a:endParaRPr>
          </a:p>
        </p:txBody>
      </p:sp>
      <p:sp>
        <p:nvSpPr>
          <p:cNvPr id="57" name="Titre 1"/>
          <p:cNvSpPr txBox="1">
            <a:spLocks/>
          </p:cNvSpPr>
          <p:nvPr/>
        </p:nvSpPr>
        <p:spPr>
          <a:xfrm>
            <a:off x="1024759" y="5586072"/>
            <a:ext cx="7917109"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fr-FR" sz="2800" kern="1200" dirty="0">
                <a:solidFill>
                  <a:srgbClr val="FF6600"/>
                </a:solidFill>
                <a:latin typeface="Century Gothic" pitchFamily="34" charset="0"/>
                <a:ea typeface="+mj-ea"/>
                <a:cs typeface="+mj-cs"/>
              </a:defRPr>
            </a:lvl1pPr>
          </a:lstStyle>
          <a:p>
            <a:r>
              <a:rPr lang="fr-FR" dirty="0" smtClean="0"/>
              <a:t>…. à choisir selon les objectifs et les moyens !</a:t>
            </a:r>
            <a:endParaRPr lang="fr-FR" dirty="0"/>
          </a:p>
        </p:txBody>
      </p:sp>
      <p:sp>
        <p:nvSpPr>
          <p:cNvPr id="4" name="Espace réservé du numéro de diapositive 3"/>
          <p:cNvSpPr>
            <a:spLocks noGrp="1"/>
          </p:cNvSpPr>
          <p:nvPr>
            <p:ph type="sldNum" sz="quarter" idx="12"/>
          </p:nvPr>
        </p:nvSpPr>
        <p:spPr/>
        <p:txBody>
          <a:bodyPr/>
          <a:lstStyle/>
          <a:p>
            <a:pPr>
              <a:defRPr/>
            </a:pPr>
            <a:fld id="{3FAF3BB9-A421-4C90-93D4-AA309852FA15}" type="slidenum">
              <a:rPr lang="fr-FR" smtClean="0"/>
              <a:pPr>
                <a:defRPr/>
              </a:pPr>
              <a:t>25</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18396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0025" y="1996950"/>
            <a:ext cx="6260987" cy="2195488"/>
          </a:xfrm>
        </p:spPr>
        <p:txBody>
          <a:bodyPr>
            <a:normAutofit/>
          </a:bodyPr>
          <a:lstStyle/>
          <a:p>
            <a:r>
              <a:rPr lang="fr-FR" sz="3200" b="1" dirty="0" smtClean="0">
                <a:solidFill>
                  <a:schemeClr val="bg1">
                    <a:lumMod val="50000"/>
                  </a:schemeClr>
                </a:solidFill>
              </a:rPr>
              <a:t>Construire votre démarche</a:t>
            </a:r>
            <a:endParaRPr lang="fr-FR" sz="3200" b="1" dirty="0">
              <a:solidFill>
                <a:schemeClr val="bg1">
                  <a:lumMod val="50000"/>
                </a:schemeClr>
              </a:solidFill>
            </a:endParaRPr>
          </a:p>
        </p:txBody>
      </p:sp>
      <p:sp>
        <p:nvSpPr>
          <p:cNvPr id="4" name="AutoShape 2" descr="data:image/jpeg;base64,/9j/4AAQSkZJRgABAQAAAQABAAD/2wCEAAkGBhQSERUUEhQUFRUUFxgYFxgXFBcXFxcUFBcXGBUYGBwXGyYeFxskGhgUHzAiJCcpLSwsFR8xNTAqNSYrLCkBCQoKDgwOGg8PGiwkHyUsLCwsLywsLCwsLCwsKSwpLCwsLCwsLCwsLCwsLCksKSwpLCwsLCksLCwsLCwsKSwsLP/AABEIALcBFAMBIgACEQEDEQH/xAAbAAACAwEBAQAAAAAAAAAAAAAEBQECAwAGB//EAD4QAAIBAwMCBAQEBAQGAQUAAAECEQADIQQSMQVBEyJRYTJxgZEGI6GxFEJS0WLB4fAHFTOCovFyFiRTY7L/xAAaAQADAQEBAQAAAAAAAAAAAAABAgMABAUG/8QAJxEAAgIBBAEEAwADAAAAAAAAAAECESEDEjFBEwQiUWEycYEUsdH/2gAMAwEAAhEDEQA/AENVJq1UNdoTprpqK4miKzq4Cq1YURTqmairAUQHVIFcBU7a1mOroqQKmKICkV0VeKgisAoVqtXIqKNmMzVGFaEVVjQCYmqE1qaowoBszJqhrRlrIigYgmoJqGqs0LMcarXE1BNNZqOqDUTUTRsFHEVUirE1WaNmMLwrKK3uAVjU3yOiJqJrO9fC/OsLmu9BSOcUCmEmpoE64+ldSeWIaPfMaoTTMaFCrEXUlT8OQYxkSBPP6GkfWNV4bbVZGBEhgSe0kEDI+vp6UfLErQTUEUhXqbz5WAHpE5MYzmvUJobmxWNtgGGMYn0mippiNAtTNVvOF5I+9Z6XVo87Tkc44p7QrQSFqVFcK0CUwCAtdFX21ZUrGMoqQK02V2ysailVrXZUMtYBkwrM1qRVGFEBnWbCiFWs7orBMDVZqxqjULMVJrNjV2rM1rMUaszWjVm5ilMVNVJoLVdSAELz+lAPr3nk1OWrFDJDl7gHJihr3UVUxk/L/wB0ne6TyTVKm9Z9BoZv1f0Hbv61Q9X/AMPypfURSeSRqQSOot3/AGq/8dIwKDitBQ3y+QlWOfnUVJriaUxQ1NTFdQMe90GushmW48+X8tkWBuPwht0GCSM5IE0j1msMkD4gx4C+gjjJP6femz7VBYwIrC1a3Hcwj+kdx7t710+PPI7kKFZgCAI9SJ4IIgxgiCe3c1vZe9uUqXEHBloEkdj2wJHeKcipij4kJuBeq6u48qqyp5lFbvOCVmeIMjEjihNMl9J2SMe1N1rQCj40DcC6TV3wfzQXUcksAQB/iOPTn0pw3WbZUgbA3vcsnH0yD7z9q8x1Xqm6UX4Ryf6j/Yfvn0oTTr71GctrwVirPTDqTBjItlciBcWY9cNzRul1av6jBJkpE+g80ma83ZtUSmnPED7Cl87Qy07PQ2X3OFCtBMbokCe5iYHvRLaQAwXtjHdtvf8AxR8/pXnjosVw0jepxQ/yWHxIa3NUgJGSRPAJGPQjBFZtrbf9YE+uI+c0rKv2Zvuf70Bf6hcXAdvenXqRfCeitOrmEYMewBkn5Dmo6pb8AkXQUIMQQZmvM6Xq91GDIxVlMggAEH1kCat1vql7Ubbl+4z3MqdxJMCCp+XmIx6U3+QI9KhzptYrruU4HPaKC1HW7Y9T9qRWtQyzB5xyf9zQ7UHrvoGwe6nrCBSVMngA/v8AKhE69jKyfsKVEVNy1HzpXrMOwY3Ou4wonvNWsdXn4hA9aUC0SCewifrxUoK3lYNqGmp6uBhRNCr4l6YPEeXPfvQVxa2sbljaSPcEj9jSynKSMkibugZRuIx/rH70IRRd7VORBYke8/50KRU19jOiIqCtWCkxGaJfTDbMkn0jHb/f1o2CgOKitXsxHuKkaZuIPpxWtGoyUVYiiF0TbtoEmDHuRTG90MLattvO42w7rtwu54UA+u2D/wB1K5pDeNsTLaJ4rhZM8U9saIGQm0ciZJWewBjM88cZoNbIAYqymIn1YH0/Wgp2N4qF40zeh/T+9dTuywIyVX2Jbj1wK6l3sbxoHfqDv34qv8VdJjc0/M/3pmdIBwKgaSPnXftZBit9TdHd/uagap+5b6k0yez9/wDfNZfwlamAB/iX/qP3q38U39TZ96MGhB7VonTVPr96WmYWLRNgwa11eiCtAOe49Pb51mGgxXPLk6I4yei6RaDmK9Zpfwi5ggSDxXh+lWrjmQQoAktBgAesAxyPuOK+z/gv8aaYaVReuqrAE+bEgcETz2P1rmcW5UmVbpXR5/UfhYzsjzelXtfg9ivwwSYE9zRHUf8AixoV1Jad20YI35InGFIz9BnnsE/X/wDjrZbb4Nq5KMGzAGAee57Yx86RaUn2BzrlHdZ/DDWLO512ySM+1ePv9KkbpEfMT9uaP/E3/Ge/qbexbSJIME+YiRmJET7/ALYoXof4gYWWACk3F2tKgnaxBOT3wM4iqxi4hXGRPc0YBEmBOTE/oOayv2I7/oaYas/7NVN1DZO7YGBxAkkNAIntEDn3imbaFeRO61e/ZEYFG6BdOVvG6Tv2fkmSALgIPmnny7gPfsa651NHcvegAkT4YReZ+FRgDHb1pd7vgG3AHoel3LnwIzZ+k45+4oTUqZgiCCQfmK96OuaRbCLZulHzNt7YUASZJcMZJx2nPtXk+p3EdixMsT5tvw/PNaM23lGcVWGKAtaMhgGMHj3olnDABQBHzk+9Uu23YgZJ9+B8qpu+Se0HbTnggiParpbA5B+nNMV0kkSZxGTg89+3ejbPQ1RdzAzuUDzbXzyIPGIyfpNI9Sh46TbwJLOj3E/Fg+h47D27fenn/wBOi4Bt2kgAMB3JJJg7vMw+GAB9zTPT9PZd/lMglfNAO6SoUzCnAk8kRwORi9plBLqVDtJMYOMbQCF9vQH61F6jkdS0FFZFy9LA3eJK7I3QUWNy4HmPPHEzS7V6K8ii4bcWz8LBlYGRIypPamzdKZubgNprizsUnzEAqpYzHB5PaaO0P4WAUbbe5mJAYnG8vtW0IBVjA35jt8qdTok9Ny4wjyY0zzlG+x75/anOs6yv8NbtbEBQyGVYd553tkkAR/vj0ej6YUZGKMzYXYGVGEgBsTuBJnBHLDsaMHRrNxdrbwbgBulkQKqIPO1skAx5BxE7COYrNuWWg+NLg8Fc6iAp+ESZhc/c5znt6U76MqtZBkbo4B3N8smR3NObX4Y07o1w2/LbLbmUH8wkqBtBG3y44HBM5iQ/+WKykWUvHaIYoysu4GYXO0+STETkelaXj4sKhqc0LNRoF2kMwBMcn/KZOMfKp0XTLTOzXC5URuE7C3AOXIgkCML+lW134acOlvxbm5lUsNu1bbuslH+GIM54+dS/QNRphbtoLd03SzDw3DEgbssR8IKoTBzBM0ylCKxl/ZPbOTt8BDdOtsTOpa0oMIht3LhVOwJQKJ54H711Jbuu1VslTadSOQVM5z/MJ4IqKpvfwhGl8sPC1Mf7/vUH2q4WvSOYoLVSLE1qoq6isYzGmqmrvi0BxvPH+EHhjP3Hyn2JoICye/w+5/tSnV290kncT3knP7Vz6uooYKQg3kEQ965kk45+VUt0Vp1n7/5VxydK2dulDfJRQNeLssbmOTiTQv8ACkeor3P4b/Dvih8fCT+wP96Wa/pXnIA4Mf6VyvXV0j14eipLdyeZ/gTE0Db0xLkD1r63pPwoPAkjtXh7PRLgUlQDMnnMSeRyOIj5etb0/qFNtMj670sdNR255sS3dOF9yf0p50seUTwM/KkmrfNOemakbYmK7aPJbN7zso3KYggj780LrtQbs3Cys0ebAUntMAAE/LNTeu4+v0oXV3GaSZM/LtkfLtS0BgpqlmzuaK0e2RRfTdGSTg+0UJOkBI16H0PxrgXcq8jc0kbgDAxkyRtx3NEn8OXQcgSVLxIkKMkkcjkcj+YV6XTdHeyqnfEhGUBfM5IVgytBEAxiQT8q1taO603HV2RyAjECASxE4kRCmQYja3oJh5H0dC0lWROOgpbsl22PKyNtxQVYz8QncpORBBHv3Gn/ACaQNpaSwmQuEYfEPNLEFXBAEcZzT21+GxvbE2k2bVVhu33AHWTbBExGYzz2IrXQaRVgG0VW0xDmT5GdGUgnzKMKckf5NStsdJNHndP0VF8OWDIVViN3JcjHAjB7T35mmtvS3zcdVNxQ3kKNHkJdN0xlo5JAkzMGDT1deiWJUrGzbt+FWMP5gRKED32zkyMGltvrR8MfwqKYMG4bZKrEwLoAgcnjIAEd6ndjxSSJuaK0hBe4rn4UtWgdjOuBuC7WRzuYElSMnnihr/TwXjUXPfbskCNy7XEjzAr2/pnM0Z03pCoEFy0fHuLcu7i8BQoUrvB8pSGOMZxMkgO9LaR1ckALv8M7oO5D8bBXlAfhMKQZUmDIUs5JfijfNsWeFYAUrte224socEFs3SDAUzIY7zwZg1fXXGVMBLRCh7atANobTKs7qDy84JnmcRVV6Ah05uF4E+IRbOwlDvVIVgFYFihkE/zetQnSfF2eZztKAkNsYWyGaAh+LzBwSIBJxPZXqMKinlg2u0aIw8d7rW8nxFVkg3F+Iq4aQRMZGGU4re1YCIN4Sy1uAu92ki5ESu1kzJciRhhIODRd3UAPcQXWbcEuALbOM/CyuBv8gIJngx6xlat27rNZe3cebg2hIsMryoVihMbvKBI//H3gEpJ3zwOk6tf0BuaSGZ03tbDrO0AKTuTdbtsmBPwiAJjtFYM6MfykuhFRdzkFjaLFTJIAb1PfEAUy0VxkN19+0Axs/wCiwtICQ6quMwBJgyvqBCu6QGbYzs5FuTc2hJa4mwhkabshQcg4+VBBukbq90Fj49uPiubXO5nZTtUi4BJ3MATGIzJJgU9Oa1dsQxsytoPvIVMKwgk5g5UviQBgSKa3wAFKW7qeM7DeyK6bFPmBYruhiMgAYX+mTQZRfBDWwy7rZW4Ve2dwttsLQ2QCN2QY4g4mjlPBklLkDs6207XG3lQbhgDUHjauZcgt847duB1HPo/GVGYqIXaAlu2wCIzBRuK+YwBke1RR3NdhWhuVtM8KusjkfatF6gp7x8xQz26wazX0FtHgji24PBB+Rq12+qKWf4R6cseyj3/YZpILPpzRAtFokkxxJnnn9qG5hOs65rm4t/VgcBRAgD2qRfG7bRFvSj5ev64+ufpJ7VS5pfNmJGZ+fb/L6Vw62JHZpZiBWzmnfR9LvVvYj9Zrz+7zH516P8KP5boiZ2wPeG/1+1T1U3B0dPo5qOsmz6P+CFC+OIyVDD38v/ukOr6cxuFkU+Z8Y/qnbk8DFZ6XqrWGRjB3KQw4Azj94ij7moTUWkBYgblAC4LKhJVWJNefLQ2vdN4PWj6m9WUtJW38/QemuJsXEEblRhB/rAbH3BH0PpXjdR0uxatGHDFgGMMVZQTEGAYOOwPNew6l1BClsAqRsliQZN0S3w293BdhHYzPpXi+vXUvFtptpAVX2uDy6+ZlwwbuRAETnFXj6Pa7i8cnBP1kXmUcnmesW7Mjw8gycsGI4xOCeTyP85E6ZJEekmflMV6/8VWtKt+1sRWtJYtKAg2eIQgJe4wJEkmPLmIz3pDoOhvdebQhWJnmBkACe/PHORXcscnmyk58AjTgCeaZWrMwoEtMtA9YAED/AC9a9Lpfw9aQCQWIMTAbdmNwkwAZjtgAickNLemt22O4Q/rkEHHmgwcc/SO9QlqxXB0aejJcnm7v4XdYlQCf5SwDDnBA4wCfSKZ9F6ULNybg27QYJ3DI4grEGcTwMzxl9oIB2qsLJIcqCYRi7HMfyySpIgYrfUdOVt25A7+klQJ7w4JM7COcFmPEVB6z4K+Jdi3TBgCALd24S0EKJDAeY7gVKkeY+nFZppLjeJcD3QxbxPEncCFRtzHElg7IBAjJgcCmD9HtXULpcAuZtqknbgABbk8ECAMehIiTQl+6bQ81qGc+d/LthiSu1gsqVgTPxY9xW3Aw2F3tdgo9wXGtsjqyoEUW32BSXENIDHiZ7zIoW5aXTI6XBbZSfK7HcN1tUELBU7vMRBHb5iiVus1vfb3akqbXkVDJQQVJyQpBdRwPhJoqxoReUvqNz3VLNbTK/CzMLwDCGkmM4xjJytrlmeMIQPpTfEIot2AzFMEO5I3FbrchS2MjO+CcV6DQaNH0a22VFVkXh2QAwwJDAxc2g7uQZEGK30nU03Xre2+5Kks+1QzKTHhlQC09pMc9omtLGou6dgpFs2rhZwDBTbuO0ISxIO0se8+YChaDK27orqdN/wBRFts7F0h9oU+GTu86ofOgMd8kj3om4VXTsqlpbeYAGSZVSbTCEY+UiPYH0q1u3bUqWYhVuMBb3Nuts0sknbJaRt5MQACYJN9PpxqghvhZg7bocSNrEAN6kjaYPAJmDg66J3eWJ+pqqGyjXA0BfCHiTZ2jy3Z3LM4GFg+YkcGq6lLt62yLct20FvfbDSxMmFK3BnwzEAHMrTHrPR0vBVhg4eA6BQtzwl8QbCzbVYkHMfUgUqbSp45i3v8AFtDZaJLAI1tWLAtjcdr5HlhBMGIDGi7QyWwjlVIVyz7TbdVLbgrt5LqkeQlRj3AgAwQtTYdr/wCYBuFp2Nt9/wAKiWllMNztVokzjjNP4Y3LLXLMiypCMrkkoqw9xmQCRc3CD3EHPelej/EAI/P3Xiqh9wbGmIm2odZIiQzRIjdkGQanTf8AB/qxld1KtetJsZrjAnZfQ21DiDhvibdtA8x7esQD1PpSX71tbIe2ylT4bAkSWhVXzSZUsxJwIpdduXnsIzC2QGRlcsxYNITwzIMbl3EDg7TmRBN/5Imn1Wx99xr7Da/iEnwyrKwAUBty7iQAeykx3dOkFro3s9eOm05Y3rhZYYWI3I6M8gKOEYb14kYnNK+o6HVWdcshdjBfEAPlVWh4P9Igkc+vzq+kvadb722LG1Zc27W4hbZ2hptsQdyDzO2+SCQMScR+HfxU2nF94DIXhg/mgBBsa46qWKQVAA/mYA9pZWshtpNR7D9P+GNQxcWCLiI7rvDTJUxzESMKYxKn5DqW9R0yG4WsXb9my4V7SLqLVsbHUNO1rqlclsRGOTXVtwVuff8Av/p5JV9a426vVkFfQnhlE04ohLEc1KLSrrPUuba/9xB7+n9/9KWTUVYUrNV6mGuwolR8M4z3MT6x9hW17XKCCIZgB7jB7+s5/wBK8/bfNEpqIBEST39K8/UVuzrhJVRDN5j7mj+m/iD+FJbw1uTwGLQrQQHEEeYSY+ZpS17Pp7+lTqLIjaXBz2zVKxkm51we86JrF1CTdMbmYkkjYijABMT9M4J4ii9TqAy7bEXFBmQP6fQ14BLpAAkwOJ/sKbaDqj6YblY+YYEDk4Jk4Xn3OeO9SnpWmjp0fVOE1KuhrqGvXAV8NWVIRRtG5dszLdsz6dq84bW99tu2WY4CgTEGBx8R+eJnmm/T7F5rgd2awASygAjczDGD6iRuPrT3Q2QXZSFtAeYkQzK0qAQAPK0bsEA+TnFG46apCtz1XubBrH4YcKv8UBKpuCgrBViSCWByI+nFegWFVkthgNysFCjCnyNtK8QcHHyoCxce0ouhWhljsw2MFAkwYkEHzDO5T2q13V7gwgkPtCQzkQX3EH4SJMMYEAkTEQ3NPUcjojDbkZaQgiXJWApXMHaYJOYAMknHM49az8Au+043NtFwIYgMoxuAjyhueN3vNai+G0/iAAt58qrEqrXC24yBwYZZng4mh79ubbXMRdE2ma4UWHuKPh4kEq0wcDOcDmp2X3Ksm2gdFQoGhiVG0tB33GIAB2goArEjk+QAgzBYaBFe4gUFgCfEbYdkbYC7iYIkZAkcAcZQWbN8DxyGu3ipuBrJBhYhVcZgFdrRJPmURmK9B0jWnYfEHh3Q21xEBjna6xiGGZHoR2NdelKMOjg1t0+GP30qNyq/YA/cQew+wrzfU+tpZumxnYxl87skklc5j64+Uyz/AI8iRu459vn6V4v8Q9HuBjcB3Akk+o7/AFqjelqcoilqQHlzqKW1e1YHhNcnaxMeKgLqyg/ymXJ5zI9aIv8AXbiLbnLXrhWPhNsM0Jtj4WMH7oewj5n4zu0sT5WbaZPrGPsOK9b+E+plmO4yy5SRIUjBMCIOTn/FIzNQnp0vo6FL3Uj0t/p7aZ7ZBDBwdpXdh2WSW2mdoO4bQIx2Io3TsqjxYXY4RLnlYsArwxUj32TOO/ciq3TeIfYA77t6uVRRM7t0dzDOAOJOPWluos3tNpbrlQ968ynaMbWZRbVFCzvMxgEeo4rnddF8te4P1WksNcRSx3hfy7oeVCEs7AkkjeRCmBJ398io6m7hAyttS2/5ilSQ1wtB2rt3O0iCANpZlMQCCL+HbepP8Il1totzKujzdPhmfMQsKASIzkjnkhozs99NzqoW5vFwrlypEs7ZFuTuyAZx7UaYqV8DPXXkstt1BYKVY2WDnyX7h4ILTMzj05EkykYapi12CHRHAK7tshm32zDBtu47Y9VkEgknXUqP/tldWfxGUiRuZQw84nMCLY8wERux3rbS9YC6jUWyWIs7XLbiC5RFBaJC2y20Sxk+bPON1gpF1x2Trrbi7Z1Fi4HF12W7aCnY4cFkba7+YiFxPK44NLujulrUXrFtFVb4dNtsDeWE2zuAyigl2WOxb4iKCt6izb0O1S297viWiNqswVohY84chgAT/Scjip/Ehtm5pbKMz3djByCBks1wW5XBK7jIyePemqxeMBmlsKLrWfEZjb2KtsHF9HublO0x5oCmTgcD4podNIPCuoGN26sEgCCECkwSWAUgwzkFm8nHYiLqxd6k95fKttMMGIVVtr4Y5GQSCIkGCYjihNO1xtc4tJ5L0OMkQtw+QpJkOQZj78UKt/we65Mrtu1vW0489i3dGxs7rzK7KRHbeR6TA4iKvoZtXigCuQNy29ree3e2gS7mVMFYkGIEnJoLqGqX+MuXQgXzYGQoSAFACfCwOCCex+mWs1Pi6x/CBQBfDhLYO5V2gEjdtgsBmY4PtVUrX8Ebpv8AZ3Uri2GA8TerqHQ+CoOw4AO7Mggj6V1U6z4jXdtr4bYCZ2SWGXJKmGliTPoRUU6lKhfHAqv/AKq60l/5sZhePf8AtTTqXUrKInhs1xisvKBVVvQHcS31Ar2N6PJMup9U8MQPiP6D1/tXnd1VvXSzFjkmuNc8pWx0aJcyK2uXpM8Dt2oSauGqdDqdKiHrRWrI0RZsA8sB64af0WiL2SHr1+j1/wDDLY8RJILbBcRSqs0Bm2tB3AAZ4kD0yv6T0jyl9owGMvBnapYhVOOA2cnuAK69r5WXG5SF25jaCAGjBhgYIz2Mzipyn0WhpuQ36Zq90+LLNtIgqjkFQdk7uDIecjEHAiienaTdNxFn8xoBYHc3lCAEMGLQxMkRj0mvNL1IBp3wZZgAmCxG2DLzBEdzx86M0PU5bDZYzLAEqcywMgzu2j6CuaSZ2Riq+x/rLQNwIQqxDKN28FZmMAnbtXaJyd0YBIBZS2ji7e3Rt8zHYiFiVYgKssY3LDGOIERQ2n14vWha3NbcQrEBXDBSuCTMjajZ3D3wK2vX3ZAGGwPtDSSdoUlblwKfMcFQI5NppwKhVuiywrGYWxdYW2cqSyom0h/JcIhQQwAG58EA8AyYijrYdNM9pFDbMQ4uAPtWXCEqPMFQNgSJMTXl3163WN0tbnw227bbKP5QgQFgBBmCfNxj0KfryXre20jC9tYkBgQJBW4wJE+YkRJwciRyu2g5odG6LVu0CwHhvuJEMpePDsKsE7hG4xOAD65EfrNw3MqbjKQHHOM2p/xQTPnPJwRxSXqP4iI8MrkWoKgnO8qFtY2rKr5iRAzPIq7fjBF05thFL3LS5LFjvZge5MYZxt44mYmjsfNAtVXZ6CxclBdYLuhGA2uBstzbZvh3BWVSw/mIJj4AAH1rq6WFu23kXVt+UR5SSzFQCw52AZHOeI83m+u9Qba9sXAcggjLTtJKgzgAswj3PrSa3rL91wzFnuEqBiSWyqg4juR7k08dN8slKauiqXDgAYAzk4/3ijtLr2s7WCN55VTB80HO3GfNFE9P0dkn824AYJuFn4YCAoA+LzPbMnHkccCvT6e0Lnh3QpDWStu2wWBLEHcDLeGIY7SQSIPeAGlqdMEY7fcj1vRrN0ILdzYLiggMsvDgEspWFA247gEj3ofXdbVbh8oKAFd7MQpu7vIVDApzKk85EBhSnxrxuKq3NsyxOZdd5ZgyyZcgHmQQrekriusRVCMUKq2+AQVZEduDk+VWJ8pJhuxUA8iSuymx9sN1n4kW1fV7f/T06M4HCqXteGqhfUETHYEzxFKjo1COXuN42ptt8UOqDcq3CVXkux4E7SkSMmhLq7kcncHEjao8i3Q7G4QCIG52QAzG5sT8dZ9W6gLNgBhvJV/MwKF7u5WZl2mE2s7CP/1kdgaosYQ21PhBlzUpcvh82lCjZbgKvhskC4wUnaSSDOTO0jmQP1HWWil20pI2Ox8QXAoutdgruCCTB8pB3YEwOwmr1SW7RuxtN0jzDaYdLhPkgYDIhaDjygRQYJubGJADlbtwbAFIvnwlOMIoUCR7t6gU6XYu3o3valTath7LBEf8u0HHmMrbaJIbZuRtoyxJOQAKlNXbRnbxCzXLdxW8RR4gvANsPPOUUtPY+k0Bquok3fCR4FkOLYzt3WoZC8j8wMVuROZxxUa/U/mIX3DTXV3glWgtctmSe8+YYkziDBmm2m3LollNn4bZY7W3w0rBZra7SMQfFBjPmC55oTTXrtqwxQqzM5t3MiVCxtAMxtJfJxlcHvQV6+wHm3JtVXHhtzbdlJkyTlvNJJgkY9DtWJQ3N4YeI9t9o/L2XCWVnePOZI4jCj1NPSEbyEay/at27hthrhYsbkkgg2mWRuU+UHe2RyHihEsi06FVZTcBLLgkW1MFAr4ckAkZ9O9V60kuocBrnla/sXaXLQdo2wCO2IzQN7XBgFaSib0x5W2HKAkgzBzkTiKyWKQJSzbBXuBTA9+Vk84nBjEYrqpe0pB8vBEjzAEg+tdVsCANu+Nu3Yk/1EuG/wD72/8AjWovI0LsM9ytyZH/AHSBTC3+ENSOVRTP82p06/o1yob8IXplrmlX56uxP/ixrotHDQvbToCu7eoIzxz3gmMcfeuOmSCQze3kU/c78fODRz9AIUg39LkyT/EBh/4g0WOn2QGnU6WWESPHYgj0izFLYduRQnTSZAYbgY2iTPyIEN9JqB09t4UQSew3CPnuApwui0sHdrAWPdbV5jPr5gJPvioZbCmBeJAER/DspyTByxjnmtuYdqFq9KcztXdBiQQRPpzk+wr0HRfwsdhu3du1RO3cJCjMtExwcH0rLR9Q0yMXVr9vbPmS0pIEMASXuyWG7057CsNL1pWBtob7eZiqmSWLEEmEMDCjEmCTSycqwPGMVyFdY1gcjwz5balSA8cx6ck7onPw0Frr6C2iJghfMCCCGmczg+uK2N9HA3JdU4Us7qBMYUjZjB+gqLN9cNbtqTG0/mT5gPTyyAIMmR84mpV8nTGUemJ2tkmcYz9vT6SfkDVQ7Cm1nS2drMXyGjyurKogkSSAzDAzx9eZ0Wkt3CdzsFEwQFG7127mjiD/AN2Y5qm6sEWtzwyug1zBSRg9zjMHETx9K212vdWUAHY4BG6TIzPznNZm2iAA3FO4zjJAXkwpgz22k/SjddqLN1UHktiMTtV/hEAgYyVHJMbj3qbq1SKxva7YlOqZrpj1MBRiB6Adq7Tat1YkFh2wSMTx8o7e9PG0NtgStwC5tUIqy7SI3KM4MYkE8YOcZf8ALrI3OPE2rEBiqmTwC0FSQCpMREmSJFbdHkHu4sG09h3Y7SXOFEkkgsSBgST3+1YWrDKYYMpSFMiIOYBxI9p9uKd9JvBCotByw3E+cTPhN5gvBAPM9hHJzGr61tZlNpjv43IBNxtoBYkR8PlwBic9ym5t0kUfCtmGi0+64khipJJJ4aJJEnEkiPrXotRa8KzcR7aW0v2xzO5bqMwzAkhQQAIO4tzk0lu/jpraJtVN6E821YguHLFSxkEeIYPy9CTjf64x3Mbhm3mABgHblWiWABYQ3cgz6K4zeRnqRtnrnu2kuqty1uuFkdp2lrdtRlSfhDA/Xyx8sP4ubRtTtg3IBYKSWFseZVB3MLe/Hc7c5ArzQ6hc2+Ii3PDcnbLAA52bVUgbgA3ylvnuGta0pfCkSLZLEk7RuKtuYgcxBg0vjb5MtSKR6K71hkksUbaqG2AALUTcZthTClXvJIg/CwnFY69Rtsp8W5bcZUEbyiqhc928Nz5THvANIDqSSGLKbVqADtJA3ElwkjEnP1oWxq5e2d21AFUkRIRTuzBEnHMin8di+Sj0uq6k6D4w+628+TO268oSMjysqnOIXvM0D1g3HbbODcukZ+JxlmX1BgAAE5EUENW92xcZQxPwloBJUsGCfQBfsPas/wCMKLaMlWtblPqZJJX2G1orbBo67i7Q10hD2FbxLoFsgIgCIGbaXug+vlJE95zWZ1yEaiHLDbstIcIyLkDEBj3gAGZPeg9Pr1e9dJJ8+50JPD+sepUER+9D3LeGkxbtncqk4JbkLnHH6UduaYnkfKGOl0C33a26hbxYsG3TuTYxI3TtgEhp7j2FCNq7iOLLfHbLC4kjY1sgSuJVIE8DlpyaWWHDLcaW3Ko25iAT5uPb96LtXmt22d2J8YAT38pn69vtTbaE3XwbWdpF4AK6Bfy24KFTORI7O2PXMHmq66+CxKg3Ld2baADZO0KFbaJG8Ht+00BptYVVgBhxz3x2+VU6c7W2W4QQm4iY+W7b77T+tFR5YHLhDTR9UcMrBjccgqRBLKsQBkdsEf8Ax9qFteGNyMw2M4Midy7Z7dxBj+9Zae+LLi4rbiyn4e29cjPBE/pRY6D5WcEOTGwAHIMzyMxj2oOk8hVsW6m6S2QMAD1wBiurLIwRn5V1VSRNykCtc9J+5qpNaDSiQC6/Q7uD/hx+se4ov/lB2krJPpgYnnknjtj51W0jmVsBSySYH71DoQYMg+hqpJB7g0UNSxQeYgqT3MwRkTzx+9FgqzrRIIEGZyIzPFMdXYUKIW5ab+YsQwM+gUAj/WlBvkd6O02tZlKuSR/vk8mklfI8KaoFaQuJggTiM+mDkf7ip0ygeZjA9OT7n7VjfY7jPrVJp6tCXTHOs6oxh1fdHlhhJWQJifhmO1ClhhztO7+UEgyeSfQHPv8AKsdBYDkhmCiOTJ+wHJ/vRGo0ajG/cTBMCAuOD6n5YpdtYKbryRf1wI/KU2iOdjN5gfWST+sZrW1prtwFRyBIAIAjBZiZx86jRWFAJYkDuf7epou7q7Lqbab1k4JPxYMTSt1wMr5B9VuskJCHB/MVtxJPxFXXj5Vhc0DAjxDESWyCQPvkn50Kl0riJzx6ET/rRg1O625giAB9SeP0plhChen1qsNiIVAkBgPOdx/mYmBjEAcfeo6sbmy2kEKMDPxH1b1jj6UJb14tIFUDcclpzngVinUWMhjIbkfP09KRRd2h96qnyEXmi4BbfcEgAxtBjkwfXMzUtqLj3CWMncJ8wzBjHrjFZdIdVubrgDLbBO0/zHgA/U/pW7dU8W5+Yo2zwPLH2GO3HpRazgWD+WEWtaFssxAZi0LIEKMg8D17f4R60ENcWxg/pTHqHTQqBRtmRhW3ETJJLcTwMH6Cs72lWxpwSv5jHk8gRMDsD8OfeKGF+x3b/Rn1PXHyqF2+Hj14/bNU0txQpdsyCCM/qZpZ4pPc0XplBRgSRPaMT759J+wrOCSFU22a3uqs1vwhi3O6Mxu9eajSWTtJOFI+p+lAcc0d1K2UKg4lRicjGflmaZrpAi7ywxNUUssLZ9JIENM8k/b9KzuoRZVng72YqJMgDBY/M8f/ABPtSy3dg4/2KN6ndlbZzAUAT/hx++4/WlcaY6lcTbpJPjKU5nuexweKJ/EepKv4aEFAI+EAEjn3wTSvptp2cbeZhe3m7CTW3WUPiGYnvtMie8d/vWa9wE6iX6VdE7QPM8LEAzJGBPEmm/XtHstotxllSQVXJQ/0mMA/KvOWUPInt9+1OtLfLmHEhmAPu08/rSTwV0+BQFPsPSaPQ+JZFuB+WGPIyNxYkR3+EZrHqyQ5xA7YjAobTagoZ7EEH5HmtyrN+LpkEiIAr0/U9eGtILXCqBPeFUCP9+teeu6baRzBAI954/SmSWfygIzkyO+7t+lTmk6aKQVGy6e3A3DMDvXVr1Dpqhh+YSdq7sfzRkCO1dUb+yqR44NHFWW8ZFT/AA5Joi1oh/Ma9JtUeWk7B9U0mYiRRGiZSNpiSeY4jn51tfKHBnAAHfAoF12nH3pPyVB/F2ReSCRM+44ozRahUUyoYn1nEcd6EArOaZq8MEZbXaLXmJJJEVpp9NuIXgn1MAD3rt4AwM+p9fYcD581TxCKboXsZ271u0YU7o9hyPWe1WfWeKDIG4Z55HcZpPvq9q5FJt7KeS8UF665CIBGZY/OSP2oJTBmtdVqN5E9gB/pWM0yWMiSecD7S2d6yYCkSxgTI7/PNCXksl43MM84j7CgzrW2bZx3rCaRQfbHc18G+rslSB2jBjmMYrEGM0doFDAhs1qenBmGQBIkHAjvB7fWn4Qu2+AfTWfy3aPQT8zND006z1Nrh2QqqnCoqqs+sKAPr3rDpmgNwlo8lvzOewHYfMmABSJ0m2M45UUel0PU7emtFnAa+yjbInZI7DiY70i1PVfGBDyTyGJ/yoHUXCzknJmsVOaWOmuWM9ToqRGPSjdMsJm2SXyDJA2jGB3yG70PeuDEemZ9f7VTxTETiqNWicWos1e4Q+4gTMxHp/lV9ZJJnkZ++awt3o7AntPauu6hnMsZmhWRt2GX0dtSwDtsXMmN3AxiRTDVXEZUVAYUGWJyxJk4GBSmakEimpAUmsI9LoeuFLQtqAoBJlcFjxLesDHypWxLH3oPx6K0esZZC9/2FLJVwUjJPDNBgZqq6kypUE7SI+/emfT9Pw91dwbCKf5m7k/4QKL6tcCqAyqvcbQB+2KjKReKYt6vpyVRjPmE5/UCl9gQwPceomrDUnjt6UTbgxgH50EqVBlTdl7uoLmWMn3/AN4pnol8O34jAS2EB9PWhbTW7YLbSzHiYKqPXPJ+dV1Ova6ZkADgTFQknwi8a7Gl1leGgcCY9e9dQ9rplwjCN9o/eKmk2Db0eSu3AD5Zj3j/ACqq3frU11epR5DYRp1BMhQQOxJP7RWmvAwygKOCBMA+011dU+yqXsBENYOIP1rq6qIlLgmpFdXURUVrSIHzFdXUGEyrq6uoilu1Vrq6sMMtAsAn1rZnrq6k7KrgX6i55jTa51IDTiyo2yZb3aAZJqa6lmro0HViYt3qoaurqcmyK6a6urAOmorq6sYI07x9aOfSnYfNJ54/aorqnMrpZFt1COaN6Rqgl1S2VyCPUEV1dT8oRYkOrvUtwDkAbZCqBgCePtWPXeoeLtgD1+9dXVCSyjsTwxRRdg+WurqLBHk3a/AHfn9QRRXR+qC3cLlQ3Yeqz3Hoe1dXUo7GlzV3HO4ZB74E/wCtdXV1TbKJYP/Z"/>
          <p:cNvSpPr>
            <a:spLocks noChangeAspect="1" noChangeArrowheads="1"/>
          </p:cNvSpPr>
          <p:nvPr/>
        </p:nvSpPr>
        <p:spPr bwMode="auto">
          <a:xfrm>
            <a:off x="155575" y="-830263"/>
            <a:ext cx="2628900" cy="1743076"/>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 name="Espace réservé du numéro de diapositive 2"/>
          <p:cNvSpPr>
            <a:spLocks noGrp="1"/>
          </p:cNvSpPr>
          <p:nvPr>
            <p:ph type="sldNum" sz="quarter" idx="12"/>
          </p:nvPr>
        </p:nvSpPr>
        <p:spPr/>
        <p:txBody>
          <a:bodyPr/>
          <a:lstStyle/>
          <a:p>
            <a:fld id="{E8C81BDB-F788-AC4A-BC73-998A9BA000DD}" type="slidenum">
              <a:rPr lang="fr-FR" smtClean="0"/>
              <a:pPr/>
              <a:t>26</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91673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a:t>Fundraising </a:t>
            </a:r>
            <a:r>
              <a:rPr lang="fr-FR" b="1" dirty="0" smtClean="0"/>
              <a:t/>
            </a:r>
            <a:br>
              <a:rPr lang="fr-FR" b="1" dirty="0" smtClean="0"/>
            </a:br>
            <a:r>
              <a:rPr lang="fr-FR" dirty="0" smtClean="0"/>
              <a:t>Cercle vertueux d’une démarche réussie</a:t>
            </a:r>
            <a:endParaRPr lang="fr-FR" dirty="0"/>
          </a:p>
        </p:txBody>
      </p:sp>
      <p:sp>
        <p:nvSpPr>
          <p:cNvPr id="23" name="Forme libre 22"/>
          <p:cNvSpPr/>
          <p:nvPr/>
        </p:nvSpPr>
        <p:spPr>
          <a:xfrm>
            <a:off x="4513366" y="1632449"/>
            <a:ext cx="1280478" cy="729048"/>
          </a:xfrm>
          <a:custGeom>
            <a:avLst/>
            <a:gdLst>
              <a:gd name="connsiteX0" fmla="*/ 0 w 1280478"/>
              <a:gd name="connsiteY0" fmla="*/ 0 h 729048"/>
              <a:gd name="connsiteX1" fmla="*/ 1280478 w 1280478"/>
              <a:gd name="connsiteY1" fmla="*/ 0 h 729048"/>
              <a:gd name="connsiteX2" fmla="*/ 1280478 w 1280478"/>
              <a:gd name="connsiteY2" fmla="*/ 729048 h 729048"/>
              <a:gd name="connsiteX3" fmla="*/ 0 w 1280478"/>
              <a:gd name="connsiteY3" fmla="*/ 729048 h 729048"/>
              <a:gd name="connsiteX4" fmla="*/ 0 w 1280478"/>
              <a:gd name="connsiteY4" fmla="*/ 0 h 729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478" h="729048">
                <a:moveTo>
                  <a:pt x="0" y="0"/>
                </a:moveTo>
                <a:lnTo>
                  <a:pt x="1280478" y="0"/>
                </a:lnTo>
                <a:lnTo>
                  <a:pt x="1280478" y="729048"/>
                </a:lnTo>
                <a:lnTo>
                  <a:pt x="0" y="7290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l" defTabSz="1022350">
              <a:lnSpc>
                <a:spcPct val="90000"/>
              </a:lnSpc>
              <a:spcBef>
                <a:spcPct val="0"/>
              </a:spcBef>
              <a:spcAft>
                <a:spcPct val="35000"/>
              </a:spcAft>
            </a:pPr>
            <a:r>
              <a:rPr lang="fr-FR" sz="2300" b="1" kern="1200" dirty="0" smtClean="0">
                <a:solidFill>
                  <a:srgbClr val="C00000"/>
                </a:solidFill>
              </a:rPr>
              <a:t>BESOIN</a:t>
            </a:r>
            <a:endParaRPr lang="fr-FR" sz="2300" b="1" kern="1200" dirty="0">
              <a:solidFill>
                <a:srgbClr val="C00000"/>
              </a:solidFill>
            </a:endParaRPr>
          </a:p>
        </p:txBody>
      </p:sp>
      <p:sp>
        <p:nvSpPr>
          <p:cNvPr id="24" name="Flèche en arc 23"/>
          <p:cNvSpPr/>
          <p:nvPr/>
        </p:nvSpPr>
        <p:spPr>
          <a:xfrm>
            <a:off x="1647877" y="1349760"/>
            <a:ext cx="4524429" cy="4524429"/>
          </a:xfrm>
          <a:prstGeom prst="circularArrow">
            <a:avLst>
              <a:gd name="adj1" fmla="val 6906"/>
              <a:gd name="adj2" fmla="val 465663"/>
              <a:gd name="adj3" fmla="val 604758"/>
              <a:gd name="adj4" fmla="val 19111268"/>
              <a:gd name="adj5" fmla="val 805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orme libre 24"/>
          <p:cNvSpPr/>
          <p:nvPr/>
        </p:nvSpPr>
        <p:spPr>
          <a:xfrm>
            <a:off x="4797930" y="4248584"/>
            <a:ext cx="1543069" cy="670483"/>
          </a:xfrm>
          <a:custGeom>
            <a:avLst/>
            <a:gdLst>
              <a:gd name="connsiteX0" fmla="*/ 0 w 1543069"/>
              <a:gd name="connsiteY0" fmla="*/ 0 h 670483"/>
              <a:gd name="connsiteX1" fmla="*/ 1543069 w 1543069"/>
              <a:gd name="connsiteY1" fmla="*/ 0 h 670483"/>
              <a:gd name="connsiteX2" fmla="*/ 1543069 w 1543069"/>
              <a:gd name="connsiteY2" fmla="*/ 670483 h 670483"/>
              <a:gd name="connsiteX3" fmla="*/ 0 w 1543069"/>
              <a:gd name="connsiteY3" fmla="*/ 670483 h 670483"/>
              <a:gd name="connsiteX4" fmla="*/ 0 w 1543069"/>
              <a:gd name="connsiteY4" fmla="*/ 0 h 670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69" h="670483">
                <a:moveTo>
                  <a:pt x="0" y="0"/>
                </a:moveTo>
                <a:lnTo>
                  <a:pt x="1543069" y="0"/>
                </a:lnTo>
                <a:lnTo>
                  <a:pt x="1543069" y="670483"/>
                </a:lnTo>
                <a:lnTo>
                  <a:pt x="0" y="670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l" defTabSz="1022350">
              <a:lnSpc>
                <a:spcPct val="90000"/>
              </a:lnSpc>
              <a:spcBef>
                <a:spcPct val="0"/>
              </a:spcBef>
              <a:spcAft>
                <a:spcPct val="35000"/>
              </a:spcAft>
            </a:pPr>
            <a:r>
              <a:rPr lang="fr-FR" sz="2300" b="1" kern="1200" dirty="0" smtClean="0">
                <a:solidFill>
                  <a:srgbClr val="FF0000"/>
                </a:solidFill>
              </a:rPr>
              <a:t>STRATEGIE</a:t>
            </a:r>
            <a:endParaRPr lang="fr-FR" sz="2300" b="1" kern="1200" dirty="0">
              <a:solidFill>
                <a:srgbClr val="FF0000"/>
              </a:solidFill>
            </a:endParaRPr>
          </a:p>
        </p:txBody>
      </p:sp>
      <p:sp>
        <p:nvSpPr>
          <p:cNvPr id="26" name="Flèche en arc 25"/>
          <p:cNvSpPr/>
          <p:nvPr/>
        </p:nvSpPr>
        <p:spPr>
          <a:xfrm>
            <a:off x="1682357" y="1170398"/>
            <a:ext cx="4524429" cy="4524429"/>
          </a:xfrm>
          <a:prstGeom prst="circularArrow">
            <a:avLst>
              <a:gd name="adj1" fmla="val 6906"/>
              <a:gd name="adj2" fmla="val 465663"/>
              <a:gd name="adj3" fmla="val 6144822"/>
              <a:gd name="adj4" fmla="val 3401938"/>
              <a:gd name="adj5" fmla="val 805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orme libre 26"/>
          <p:cNvSpPr/>
          <p:nvPr/>
        </p:nvSpPr>
        <p:spPr>
          <a:xfrm>
            <a:off x="1976853" y="4206112"/>
            <a:ext cx="1602340" cy="1602340"/>
          </a:xfrm>
          <a:custGeom>
            <a:avLst/>
            <a:gdLst>
              <a:gd name="connsiteX0" fmla="*/ 0 w 1602340"/>
              <a:gd name="connsiteY0" fmla="*/ 0 h 1602340"/>
              <a:gd name="connsiteX1" fmla="*/ 1602340 w 1602340"/>
              <a:gd name="connsiteY1" fmla="*/ 0 h 1602340"/>
              <a:gd name="connsiteX2" fmla="*/ 1602340 w 1602340"/>
              <a:gd name="connsiteY2" fmla="*/ 1602340 h 1602340"/>
              <a:gd name="connsiteX3" fmla="*/ 0 w 1602340"/>
              <a:gd name="connsiteY3" fmla="*/ 1602340 h 1602340"/>
              <a:gd name="connsiteX4" fmla="*/ 0 w 1602340"/>
              <a:gd name="connsiteY4" fmla="*/ 0 h 160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340" h="1602340">
                <a:moveTo>
                  <a:pt x="0" y="0"/>
                </a:moveTo>
                <a:lnTo>
                  <a:pt x="1602340" y="0"/>
                </a:lnTo>
                <a:lnTo>
                  <a:pt x="1602340" y="1602340"/>
                </a:lnTo>
                <a:lnTo>
                  <a:pt x="0" y="1602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l" defTabSz="1022350">
              <a:lnSpc>
                <a:spcPct val="90000"/>
              </a:lnSpc>
              <a:spcBef>
                <a:spcPct val="0"/>
              </a:spcBef>
              <a:spcAft>
                <a:spcPct val="35000"/>
              </a:spcAft>
            </a:pPr>
            <a:r>
              <a:rPr lang="fr-FR" sz="2300" b="1" kern="1200" dirty="0" smtClean="0">
                <a:solidFill>
                  <a:srgbClr val="FF6600"/>
                </a:solidFill>
              </a:rPr>
              <a:t>COLLECTE</a:t>
            </a:r>
            <a:endParaRPr lang="fr-FR" sz="2300" b="1" kern="1200" dirty="0">
              <a:solidFill>
                <a:srgbClr val="FF6600"/>
              </a:solidFill>
            </a:endParaRPr>
          </a:p>
        </p:txBody>
      </p:sp>
      <p:sp>
        <p:nvSpPr>
          <p:cNvPr id="28" name="Flèche en arc 27"/>
          <p:cNvSpPr/>
          <p:nvPr/>
        </p:nvSpPr>
        <p:spPr>
          <a:xfrm>
            <a:off x="2007553" y="1673044"/>
            <a:ext cx="4524429" cy="4524429"/>
          </a:xfrm>
          <a:prstGeom prst="circularArrow">
            <a:avLst>
              <a:gd name="adj1" fmla="val 6906"/>
              <a:gd name="adj2" fmla="val 1082188"/>
              <a:gd name="adj3" fmla="val 11348105"/>
              <a:gd name="adj4" fmla="val 9786232"/>
              <a:gd name="adj5" fmla="val 805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Forme libre 28"/>
          <p:cNvSpPr/>
          <p:nvPr/>
        </p:nvSpPr>
        <p:spPr>
          <a:xfrm>
            <a:off x="1788872" y="1884469"/>
            <a:ext cx="1602340" cy="1602340"/>
          </a:xfrm>
          <a:custGeom>
            <a:avLst/>
            <a:gdLst>
              <a:gd name="connsiteX0" fmla="*/ 0 w 1602340"/>
              <a:gd name="connsiteY0" fmla="*/ 0 h 1602340"/>
              <a:gd name="connsiteX1" fmla="*/ 1602340 w 1602340"/>
              <a:gd name="connsiteY1" fmla="*/ 0 h 1602340"/>
              <a:gd name="connsiteX2" fmla="*/ 1602340 w 1602340"/>
              <a:gd name="connsiteY2" fmla="*/ 1602340 h 1602340"/>
              <a:gd name="connsiteX3" fmla="*/ 0 w 1602340"/>
              <a:gd name="connsiteY3" fmla="*/ 1602340 h 1602340"/>
              <a:gd name="connsiteX4" fmla="*/ 0 w 1602340"/>
              <a:gd name="connsiteY4" fmla="*/ 0 h 160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340" h="1602340">
                <a:moveTo>
                  <a:pt x="0" y="0"/>
                </a:moveTo>
                <a:lnTo>
                  <a:pt x="1602340" y="0"/>
                </a:lnTo>
                <a:lnTo>
                  <a:pt x="1602340" y="1602340"/>
                </a:lnTo>
                <a:lnTo>
                  <a:pt x="0" y="1602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l" defTabSz="1022350">
              <a:lnSpc>
                <a:spcPct val="90000"/>
              </a:lnSpc>
              <a:spcBef>
                <a:spcPct val="0"/>
              </a:spcBef>
              <a:spcAft>
                <a:spcPct val="35000"/>
              </a:spcAft>
            </a:pPr>
            <a:r>
              <a:rPr lang="fr-FR" sz="2300" b="1" kern="1200" dirty="0" smtClean="0">
                <a:solidFill>
                  <a:srgbClr val="FFC000"/>
                </a:solidFill>
              </a:rPr>
              <a:t>EVALUATION</a:t>
            </a:r>
            <a:endParaRPr lang="fr-FR" sz="2300" b="1" kern="1200" dirty="0">
              <a:solidFill>
                <a:srgbClr val="FFC000"/>
              </a:solidFill>
            </a:endParaRPr>
          </a:p>
        </p:txBody>
      </p:sp>
      <p:sp>
        <p:nvSpPr>
          <p:cNvPr id="30" name="Flèche en arc 29"/>
          <p:cNvSpPr/>
          <p:nvPr/>
        </p:nvSpPr>
        <p:spPr>
          <a:xfrm rot="19627635">
            <a:off x="1623463" y="1716741"/>
            <a:ext cx="4855027" cy="3585422"/>
          </a:xfrm>
          <a:prstGeom prst="circularArrow">
            <a:avLst>
              <a:gd name="adj1" fmla="val 6906"/>
              <a:gd name="adj2" fmla="val 1656177"/>
              <a:gd name="adj3" fmla="val 17311486"/>
              <a:gd name="adj4" fmla="val 15679359"/>
              <a:gd name="adj5" fmla="val 805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ZoneTexte 4"/>
          <p:cNvSpPr txBox="1"/>
          <p:nvPr/>
        </p:nvSpPr>
        <p:spPr>
          <a:xfrm>
            <a:off x="4946903" y="5649708"/>
            <a:ext cx="2372509" cy="646331"/>
          </a:xfrm>
          <a:prstGeom prst="rect">
            <a:avLst/>
          </a:prstGeom>
          <a:noFill/>
        </p:spPr>
        <p:txBody>
          <a:bodyPr wrap="none" rtlCol="0">
            <a:spAutoFit/>
          </a:bodyPr>
          <a:lstStyle/>
          <a:p>
            <a:r>
              <a:rPr lang="fr-FR" dirty="0" smtClean="0"/>
              <a:t>Construire son discours</a:t>
            </a:r>
            <a:br>
              <a:rPr lang="fr-FR" dirty="0" smtClean="0"/>
            </a:br>
            <a:r>
              <a:rPr lang="fr-FR" dirty="0" smtClean="0"/>
              <a:t>différenciateur</a:t>
            </a:r>
            <a:endParaRPr lang="fr-FR" dirty="0"/>
          </a:p>
        </p:txBody>
      </p:sp>
      <p:sp>
        <p:nvSpPr>
          <p:cNvPr id="6" name="ZoneTexte 5"/>
          <p:cNvSpPr txBox="1"/>
          <p:nvPr/>
        </p:nvSpPr>
        <p:spPr>
          <a:xfrm>
            <a:off x="5814606" y="1552902"/>
            <a:ext cx="1773114" cy="461665"/>
          </a:xfrm>
          <a:prstGeom prst="rect">
            <a:avLst/>
          </a:prstGeom>
          <a:noFill/>
        </p:spPr>
        <p:txBody>
          <a:bodyPr wrap="none" rtlCol="0">
            <a:spAutoFit/>
          </a:bodyPr>
          <a:lstStyle/>
          <a:p>
            <a:r>
              <a:rPr lang="fr-FR" sz="2400" b="1" dirty="0" smtClean="0"/>
              <a:t>Se connaître</a:t>
            </a:r>
            <a:endParaRPr lang="fr-FR" sz="2400" b="1" dirty="0"/>
          </a:p>
        </p:txBody>
      </p:sp>
      <p:sp>
        <p:nvSpPr>
          <p:cNvPr id="7" name="ZoneTexte 6"/>
          <p:cNvSpPr txBox="1"/>
          <p:nvPr/>
        </p:nvSpPr>
        <p:spPr>
          <a:xfrm>
            <a:off x="6449839" y="4021446"/>
            <a:ext cx="1979516" cy="369332"/>
          </a:xfrm>
          <a:prstGeom prst="rect">
            <a:avLst/>
          </a:prstGeom>
          <a:noFill/>
        </p:spPr>
        <p:txBody>
          <a:bodyPr wrap="none" rtlCol="0">
            <a:spAutoFit/>
          </a:bodyPr>
          <a:lstStyle/>
          <a:p>
            <a:r>
              <a:rPr lang="fr-FR" dirty="0" smtClean="0"/>
              <a:t>Identifier ses cibles</a:t>
            </a:r>
            <a:endParaRPr lang="fr-FR" dirty="0"/>
          </a:p>
        </p:txBody>
      </p:sp>
      <p:sp>
        <p:nvSpPr>
          <p:cNvPr id="8" name="ZoneTexte 7"/>
          <p:cNvSpPr txBox="1"/>
          <p:nvPr/>
        </p:nvSpPr>
        <p:spPr>
          <a:xfrm>
            <a:off x="1064239" y="5480776"/>
            <a:ext cx="1236236" cy="369332"/>
          </a:xfrm>
          <a:prstGeom prst="rect">
            <a:avLst/>
          </a:prstGeom>
          <a:noFill/>
        </p:spPr>
        <p:txBody>
          <a:bodyPr wrap="none" rtlCol="0">
            <a:spAutoFit/>
          </a:bodyPr>
          <a:lstStyle/>
          <a:p>
            <a:r>
              <a:rPr lang="fr-FR" dirty="0" smtClean="0"/>
              <a:t>Sensibiliser</a:t>
            </a:r>
            <a:endParaRPr lang="fr-FR" dirty="0"/>
          </a:p>
        </p:txBody>
      </p:sp>
      <p:sp>
        <p:nvSpPr>
          <p:cNvPr id="9" name="ZoneTexte 8"/>
          <p:cNvSpPr txBox="1"/>
          <p:nvPr/>
        </p:nvSpPr>
        <p:spPr>
          <a:xfrm>
            <a:off x="6132901" y="3276762"/>
            <a:ext cx="2798273" cy="646331"/>
          </a:xfrm>
          <a:prstGeom prst="rect">
            <a:avLst/>
          </a:prstGeom>
          <a:noFill/>
        </p:spPr>
        <p:txBody>
          <a:bodyPr wrap="square" rtlCol="0">
            <a:spAutoFit/>
          </a:bodyPr>
          <a:lstStyle/>
          <a:p>
            <a:r>
              <a:rPr lang="fr-FR" dirty="0" smtClean="0"/>
              <a:t>Faire des choix stratégiques</a:t>
            </a:r>
            <a:br>
              <a:rPr lang="fr-FR" dirty="0" smtClean="0"/>
            </a:br>
            <a:r>
              <a:rPr lang="fr-FR" dirty="0" smtClean="0"/>
              <a:t>de fundraising</a:t>
            </a:r>
            <a:endParaRPr lang="fr-FR" dirty="0"/>
          </a:p>
        </p:txBody>
      </p:sp>
      <p:sp>
        <p:nvSpPr>
          <p:cNvPr id="10" name="ZoneTexte 9"/>
          <p:cNvSpPr txBox="1"/>
          <p:nvPr/>
        </p:nvSpPr>
        <p:spPr>
          <a:xfrm>
            <a:off x="1543891" y="5947442"/>
            <a:ext cx="3079305" cy="369332"/>
          </a:xfrm>
          <a:prstGeom prst="rect">
            <a:avLst/>
          </a:prstGeom>
          <a:noFill/>
        </p:spPr>
        <p:txBody>
          <a:bodyPr wrap="none" rtlCol="0">
            <a:spAutoFit/>
          </a:bodyPr>
          <a:lstStyle/>
          <a:p>
            <a:r>
              <a:rPr lang="fr-FR" dirty="0" smtClean="0"/>
              <a:t>Construire son plan de collecte</a:t>
            </a:r>
            <a:endParaRPr lang="fr-FR" dirty="0"/>
          </a:p>
        </p:txBody>
      </p:sp>
      <p:sp>
        <p:nvSpPr>
          <p:cNvPr id="11" name="ZoneTexte 10"/>
          <p:cNvSpPr txBox="1"/>
          <p:nvPr/>
        </p:nvSpPr>
        <p:spPr>
          <a:xfrm>
            <a:off x="6276077" y="4725313"/>
            <a:ext cx="1573508" cy="646331"/>
          </a:xfrm>
          <a:prstGeom prst="rect">
            <a:avLst/>
          </a:prstGeom>
          <a:noFill/>
        </p:spPr>
        <p:txBody>
          <a:bodyPr wrap="none" rtlCol="0">
            <a:spAutoFit/>
          </a:bodyPr>
          <a:lstStyle/>
          <a:p>
            <a:r>
              <a:rPr lang="fr-FR" dirty="0" smtClean="0"/>
              <a:t>Bâtir son offre </a:t>
            </a:r>
            <a:br>
              <a:rPr lang="fr-FR" dirty="0" smtClean="0"/>
            </a:br>
            <a:r>
              <a:rPr lang="fr-FR" dirty="0" smtClean="0"/>
              <a:t>(ou ses offres)</a:t>
            </a:r>
            <a:endParaRPr lang="fr-FR" dirty="0"/>
          </a:p>
        </p:txBody>
      </p:sp>
      <p:sp>
        <p:nvSpPr>
          <p:cNvPr id="12" name="ZoneTexte 11"/>
          <p:cNvSpPr txBox="1"/>
          <p:nvPr/>
        </p:nvSpPr>
        <p:spPr>
          <a:xfrm>
            <a:off x="6003570" y="2592154"/>
            <a:ext cx="1863523" cy="369332"/>
          </a:xfrm>
          <a:prstGeom prst="rect">
            <a:avLst/>
          </a:prstGeom>
          <a:noFill/>
        </p:spPr>
        <p:txBody>
          <a:bodyPr wrap="none" rtlCol="0">
            <a:spAutoFit/>
          </a:bodyPr>
          <a:lstStyle/>
          <a:p>
            <a:r>
              <a:rPr lang="fr-FR" dirty="0" smtClean="0"/>
              <a:t>Fixer des objectifs</a:t>
            </a:r>
            <a:endParaRPr lang="fr-FR" dirty="0"/>
          </a:p>
        </p:txBody>
      </p:sp>
      <p:sp>
        <p:nvSpPr>
          <p:cNvPr id="14" name="ZoneTexte 13"/>
          <p:cNvSpPr txBox="1"/>
          <p:nvPr/>
        </p:nvSpPr>
        <p:spPr>
          <a:xfrm>
            <a:off x="744956" y="4863813"/>
            <a:ext cx="991682" cy="369332"/>
          </a:xfrm>
          <a:prstGeom prst="rect">
            <a:avLst/>
          </a:prstGeom>
          <a:noFill/>
        </p:spPr>
        <p:txBody>
          <a:bodyPr wrap="none" rtlCol="0">
            <a:spAutoFit/>
          </a:bodyPr>
          <a:lstStyle/>
          <a:p>
            <a:r>
              <a:rPr lang="fr-FR" dirty="0" smtClean="0"/>
              <a:t>Solliciter</a:t>
            </a:r>
            <a:endParaRPr lang="fr-FR" dirty="0"/>
          </a:p>
        </p:txBody>
      </p:sp>
      <p:sp>
        <p:nvSpPr>
          <p:cNvPr id="15" name="ZoneTexte 14"/>
          <p:cNvSpPr txBox="1"/>
          <p:nvPr/>
        </p:nvSpPr>
        <p:spPr>
          <a:xfrm>
            <a:off x="690125" y="2254411"/>
            <a:ext cx="971741" cy="369332"/>
          </a:xfrm>
          <a:prstGeom prst="rect">
            <a:avLst/>
          </a:prstGeom>
          <a:noFill/>
        </p:spPr>
        <p:txBody>
          <a:bodyPr wrap="none" rtlCol="0">
            <a:spAutoFit/>
          </a:bodyPr>
          <a:lstStyle/>
          <a:p>
            <a:r>
              <a:rPr lang="fr-FR" dirty="0" smtClean="0"/>
              <a:t>Fidéliser</a:t>
            </a:r>
            <a:endParaRPr lang="fr-FR" dirty="0"/>
          </a:p>
        </p:txBody>
      </p:sp>
      <p:sp>
        <p:nvSpPr>
          <p:cNvPr id="16" name="ZoneTexte 15"/>
          <p:cNvSpPr txBox="1"/>
          <p:nvPr/>
        </p:nvSpPr>
        <p:spPr>
          <a:xfrm>
            <a:off x="618712" y="3703608"/>
            <a:ext cx="1143839" cy="369332"/>
          </a:xfrm>
          <a:prstGeom prst="rect">
            <a:avLst/>
          </a:prstGeom>
          <a:noFill/>
        </p:spPr>
        <p:txBody>
          <a:bodyPr wrap="none" rtlCol="0">
            <a:spAutoFit/>
          </a:bodyPr>
          <a:lstStyle/>
          <a:p>
            <a:r>
              <a:rPr lang="fr-FR" dirty="0" smtClean="0"/>
              <a:t>Remercier</a:t>
            </a:r>
            <a:endParaRPr lang="fr-FR" dirty="0"/>
          </a:p>
        </p:txBody>
      </p:sp>
      <p:sp>
        <p:nvSpPr>
          <p:cNvPr id="17" name="ZoneTexte 16"/>
          <p:cNvSpPr txBox="1"/>
          <p:nvPr/>
        </p:nvSpPr>
        <p:spPr>
          <a:xfrm>
            <a:off x="588559" y="3117477"/>
            <a:ext cx="1073307" cy="369332"/>
          </a:xfrm>
          <a:prstGeom prst="rect">
            <a:avLst/>
          </a:prstGeom>
          <a:noFill/>
        </p:spPr>
        <p:txBody>
          <a:bodyPr wrap="none" rtlCol="0">
            <a:spAutoFit/>
          </a:bodyPr>
          <a:lstStyle/>
          <a:p>
            <a:r>
              <a:rPr lang="fr-FR" dirty="0" smtClean="0"/>
              <a:t>Contrôler</a:t>
            </a:r>
            <a:endParaRPr lang="fr-FR" dirty="0"/>
          </a:p>
        </p:txBody>
      </p:sp>
      <p:sp>
        <p:nvSpPr>
          <p:cNvPr id="21" name="ZoneTexte 20"/>
          <p:cNvSpPr txBox="1"/>
          <p:nvPr/>
        </p:nvSpPr>
        <p:spPr>
          <a:xfrm>
            <a:off x="1914250" y="1687650"/>
            <a:ext cx="1169294" cy="369332"/>
          </a:xfrm>
          <a:prstGeom prst="rect">
            <a:avLst/>
          </a:prstGeom>
          <a:noFill/>
        </p:spPr>
        <p:txBody>
          <a:bodyPr wrap="none" rtlCol="0">
            <a:spAutoFit/>
          </a:bodyPr>
          <a:lstStyle/>
          <a:p>
            <a:r>
              <a:rPr lang="fr-FR" dirty="0"/>
              <a:t>C</a:t>
            </a:r>
            <a:r>
              <a:rPr lang="fr-FR" dirty="0" smtClean="0"/>
              <a:t>apitaliser</a:t>
            </a:r>
            <a:endParaRPr lang="fr-FR" dirty="0"/>
          </a:p>
        </p:txBody>
      </p:sp>
      <p:pic>
        <p:nvPicPr>
          <p:cNvPr id="2052" name="Picture 4" descr="C:\Users\lyacom\AppData\Local\Microsoft\Windows\Temporary Internet Files\Content.IE5\CWUCBDZD\MC900053184[1].wmf"/>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9495994" flipH="1" flipV="1">
            <a:off x="3514664" y="3041504"/>
            <a:ext cx="1240348" cy="127454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3" name="Espace réservé du numéro de diapositive 2"/>
          <p:cNvSpPr>
            <a:spLocks noGrp="1"/>
          </p:cNvSpPr>
          <p:nvPr>
            <p:ph type="sldNum" sz="quarter" idx="12"/>
          </p:nvPr>
        </p:nvSpPr>
        <p:spPr>
          <a:xfrm>
            <a:off x="6553200" y="6482478"/>
            <a:ext cx="2133600" cy="365125"/>
          </a:xfrm>
        </p:spPr>
        <p:txBody>
          <a:bodyPr/>
          <a:lstStyle/>
          <a:p>
            <a:pPr>
              <a:defRPr/>
            </a:pPr>
            <a:fld id="{3FAF3BB9-A421-4C90-93D4-AA309852FA15}" type="slidenum">
              <a:rPr lang="fr-FR" smtClean="0"/>
              <a:pPr>
                <a:defRPr/>
              </a:pPr>
              <a:t>27</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0270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1" name="Picture 67" descr="http://www.diagnosticrochelais.fr/img/g/diagnostics/03.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7975" y="3348413"/>
            <a:ext cx="1908961" cy="1428384"/>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87" name="Picture 63" descr="https://encrypted-tbn0.gstatic.com/images?q=tbn:ANd9GcQBrbob38uTMNqDOQgOEX0s_283RqO7aQWz3dIvLZ_krnRsqYiB"/>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67711" y="1132991"/>
            <a:ext cx="2103186" cy="158961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itre 1"/>
          <p:cNvSpPr>
            <a:spLocks noGrp="1"/>
          </p:cNvSpPr>
          <p:nvPr>
            <p:ph type="title"/>
          </p:nvPr>
        </p:nvSpPr>
        <p:spPr/>
        <p:txBody>
          <a:bodyPr/>
          <a:lstStyle/>
          <a:p>
            <a:r>
              <a:rPr lang="fr-FR" dirty="0" smtClean="0"/>
              <a:t>Une réflexion autour de 3 axes</a:t>
            </a:r>
            <a:endParaRPr lang="fr-FR" dirty="0"/>
          </a:p>
        </p:txBody>
      </p:sp>
      <p:sp>
        <p:nvSpPr>
          <p:cNvPr id="4" name="ZoneTexte 3"/>
          <p:cNvSpPr txBox="1"/>
          <p:nvPr/>
        </p:nvSpPr>
        <p:spPr>
          <a:xfrm>
            <a:off x="3769117" y="1500142"/>
            <a:ext cx="2042482" cy="369332"/>
          </a:xfrm>
          <a:prstGeom prst="rect">
            <a:avLst/>
          </a:prstGeom>
          <a:noFill/>
        </p:spPr>
        <p:txBody>
          <a:bodyPr wrap="none" rtlCol="0">
            <a:spAutoFit/>
          </a:bodyPr>
          <a:lstStyle/>
          <a:p>
            <a:pPr algn="ctr"/>
            <a:r>
              <a:rPr lang="fr-FR" b="1" dirty="0" smtClean="0">
                <a:solidFill>
                  <a:srgbClr val="003399"/>
                </a:solidFill>
              </a:rPr>
              <a:t>PROJET ASSOCIATIF</a:t>
            </a:r>
            <a:endParaRPr lang="fr-FR" b="1" dirty="0">
              <a:solidFill>
                <a:srgbClr val="003399"/>
              </a:solidFill>
            </a:endParaRPr>
          </a:p>
        </p:txBody>
      </p:sp>
      <p:sp>
        <p:nvSpPr>
          <p:cNvPr id="6" name="ZoneTexte 5"/>
          <p:cNvSpPr txBox="1"/>
          <p:nvPr/>
        </p:nvSpPr>
        <p:spPr>
          <a:xfrm>
            <a:off x="2107179" y="3799471"/>
            <a:ext cx="1439561" cy="369332"/>
          </a:xfrm>
          <a:prstGeom prst="rect">
            <a:avLst/>
          </a:prstGeom>
          <a:noFill/>
        </p:spPr>
        <p:txBody>
          <a:bodyPr wrap="none" rtlCol="0">
            <a:spAutoFit/>
          </a:bodyPr>
          <a:lstStyle/>
          <a:p>
            <a:pPr algn="ctr"/>
            <a:r>
              <a:rPr lang="fr-FR" b="1" dirty="0" smtClean="0">
                <a:solidFill>
                  <a:srgbClr val="003399"/>
                </a:solidFill>
              </a:rPr>
              <a:t>DIAGNOSTIC </a:t>
            </a:r>
            <a:endParaRPr lang="fr-FR" b="1" dirty="0">
              <a:solidFill>
                <a:srgbClr val="003399"/>
              </a:solidFill>
            </a:endParaRPr>
          </a:p>
        </p:txBody>
      </p:sp>
      <p:sp>
        <p:nvSpPr>
          <p:cNvPr id="7" name="ZoneTexte 6"/>
          <p:cNvSpPr txBox="1"/>
          <p:nvPr/>
        </p:nvSpPr>
        <p:spPr>
          <a:xfrm>
            <a:off x="5811599" y="1487977"/>
            <a:ext cx="1198918" cy="369332"/>
          </a:xfrm>
          <a:prstGeom prst="rect">
            <a:avLst/>
          </a:prstGeom>
          <a:noFill/>
        </p:spPr>
        <p:txBody>
          <a:bodyPr wrap="none" rtlCol="0">
            <a:spAutoFit/>
          </a:bodyPr>
          <a:lstStyle/>
          <a:p>
            <a:pPr algn="ctr"/>
            <a:r>
              <a:rPr lang="fr-FR" b="1" i="1" dirty="0" smtClean="0">
                <a:solidFill>
                  <a:srgbClr val="FF6600"/>
                </a:solidFill>
              </a:rPr>
              <a:t>Votre ADN</a:t>
            </a:r>
            <a:endParaRPr lang="fr-FR" b="1" i="1" dirty="0">
              <a:solidFill>
                <a:srgbClr val="FF6600"/>
              </a:solidFill>
            </a:endParaRPr>
          </a:p>
        </p:txBody>
      </p:sp>
      <p:sp>
        <p:nvSpPr>
          <p:cNvPr id="8" name="ZoneTexte 7"/>
          <p:cNvSpPr txBox="1"/>
          <p:nvPr/>
        </p:nvSpPr>
        <p:spPr>
          <a:xfrm>
            <a:off x="1529976" y="4111318"/>
            <a:ext cx="1963325" cy="646331"/>
          </a:xfrm>
          <a:prstGeom prst="rect">
            <a:avLst/>
          </a:prstGeom>
          <a:noFill/>
        </p:spPr>
        <p:txBody>
          <a:bodyPr wrap="square" rtlCol="0">
            <a:spAutoFit/>
          </a:bodyPr>
          <a:lstStyle>
            <a:defPPr>
              <a:defRPr lang="fr-FR"/>
            </a:defPPr>
            <a:lvl1pPr algn="ctr">
              <a:defRPr b="1" i="1">
                <a:solidFill>
                  <a:srgbClr val="FF6600"/>
                </a:solidFill>
              </a:defRPr>
            </a:lvl1pPr>
          </a:lstStyle>
          <a:p>
            <a:pPr algn="r"/>
            <a:r>
              <a:rPr lang="fr-FR" dirty="0"/>
              <a:t>Votre </a:t>
            </a:r>
            <a:r>
              <a:rPr lang="fr-FR" dirty="0" smtClean="0"/>
              <a:t>réalité</a:t>
            </a:r>
            <a:br>
              <a:rPr lang="fr-FR" dirty="0" smtClean="0"/>
            </a:br>
            <a:r>
              <a:rPr lang="fr-FR" dirty="0" smtClean="0"/>
              <a:t> contextuelle</a:t>
            </a:r>
            <a:endParaRPr lang="fr-FR" dirty="0"/>
          </a:p>
        </p:txBody>
      </p:sp>
      <p:sp>
        <p:nvSpPr>
          <p:cNvPr id="1058" name="AutoShape 65" descr="data:image/jpeg;base64,/9j/4AAQSkZJRgABAQAAAQABAAD/2wCEAAkGBhQRERAUEBAQFBQRGBAYDxARFhIQERQWFBIVFBQSEhUXGyceGCUjGRMUHy8gJicpMDIsFh4xNTAqNSYrLCkBCQoKDgwOGg8PGislHyUqKS41MSosNSkpKSwvLC00LyosLSspLDAsKiw1LCwsLCwsLCwsLywsLCkpLCwsKSw1NP/AABEIAMIBAwMBIgACEQEDEQH/xAAcAAEAAgMBAQEAAAAAAAAAAAAABQYDBAcBAgj/xABKEAABAwIBBgcMBQsFAQEAAAABAAIDBBEFBhIhMUFRExVUYZGS0QcUFhciMlNxgZOh0kJSorHhMzRVYnJzgqOzwfAjQ2WUsiR0/8QAGwEBAAIDAQEAAAAAAAAAAAAAAAQFAQIDBgf/xAA4EQACAQMABgcHBAEFAQAAAAAAAQIDBBESFCExUZEFE0FSodHSFlNhcYGx8CJiksEGFTJCcuEj/9oADAMBAAIRAxEAPwDuKIiAIiIAiIgCIiAIiIAiIgCIiAIiIAiIgCIiAIiIAiIgCIiAIiIAiIgCIiAIiIAiIgCIiAIiIAiIgCIiAIij8UxURDQC5581jdLidwFx8SANZIGlAbVTVtjF3EDWejWfxVNre6S17iyhhlqnjQe9257Af1pbZo9md61kmwE1Jzq52e3WKRpPADdwx0GY+uzRsbtM9T0YawBmYxg1NaAxo2aANAQ0c+BUHyYzPqhggB2SSB7vaASPshYjk9iusz055hwY++JXXgyfNkYTuzlqS1ronWdr3HSCFjSSNHUxvKnbFYNLo88DbGGu/pEH4Law/ugyNObMwgjXtt6wbOHSVcaSvbINGsa27fxXzX4VFOLSxtdudqcPU4aQttjN1LIwzKGKcDNcATz6L7r7PUbFSaoGJZKSU5MlO5zmjWPpgc41OH+WUpk/lNezJfYd3ON45tnq1YNy1ovAb6l6gCIiAIiIAiIgCIiAIiIAiIgCIiAIiIAi5D3XcqqqlrYmU9TJEwwscWsIALjJKCdI3AdCo/jDxDl0/S3sUeVeMXgizuYxeGj9LIvzT4w8Q5dP0t7E8YeIcun6W9i11mPA11uHBn6WRfmnxh4hy6fpb2J4w8Q5dP0t7FnWY8BrceDP0LimLiIsYNMsudmN3NbbPkdzDOaOcua3W5RdNVtc+UA3dGWiR2uznDOzL7wM0n1j1Ck5P4jLDh8lfVyOlqKgNEJk0kMBcIIxzXMkh3gjctDIvKPg3Sxyu/LOzw9x/wBw6HZx/W0ad451mpWUZKIrXChJQ4nRKistqW7wrTTAvcWtsLuGkjy+1VKsrVtsynp+92wzcNqAfmAbHZ2g39Swqqy8mkaiy88Dfpaqla9p4d1wRmhwLW32XOatTKieRkjTIGhpFoy0kjRpINwNOlRfGWHNIOZVOt9E5tj6/KC0soMqHVj42RxuDWk5jPOe5ztpt6tQ51ylUWjj7HOVVaLWVn4G3FipaQQ6xGohXXCKx8kYdIzNOw6s4fWtsVeyeyX4Oz6izn62x62s9f1j8Bzq0Ncu9GMltZIoQklmXI2QVWMpcEzQZoRYjTI1vSXt9W3pVja5ZFJJJXskMoOEHBuPlDV+HMdPtvvCtK5blBEcPrGPZcRP8pttguM9g/ZNiP4V0uhqRJG1wtpGm2q+2y1NjOiIgCIiAIiIAiIgCIiAIiIAiIgCIiA4Z3c/z+H/APPH/VmXOl2rum1lGyqjFVQGofwTS2Th5IbN4SSzc1ug6bm/Oqjxphf6HP8A25+xVlVx03mX38inruHWPMl4+RQ0V940wv8AQ5/7c6caYX+h3f8AbnXLMO8vHyOOlT7y8fIoSy0tMZHtY3W8ta31uIaPiVeONML/AEO7/tzrWonU8uI0fetN3vGJIM6MyPmJcJM4uznc2aLcy70FGU9jz+fIkW6hKosST5+R0vFDTxMiglgErY2tzGkNIaAMxug7c1qjC6h5BH1WL7yjd/8AQ8fVEY+w0/3UYqW66QrKtKMcYTa3LsJ0km9qRMtxSmAA70FhqHk6F4a2kOukb7Q1Q68XD/U7jiuS8hhcFyJd09HyNnQ1ZKTFKaJ2dFShjrWzm5oNt11CK3d5xUUDZHxtklda2dYjOIvYX1ADbrUmheXFXLykltbwtngZUVvSXIwtysZ9R3S1bNNlLG4gFrmg/SNiB67KPjysubS08JYdYa3SBzXuCtHFZYTJenzg0+cCLAH9W5vbmXR9I1YrSjUUvhjDNtIvLHrOxypeEY06KwPlM3bRzt7FbKWpa8BzTcH/ACx3K7tbyFxHZv4GyeSA7o2HcLRSOA8qC0jfUNDx1ST/AAhfXcyxLhaNoJuWeSf4SW/+QzpU9X04kjkYdUjHtP8AE0t/uqB3EqgmOoafovPxZF2FS2bI6giIsGQiIgCIiAIiIAiIgCIiAIiIAiIgON92P89i/cM/qyqiLrndByQ77qWSd908No2tzJSQ42e85w5vKt7FWPFp/wAjRdJVJcRzUe7mihuLarKrJpFKRXXxa/8AI0XWK88Wv/I0XWK4aD4rmvM4apW7pS1I5OPzaumcdksN+uArH4tf+Qous5ROK4CaSRrRNFLcBzXxEloOcRY84zb+0KbZLFTs3cSbZUalOpmS7C85SstUP5xGemNvYotWepwt1ayCeIs8qNueHEjTrGoH61vYtN2SMw2xdY/KqW6sa7rTcYtptvmWTTyQi8U14Kzb4+sflXyclpt8fWPyqNqNz3HyMYZDq6YjF39TMdCQXsIJZcA3zbOad28KC8F5d8fWPYskOAVDDdj2tO9r3NPwCl29C4pqUZU24y38TKTNeDJudzg3gnN3ufoaOe+32L5xrDG07wxsoefpC1i3cHaSpN9HWEWNQbfvHD7gtanyYeXDhHNDdpaSXH1XHxSVjJx0adKWX2vs5bOYwauG0bpTZg9bjqHrVyw6hbE2w0k+c47exfFJTtjaGsAAGz+53rbYr2zsI26y9svt8jdLBlLtIXOu4cy8VU/Y6WQD2Ni7SrflHigp6WqmJ0RRSuHrDDm9LrD2qN7kWDmnw2nzhZ0gz3X13kJePsuaP4VYs2RdURFgyEREAREQBERAEREAREQBERAEREBQ8u/zhn7tv/t6ratGW9K907C1j3Dg26Wtc4ee/RoCr/F8vopeo/sXh7+EnczaT3nCW810WxxfL6KXqP7E4vl9FL1H9ihdXPgzU11o4rBcNd9XQfUfx+9S3F8vopeo/sXy7DZCCDDLp/Uf2KTaznQrRqYex+HaZWwmu59iV4307jpbd0XqJ0jpP2grOSedc2pA+nla4Atew3s4FtxuI3Efeui0da2eMSM1/TbtB23/AM59qsv8gsJ1oK5o70tuO1cfp9vkTqM1uZ93Xi9Xi8F1k+LJeAiInWT4sYFlnipM4XuBr1rAt2L8kf4la9F0416k1Vy0oN72tqxwNJvC2GPvI7HNKxPu3QdC+AbLPilS1jAXXuLGzRdxvozWjaSbADeplpRV9CerJwnHH/JtPPz2po0k9H/duKhlrGas01A3T3y9slXbZTQvBIO7Pk4Ng/i3FX2mhDGtaNg2aBzqAyTw8Ey1L3NdLM6z805wjay7WQNO5oJ07S97tTgBZF9BowlCnGMpZaS28fiRXvCIi6mAiIgCIiAIiIAiIgCIiAIiIAiIgNGtmIcLEjR/crX76d9YrLiPnD1D7ytVfLOl7uvC9qxjUklnsbJ1OK0VsMvfTvrFO+nfWKxIqzXrn3kv5PzN9FcDL3076xTvp31isSJr1z7yX8n5jRXAjsewvvgB3+40eSTtGvNP9lWKbFH0z7t0EaHsOi9th3ev/DeFGYvgLKgafJfsePucNoXo+h/8hlb/APyum3Hjva814o4VaOdsTZwzGYqkXY4B486M6COf8dXq1Lbc22tcyxXA6mmOcGuIbpbLFc259HlNX3h3dNmi8mZrZmjb5knSAQegHnVzc9CWl+uutZpN8NsX9Ox/mDnGrKGyR0lFVabupUTvynCRH9dhI6Y85bXjFw+353GPWJAejNVZ7LV/eR8Tp164FgW1DUNDM0323tzqj1PdWw9pzWSvlcdTIYpnuPMAWgHpWWDHa6q/N6LvZh/3685rrfq00ZzyfW9oXSl0VLo2Tq1K0Ippp5Wcr4LZkw6mnsSLTXYlDAxz3uDWt0ufIQGt3Xuej4XUDRZURzyXtdoPk5+t2y9jqFth077aWrZhyEjmY7vxz6hzgf8AUks3Nvtp2Ns2HTtAzjtLlz7EsEnwyoEbs58TrmGe3klo1h9tDXAa+kbh6foxUurzSp6MeOEtL44Xhk4VM8TpclO6J/D0ukOtwsV9Dh/YjTYqyMeCAQbg6iFQcnsor20qyy1zo2GSFueNbo72AO0g7Li6s8HNPJNotHCcaiqWl0L75ptIw6Hsd9V7TpH99lwt5GmtjNk8hERYAREQBERAEREAREQBERAEREBBY5jTYZA10ReS0G+dm7SLWtzKP8KY+Tnr/gsOWX5dn7Df/TlArwXSNbRuZrRjv7YRb5tHpLWzpToxk1txxfmWTwpj5Oev+CeFMfJz1/wVbRQev/ZD+EfSSdRo8HzfmWTwpj5Oev8AgnhTHyc9f8FW0Tr/ANkP4R9I1GjwfN+ZZPCmPk56/wCCeFMfJz1/wVbROv8A2Q/hH0jUaPB835lk8KY+Tnr/AILQraykm/K0EbydriM7rWuopFvC7nTeYRin8IRX9GHYUH2eL8xLgmGu14cfZPMPuckWBYW3TxY0/tyyyDocSERSn0vdtY0vBeRj/Trfu+L8yZocTpYBaChjiG6PNZ05rVvQZRtc6zKV7jrsHFx6LKsKZyT/ADgfsv8AuC0t6rr14xlGOW1t0I5+xzrWlGnTlJLcuL8yc4/l5FN8flWzQYrHUtcxzQHWcJIX2NxqIsfOGwqtzVMWc7/6aoaXaBq17PKUQyQhwLSc69wRfOvvurWXS1WjNZeku1bP6X3I66Pp1IvCw/r/AGR2V+EDDJ4zE53BTl3BMIcSxwtdmdax16NN9e651YO6CS/gm3a1uh99Bcez71044Y6spTHWMALxoI0PaR5sg0eS4HT/AJZcayqyVkhlzJLCYXMMrRZk7R9Ju46rt2H2E+56OVOutJ5zjYns/GebuISg2l4FyY52c2qo3BszRZ7T5krNZjkA1jcdYOkK9ZP5QR1cecy7XtObNC7z43/Vd94OohcPyayldG7MfcOGggq7xyOLm1NI4NmaLOafMlbrMcgGsbjrB0hSbi3z8yPTqaPyOmoovAMfZVx5zLte02mhd58bvqu37wdRClFVNNPDJiaaygiIsGQiIgCIiAIiIAiIgCIiAq2VFIx8rS6ogjOYPJldmuPlO0gbuxQ/FsXLqP3gWv3SfzqP903/ANyKprx97Gj189KGXniz2ljaSnbwkptbOCLpxbFy6j94E4ti5dR+8CpaKJo0Pd+LJuoz94+SLpxbFy6j94E4ti5dR+8CpaJo0Pd+LGoz94+SLpxbFy6j94E4ti5dR+8CpaJo0Pd+LGoz94+SLpxbFy6j94E4ti5dR+8CpaJo0Pd+LGoz94+SLpxbFy6j94E4ti5dR+8CpaJo0Pd+LGoz94+SLpxbFy6j94FmpIWxOzo6+jDtIvntOvXrVFRbR6mL0oww/wDszV9HyksOp4I6Nxi79I0XTF8q2MLfSxuMklVTvlcSS7PYGgnXmi/x+5cxV1fhjWUtG+KgbO+RgMptI4g5oNzmnbcqxtqmnJzxnR2/qcpclt2lfdWMKSUdJ/qeNiiuzO17C7UmKwykiKaJ5AuQxzXG2+wK18fwCKshMUw0a2PbofG4ansOwj46QdBXMsUmkjfE4U3ej23LSzPaXatPlbtXtV0yVy0FQWxTDNl+i4DyZLC5/ZNtmr7lb23SKlU0JbJdn4ypu+iZ06fW09se3dlctjXyOVZU5LSQy8HLYTC5hmaLMnaNo3HVduw+wnFk3lK6N2Y+4cNYK7nj+ARVkJimBtrY9uh8bhqew7CPiLg6CuI5U5LSQy8HNYTC5gmaLMnaNo3HVduw+wn11vcRuI6E9/3PN1KeNqLpDK4ubU0jg2Zos5p8yVusxyAaxuOsHSFecBx5lXHnNBa9ptNC7z43fVdv3g6iFwzJzKR0T8yS4c3WCr3BOS5tRSuDZmjymnzJG6zHIBrHPrB0hcLi3z8zWnU0fkdLRRmBY6yqjzm3a9ptNE7z43bjvG0HUQpNVTTTwyYmmsoIiLBkIiIAiIgCIiAIiIDnfdDpHvqWFkb3Dgm6Wtc4ee/RcBVbi2X0MvUf2Kc7qGUlTTVcbIJ5I2mJji1pAF+EkF+gDoVP8O67lk3SOxecurenKrJtvfw/9PovRlvcytKbho4x2t5+xKcWy+hl6j+xOLZfQy9R/Yovw7ruVzdI7E8O67lc3SOxRtVpd58l5k/Vbv8AZzfpJTi2X0MvUf2JxbL6GXqP7FF+HldyuX7PYvfDyu5XL9nsTVaXefJeY1W8/ZzfpJPi2X0MvUf2JxbL6GXqP7FGeHtdyuX7PYnh7Xcrl+z2LOq0u8+S8xqt5whzfpJPi2X0MvUf2JxbL6GXqP7FGeH1dyuX7PYvfD6u5XL9nsTVaXefJeY1W84Q5v0klxbL6GXqP7E4tl9DL1H9ijfD+u5XJ9jsTw/r+VydDPlTVaXefJeY1W84Q5v0klxbL6GXqP7E4tl9DL1H9ijfGBX8rk6GfKvfGBX8rk6GfKmq0u8+S8zGq3nCHN+kkeLpfQy9R/Yp3EcSlfT0sUcVUx0DbPcGvaHeSBozdOzaqj4wK/lcnQz5U8YNfyuToZ8q6QpU4JqMnt+C8zlU6Puqji5KGzav1Phjuk/RYHU1UgaWy6Nb5s8NaPW77guk4Bk3FSNswZzz58p848w3Dm+9c5wrEcQkp++ajEhTQE5rJJGte55uR5DGtudIPQdy9rMYquBfNTYyydsf5RjmNp5Rf6rHjytR9dtF1OtqdKh+vDb4vGcfBZKW9tri5fVdZFRTxs0sZ4OWjj6ZOtqNx/AIqyExTDRrY9uh8bhqew7CPiLg3BVTyK7prajNhqy1k2gMk82OQ7AdjXfA7LalflbUqql+qDPK3lnVtKjp1lh+D+KPz/lRkvJDLwU1hKLmCdosydo2jcdV27D6wTgydyjdE/MkuHN1gruuUGT8VbCYpho1se3Q+Nw1PYdhHxFwbgriGVGTEkMvBT2Eouaedosydo2jcdV27PaCfQW9xGvHQnv+5VVKeNqLvTVBLm1FK4NmaPKB8yRusxyAaxz6wdIV4wLHGVUec0Fr26JonefG7cd42g6iFwnJ7KJ8L8yS4c3WCr9S1Rc5s9M4NmaNIPmSN1mOQDWPiDpC4XFvn5mtOpo/I6UijcDxxlUzOaC17dEsTvPjduO8bQdRCklVNNPDJiaaygiIsGQiIgCIiAIiIDjndj/PYv3DP6sqoa/Q2MZIUtW8PqIc9waGh2dI3yQSbWa4DW4rR8WmH8l/mTfOqyrZznNyTR7no/8AyK2traFGcZZSxsSx9zg6Lu/i0w/k38yb508WeH8m/mTfOuWo1OK/PoTfaqz7s+S9RwhF3fxZ4fyb+ZN86eLPD+TfzJvnTUanFfn0M+1Vn3Z8l6jhCLu3iyw/k38yb508WWH8m/mT/Omo1OK/PoPaqz7s+S9RwlF3bxZYfyY+9n+dPFjh/Jj72f501GpxX59B7VWfdnyXqOEou7eLHD+TH3s/zp4scP5Mfez/ADpqNTivz6D2qs+7PkvUcJRd28WOH8nPvZvnXnixw/k597N86ajU4r8+g9qrPuz5L1HCkXdfFhh/Jz72b508WGH8nPvZvmTUanFfn0HtVZ92fJeoo7Hx4hhlNTsnijqKVx/0pnCISNOcLscdBNiPjzFZ6XD6eCnlFfFhzHNiLYTHIZah8mbYOc1riNJ271cfFhh/J3e9m+ZPFhh/J3e9m+ZSFb1N7SzjH5sKiXS9ptjGVRRcnLYllZeXh6e75pnJslskJq99oxmxtP8AqTOBzG8w+seYe22td4wnD+AhjiD5H8GAM+Q5zz6z/bcslFRMhY2OJjWMYLNa0WA/zes670LdUl8Sp6V6XqdISxjEFuX9t8fAKMygyfirYTFMNGtj26HxvGp7DsI+IuDcFSaKUm08opd5+fsp8mJIZeBnsJRc09Q0WZO0bRuOq7dntBOvk/lC+F+ZJcOb/l13bKDJ+KthdFM3RrY9uh8bxqew7CPiLg3BXD8sclp6Y5tQw3b+Sq2A8FINmcfoO3tPxGlXlvcxrx0Z7/uRKlNp5RaxlO2OSOoiNnssJQNUkd/KYfvG42O9dWikDgCDcOAIO8EXBX5xyOyeqMRl4KO7Y2/l5zpYxvMdrjsb9wuV+jIIQxrWt1NAA9QFh9yg3sYxaXadaKwjIiIoB2CIiAIiIAiIgCIiAIiIAiIgCIiAIiIAiIgCIiAIiIAiIgCIiAIiIAvC2+teogPlkYGgAAbhoC+kRAEREAREQBERAEREAREQBERAEREAREQBERAEREAREQBERAEREAREQBERAEREAREQBERAEREB/9k="/>
          <p:cNvSpPr>
            <a:spLocks noChangeAspect="1" noChangeArrowheads="1"/>
          </p:cNvSpPr>
          <p:nvPr/>
        </p:nvSpPr>
        <p:spPr bwMode="auto">
          <a:xfrm>
            <a:off x="155575" y="-884238"/>
            <a:ext cx="2466975" cy="184785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059" name="AutoShape 69" descr="data:image/jpeg;base64,/9j/4AAQSkZJRgABAQAAAQABAAD/2wCEAAkGBhASEA8PEBAPDw8QDw8PEA8QDw8PDw8PFBAVFBQQFBUXHCYeFxkkGRQUHy8gIycpLCwsFR4xNTAqNSYrLCkBCQoKDgwOGg8PGikcFxwqKSwpKSksKSwpKSkqKSkpKikpKSwpKSwpKSksKSkqLikpKSwpKSkpNikpLDUpKSkpKf/AABEIAMIBAwMBIgACEQEDEQH/xAAcAAABBQEBAQAAAAAAAAAAAAACAAEDBAUGBwj/xABAEAACAQMCBAMFBQUGBgMAAAAAAQIDBBESIQUxQVETYXEGIoGRoRQyscHRUoKi4fAVI0JicvEHU5KUo7IkNEP/xAAaAQEAAwEBAQAAAAAAAAAAAAAAAgMEAQUG/8QAJhEBAAICAgEEAAcAAAAAAAAAAAECAxESITEEEyJBBRRCUXGBwf/aAAwDAQACEQMRAD8A9xEIQCEIQCFkYQCFkYWQEIFyGyAQ2QNQzkAbYLkA5AuQDuQLkBJgtgG5DZAyEmAzZHJhyZFJgNkjnINsgqSATkBKQLkDKQCcyGcxSkRSkApSIpSFKZFKQDuRG5DOQDkATYLkA5EcqgE2oRX1iA9MyLIhALIhDAOMJgtgO2M2C2A5APKQLmC5ETkBK5DZIlMfUAbY2QXIGVTHxeAHkwHIGtN42RSnGo9IFx1F8hvtS3KVO3eXqb3ZP4MV0+YDzv4laXEEKpbxbB8CC6ARVuLJFOfGCK/oLV7pnVqGANT+1hPiiMRxGSA15cQI53xlzi8ZKlSswNp3YDujD+1MX2tgbf2kTuDGV6ErwDUlXAdUoK6QncAXfFHKHj+YgPYsiyNkWQHyDkWQJMAmwXIjcwXMAnIByBchtQBZAkNqGcwI5ywCqoVTcrueALHPqLbkV1VCcwJJTAnIidVEVe7iksvGXgB41t98LfbcetcJLdpfEw7rilOKbjz333/E5niPGdT3m8fsxA7b+0IN7SXzKHEOOxjtFpnGx4zBLGXnzZWnxaMnu9gOircd3yBT4spPdnHXvEE37vIjp376sDvPtMW+ZBd3cU8I5ajxfHXIUuJ9QOgd7tgqzrZMaXEshU7vPUDXk1gCLTKvj7DK4AsyAcyJ1RtYB+IJ1mQykC5AT/aGIrCA981C1AahNgFqBbB1DOQDSIZskcyOTQEXiDOoDVgU62V3AuOoA6hRVd9x/FYFzxAJlGpdtdE/3v5ET4hP9mKXdzf6AXKlVLyKdzxmEF7z37f4n8CpeXO2XUjGPXTz+Zzt5xDS2qSe+zko+8/ju/qBsXHtDl4w4Ra5N77d/wBEZnFOO04pYblL5JGBObb1VJKCTzjnJ5KPELuLWKcXjO8nu2BLV45lPLb3fot+xl1r3U85wU69dpbL3f8A2ZBibS3wvlkCxVr5fMgledFkjqLzIHIC2rlvkA67Bp1Vyyl6hyrQXVEeSHIcarSDV4Up3kW8ZFO4j0OcndryvSWF6ZUZZLNNDk61qd6yaF2ZMc9CeERyda6usksKhkqrgkhdDY09QNSoU41x5Tyd2LHiiKesR0fRGRsjNgNnQYLiRuQEq7QByiRyYDu/UildoAp10ubIpVk/9mDOomV6sordtL6AV7uln7sJp904x/MzatC5X3Wsf5mpP6IuXHE4R65821FfUzK3EZz+5qf+nW/q8IAJ3NRbVK+j/TTRmXF6s7VJy7tpfQu1OH6t6rjH/VLVL9CGNlDOKac/VLT+QA29aDW6lJd3nT8/5BXtGo44gtMcc9OlY8kwtfhvGYSl+zHOU+2cE32dveaynyzPKXr+gHK17FZ2TqS85ZWfRbL4kF3a4jqqclygto+nmdLe6YJ8kuiS5vyRiXNNy96Xwj0X8wOZuYOUtUtkvux7Iq3FdJdki5xi5UPU5i4quT3IzKu19J63EY9MvzJJcVt1HCpVKk9syqVFCPmlCCz33cjMdLsS0eHOc404KUpyaiopNtybwkkt2VWtCq14+1mftFPP93GlRjt7sKcXyS5ylly77srVuMVJx0Saa1a/uxT1euCxT4PqzhJOLw092n72I+vuskfs/LTOo8RUK0KKWG9UnnVj0UXkh7lEYyU8MyNQnpyyb9v7HJwt5Oo9dxUowhCMcpKcdcm3npFwf73kVKtjSp1J01PxHGbjGUUlBpSa1c3zST27kPzFZ6jtOuWtvCnDJaoyfcaVHsSeFiK7iMq6JWqVZonjXyU4ZJ4EuaelpYZIqZWiSQkSizuliMGFqA+0CyTiTR8iAGO7NPosFj5GbLUQsjkyRsGTQEE/T8CrVhHt+KLsmiCekDLq2kejf/W0Uq1lDrKXz1GzU0mfcW8Oyz3wgMupKjHlJN+UI5/Aq1rmT5OePXH4It3kI8suT7Lf/YzKltnbCS8t38wAnUSe/vPtnP6ksJ1JLC92PlssfiwqFolyWC3GmBDRtsfr1GrXLjst2TzbIVbtsCrCzdR6nu+nkBxOx0U5SfZnT8MsNstGB7c11GnJLswjadRt5VxSeqTM2VIu1N2RWcnKrHTjZ9eTwnzM9tvMtkmZmR3lqqKlD71R6Hn9nv8AkbPCZStlTnp8S4qKnXo9Wk6NxFfDVobKvCbOV1dRTWVnXPHSEN5HR3FFfaaUMSUbenKinFa4e66uJSb7RlBvHT1Rlt+0sl8v6Ledblm8EtoyqQbjiMZ0qMuSy4Ws3UfrnW892ixacEdV0NcZR8e5pzw3heE6DlVml01NN+mBuHUHKHg40ynTlUln7scVJVG1jfVKMYw9DT/4gXsYeDClPTNUpanDmqc4Rio/FJ/BmW9p5aj7V+7PPUfbnuN8T1Qo0INYp0oa5LKzUkpaoxf7OJafPT5GZCkte3l8iKdTKW+dtxlcY3b6bE601GoenhjUaWq1Lfbm8IkhQ1Sx0SKK4isrfk8mjYXUWm9s/U7aLVjw30gbppfkFCjhE0EsamDTg288or5HK2lqrQCpPsFoZZUk15Dc+RfW8p+2rksWDWh1I4s0RKM1S5EAI65xfRmkZxJtI2k0s6u4EUoMuuALpAZ04MrzgzVlQI5W4GJVhLoUK1Go8nSytkQytgOY+wS6/Imo8OXU2KlCWdllEKoPPLAFdWESOpZpcjSVMTpAYVSn5F7h1nnoSV7PqX+G0sIC3G2Si/Q8t9v6uZuGdtz1ycfdfoeN+2DzWlkMnqr8aPPbyWFjl0G4dTwpz293Gc/5tizxW3bbCtLdK3qSf/MjH+CT/QhNXm844fzLqf8Ah1ZaFO6fJy8DHRJrLb+Kivid3fcPULGjGMZKtXqqcHHZNVZpaJS6Lwopd/dWNzlvZqj4XDqs8uLUJS5Jptx91fPHzN/2u9poqFlQj7mmolKWPuxhT8Ntemtv90qnH5l5lcsWyZJme/Ef15ZfHLKEKUq2hwUoUKlGcUsKnDxIU6bxyzHQ892eaXdeUnLU8t/TbCXySR6F7de0NKrShSovMYvG3SnFe7H4bL9w83uavN+RVGD5ba/TRytNo+1GtdNZj8mVXJvmPOTbbfUZGqtIh7tK8YHCRZozK0SzSOzWGqkbbHDblyahLl+Js1t8L6I5y22aaOw4fCOlPG5mvjjb0cNNx2qUqffbyDii14GXyCnbYKuDZGKrNqQ5leMTVqUepRdPcsjau2KEeBEugRJX7b6LQ4w5qeQQ+BJDgDpE4BiAglSI5Ui0yOSAqSpEUqZblEBwApuiM6ZalABxArOmSW0MMk0BQQFip9yXo/wPGfaberP1PZKr9yXo/wADx72go/30/Vk6RuXl/iM6rDkrqjzIIJ+FOmv+YpfwtGpdUfeIKVp73weSzg8nn8XbzglZ6I7RlTsV65cVIj4nYKrd04vdKFaXzqYLK/8ApUmlsqdCTffw6sC/Cn/8uUsf/g8f9xLf6F0YdvDm8xuY89/44L2tpRp1VTisKNOOV5tt/mjjrvLUvRnc+2u9zU6bU1/40cfc0FhrumVXxal9B+H21Wu2G4iwSuAtBCIfQ1kMEWqMSOFMt0oHZq10T0IHY8OtWoJ78vU5iwt3KSS7/I7O1pSjFdUcnFt6OKPiFLHIeUshyhlrYkduVTiaolTqpYM+cMM1a9PCMypHchOMmQqI5IojEeCnb6BwOkOLBa8QhxYFgBCHwLAAjNBjYAikiOUSeSIpAQSQDRNJkEpvPLbyAQSG1DNgDVrYi0zy/wBoY/3sn5no169mee+0tJqWro21nz7FmPyweux86ObuYc2QUZY582mi5zQMYJxztn+ZtrG3z8xx6l0nDZ67FwT3gpw+abX1waNjd5qwk/8AFb4/j1fmcxwu/wDCeGm4TSz5PmmalrcYq0n/AIffgv4XFfwx+ZspXphnD2yfbKzzcase7KEHnptmOPocvdUfL0O99qrfWqc10bi15Pdf15nMVbRY7stj0/J6WGeERDk720f3vn+pVVI7H+zujXz6Iq3PAI847eRCfQa7h7eDLvqXPU6Rdo0M4SNCHAntv67GvYcDSl1xhPL6Mzz6aYnt7WKIkPA+FNe81udA47Y5MVKmovHR9CepSTx+JZ7cfT06a+lWjTeWmseZahQYcYY2lz6Mmi8IptiTlm3UUZE45bNi9uItYM6NMzWxoWnSLQMT6RFXBVt7sISHKHjkOkMEAhghADgZoMZgRSAlEmaI5ICtUkReIuz+WfwLUoEcrddgIXFPl9CJtrZ/yZLKlJddS7S6fEp1bqSe8Hj1TT9Ht+ACrxyjmONcP1J9sb9sHU+IpZx05p7NeqKl7bZWcEqz2qy15Vea33DJ0MSazCWdM170ZdWs9H5Mo3dLMFKDTT5pc4vsd64RiqkJQ106ixKGcb9JLs10ZgcR9lNK8W3qqpHOJxa0zWeko8n8MGvHd4+bBvuPLAs63R9o4X9ev0LbbedLxhqWPPujNllSepaXy25bMmoTaz64+iPUw2jww2xd7WZ1pyfvSbJregnv1IVVTx12JoNpbdc/BG+stGLGGqk5JLfff8x6tJPL/rmNSxlvsvyA8XaKz5/mS29THXTRdpHKWCSEEnntzXkOveSfkizCln5YKbxt6WK2lSqs/PYs2q23HVBJ4fJr+mFSp4e/p/MyzGnoUyLCSx7yyitcpb4Jqk8bfJ90UK1TnuVWXc2bUjl5Eok/hjOJltO0LX2hEHgRSht7eIFMfJieYIIBMLIBCyMmOAzYwQgAaGwSYFpAhaBaJnEBoCCSK86Xw/B+qLc0RuIGbO3ed8eTWU16Pp6ch3TeMPfs+Wf5lyUQJ09msdA5LCuqEW3jn9TLalCWqLafPyfqi1xWnUhU1RUnHS9ub9PNGer7V09e6+BZWyi9IlS4/UpTpzlOjmaSwqaUXLfd579fgcVO4hnFNy5fdmsST7djubhpmFf8Gpz3xpl3Wxrx5phltgjbIt6uFntyLELpvbp1Ibjg1SO6epEUW4vdNHpY88TCNcempTa3+RDobx1e6/Eqq6JbeuXRk200jTftpLSl1xj4l2m95Lul8zLta62+Ba8br1ysCbNVZXo4ay/X9UDUkt8c107op1Lp4+P5CjW28yi99NFbCq1sopuPUsaQdJjvfazmiwBJEzQEkUTJzQtCJNIjmzk9kTHyCOY2QaY6YCCAIJMBBIAhDDgPkWRhAIZoQmBG4kcokzAkgK7Q01sS6Rpx2AyrqmmznuJWEYy1Jbt52/M6a4RRuaSYcmHG3FCXQqOu+Ulg6y5tUsvb4o5u4oby2XwJxKE1RRkmBVoRlzimRu3aZJFy6lsXR4qNXgie8XjyKs+Fzj0z6G5qBdYvrlmEtMeEpLyLPjtl73XzQ6s4PkWe9MpQqweSxBBq2SC04IWvtOJJITQ+QWyqbJbA0DIkZHIhMu7DgQhHNm3r46EIoViQSEIB0EhCAcQhAIQhAITEIAWDIcQEbFPkIQGdcFK4EIDG4hJ4W5kVxCOipVByOInCKFsUBCLICqcwoMQiUOjySCEddNIjY4iMumAkIRWkYYQjg//Z"/>
          <p:cNvSpPr>
            <a:spLocks noChangeAspect="1" noChangeArrowheads="1"/>
          </p:cNvSpPr>
          <p:nvPr/>
        </p:nvSpPr>
        <p:spPr bwMode="auto">
          <a:xfrm>
            <a:off x="307975" y="-731838"/>
            <a:ext cx="2466975" cy="184785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81" name="Espace réservé du contenu 2"/>
          <p:cNvSpPr txBox="1">
            <a:spLocks/>
          </p:cNvSpPr>
          <p:nvPr/>
        </p:nvSpPr>
        <p:spPr>
          <a:xfrm>
            <a:off x="443530" y="4713602"/>
            <a:ext cx="3103210" cy="1427891"/>
          </a:xfrm>
          <a:prstGeom prst="rect">
            <a:avLst/>
          </a:prstGeom>
        </p:spPr>
        <p:txBody>
          <a:bodyPr vert="horz" lIns="91440" tIns="45720" rIns="91440" bIns="45720" rtlCol="0">
            <a:normAutofit fontScale="92500" lnSpcReduction="20000"/>
          </a:bodyPr>
          <a:lstStyle>
            <a:defPPr>
              <a:defRPr lang="fr-FR"/>
            </a:defPPr>
            <a:lvl1pPr indent="0">
              <a:spcBef>
                <a:spcPct val="20000"/>
              </a:spcBef>
              <a:buClr>
                <a:srgbClr val="FF6600"/>
              </a:buClr>
              <a:buFont typeface="Webdings" pitchFamily="18" charset="2"/>
              <a:buNone/>
            </a:lvl1pPr>
            <a:lvl2pPr marL="742950" indent="-285750">
              <a:spcBef>
                <a:spcPct val="20000"/>
              </a:spcBef>
              <a:buClr>
                <a:srgbClr val="000099"/>
              </a:buClr>
              <a:buFont typeface="Arial" pitchFamily="34" charset="0"/>
              <a:buChar char="•"/>
              <a:defRPr sz="1400"/>
            </a:lvl2pPr>
            <a:lvl3pPr marL="1143000" indent="-228600">
              <a:spcBef>
                <a:spcPct val="20000"/>
              </a:spcBef>
              <a:buClr>
                <a:srgbClr val="000099"/>
              </a:buClr>
              <a:buFont typeface="Arial"/>
              <a:buChar char="•"/>
              <a:defRPr sz="1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fr-FR" dirty="0"/>
              <a:t>Contraintes &amp; opportunités</a:t>
            </a:r>
          </a:p>
          <a:p>
            <a:r>
              <a:rPr lang="fr-FR" dirty="0"/>
              <a:t>Vos atouts et </a:t>
            </a:r>
            <a:r>
              <a:rPr lang="fr-FR" dirty="0" smtClean="0"/>
              <a:t>faiblesses</a:t>
            </a:r>
          </a:p>
          <a:p>
            <a:endParaRPr lang="fr-FR" dirty="0"/>
          </a:p>
          <a:p>
            <a:endParaRPr lang="fr-FR" dirty="0" smtClean="0"/>
          </a:p>
          <a:p>
            <a:r>
              <a:rPr lang="fr-FR" b="1" dirty="0" smtClean="0"/>
              <a:t>SWOT</a:t>
            </a:r>
            <a:endParaRPr lang="fr-FR" b="1" dirty="0"/>
          </a:p>
        </p:txBody>
      </p:sp>
      <p:sp>
        <p:nvSpPr>
          <p:cNvPr id="82" name="Espace réservé du contenu 2"/>
          <p:cNvSpPr txBox="1">
            <a:spLocks/>
          </p:cNvSpPr>
          <p:nvPr/>
        </p:nvSpPr>
        <p:spPr>
          <a:xfrm>
            <a:off x="3415204" y="1927800"/>
            <a:ext cx="5511794" cy="14332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F6600"/>
              </a:buClr>
              <a:buFont typeface="Webdings" pitchFamily="18" charset="2"/>
              <a:buChar char="4"/>
              <a:defRPr sz="2000" kern="1200">
                <a:solidFill>
                  <a:schemeClr val="tx1"/>
                </a:solidFill>
                <a:latin typeface="+mn-lt"/>
                <a:ea typeface="+mn-ea"/>
                <a:cs typeface="+mn-cs"/>
              </a:defRPr>
            </a:lvl1pPr>
            <a:lvl2pPr marL="742950" indent="-285750" algn="l" defTabSz="457200" rtl="0" eaLnBrk="1" latinLnBrk="0" hangingPunct="1">
              <a:spcBef>
                <a:spcPct val="20000"/>
              </a:spcBef>
              <a:buClr>
                <a:srgbClr val="000099"/>
              </a:buClr>
              <a:buFont typeface="Arial" pitchFamily="34" charset="0"/>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Clr>
                <a:srgbClr val="000099"/>
              </a:buClr>
              <a:buFont typeface="Arial"/>
              <a:buChar char="•"/>
              <a:defRPr lang="fr-FR" sz="1400" kern="1200" dirty="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800" dirty="0" smtClean="0"/>
              <a:t>Pourquoi votre organisation a-t-il été créée ? </a:t>
            </a:r>
          </a:p>
          <a:p>
            <a:pPr marL="0" indent="0">
              <a:buNone/>
            </a:pPr>
            <a:r>
              <a:rPr lang="fr-FR" sz="1800" dirty="0" smtClean="0"/>
              <a:t>Quelle est sa mission, quelles sont es valeurs? </a:t>
            </a:r>
            <a:br>
              <a:rPr lang="fr-FR" sz="1800" dirty="0" smtClean="0"/>
            </a:br>
            <a:r>
              <a:rPr lang="fr-FR" sz="1800" dirty="0" smtClean="0"/>
              <a:t>Quelles sont ses réalisations concrètes, ses spécificités ? </a:t>
            </a:r>
          </a:p>
          <a:p>
            <a:pPr marL="0" indent="0">
              <a:buNone/>
            </a:pPr>
            <a:r>
              <a:rPr lang="fr-FR" sz="1800" dirty="0" smtClean="0"/>
              <a:t>En quoi est-elle légitime, originale ? …</a:t>
            </a:r>
            <a:endParaRPr lang="fr-FR" sz="1800" dirty="0"/>
          </a:p>
        </p:txBody>
      </p:sp>
      <p:sp>
        <p:nvSpPr>
          <p:cNvPr id="13" name="ZoneTexte 12"/>
          <p:cNvSpPr txBox="1"/>
          <p:nvPr/>
        </p:nvSpPr>
        <p:spPr>
          <a:xfrm>
            <a:off x="5340241" y="3665598"/>
            <a:ext cx="1542089" cy="369332"/>
          </a:xfrm>
          <a:prstGeom prst="rect">
            <a:avLst/>
          </a:prstGeom>
          <a:noFill/>
        </p:spPr>
        <p:txBody>
          <a:bodyPr wrap="none" rtlCol="0">
            <a:spAutoFit/>
          </a:bodyPr>
          <a:lstStyle/>
          <a:p>
            <a:pPr algn="ctr"/>
            <a:r>
              <a:rPr lang="fr-FR" b="1" dirty="0" smtClean="0">
                <a:solidFill>
                  <a:srgbClr val="003399"/>
                </a:solidFill>
              </a:rPr>
              <a:t>PERSPECTIVES</a:t>
            </a:r>
            <a:endParaRPr lang="fr-FR" b="1" dirty="0">
              <a:solidFill>
                <a:srgbClr val="003399"/>
              </a:solidFill>
            </a:endParaRPr>
          </a:p>
        </p:txBody>
      </p:sp>
      <p:sp>
        <p:nvSpPr>
          <p:cNvPr id="14" name="ZoneTexte 13"/>
          <p:cNvSpPr txBox="1"/>
          <p:nvPr/>
        </p:nvSpPr>
        <p:spPr>
          <a:xfrm>
            <a:off x="5220593" y="3918841"/>
            <a:ext cx="1661737" cy="646331"/>
          </a:xfrm>
          <a:prstGeom prst="rect">
            <a:avLst/>
          </a:prstGeom>
          <a:noFill/>
        </p:spPr>
        <p:txBody>
          <a:bodyPr wrap="none" rtlCol="0">
            <a:spAutoFit/>
          </a:bodyPr>
          <a:lstStyle/>
          <a:p>
            <a:pPr algn="r"/>
            <a:r>
              <a:rPr lang="fr-FR" b="1" i="1" dirty="0" smtClean="0">
                <a:solidFill>
                  <a:srgbClr val="FF6600"/>
                </a:solidFill>
              </a:rPr>
              <a:t>Vos projets,</a:t>
            </a:r>
            <a:br>
              <a:rPr lang="fr-FR" b="1" i="1" dirty="0" smtClean="0">
                <a:solidFill>
                  <a:srgbClr val="FF6600"/>
                </a:solidFill>
              </a:rPr>
            </a:br>
            <a:r>
              <a:rPr lang="fr-FR" b="1" i="1" dirty="0" smtClean="0">
                <a:solidFill>
                  <a:srgbClr val="FF6600"/>
                </a:solidFill>
              </a:rPr>
              <a:t> votre ambition</a:t>
            </a:r>
            <a:endParaRPr lang="fr-FR" b="1" i="1" dirty="0">
              <a:solidFill>
                <a:srgbClr val="FF6600"/>
              </a:solidFill>
            </a:endParaRPr>
          </a:p>
        </p:txBody>
      </p:sp>
      <p:sp>
        <p:nvSpPr>
          <p:cNvPr id="15" name="Espace réservé du contenu 2"/>
          <p:cNvSpPr txBox="1">
            <a:spLocks/>
          </p:cNvSpPr>
          <p:nvPr/>
        </p:nvSpPr>
        <p:spPr>
          <a:xfrm>
            <a:off x="4508937" y="4513313"/>
            <a:ext cx="4934607" cy="1978224"/>
          </a:xfrm>
          <a:prstGeom prst="rect">
            <a:avLst/>
          </a:prstGeom>
        </p:spPr>
        <p:txBody>
          <a:bodyPr vert="horz" lIns="91440" tIns="45720" rIns="91440" bIns="45720" rtlCol="0">
            <a:noAutofit/>
          </a:bodyPr>
          <a:lstStyle>
            <a:defPPr>
              <a:defRPr lang="fr-FR"/>
            </a:defPPr>
            <a:lvl1pPr indent="0">
              <a:spcBef>
                <a:spcPct val="20000"/>
              </a:spcBef>
              <a:buClr>
                <a:srgbClr val="FF6600"/>
              </a:buClr>
              <a:buFont typeface="Webdings" pitchFamily="18" charset="2"/>
              <a:buNone/>
            </a:lvl1pPr>
            <a:lvl2pPr marL="742950" indent="-285750">
              <a:spcBef>
                <a:spcPct val="20000"/>
              </a:spcBef>
              <a:buClr>
                <a:srgbClr val="000099"/>
              </a:buClr>
              <a:buFont typeface="Arial" pitchFamily="34" charset="0"/>
              <a:buChar char="•"/>
              <a:defRPr sz="1400"/>
            </a:lvl2pPr>
            <a:lvl3pPr marL="1143000" indent="-228600">
              <a:spcBef>
                <a:spcPct val="20000"/>
              </a:spcBef>
              <a:buClr>
                <a:srgbClr val="000099"/>
              </a:buClr>
              <a:buFont typeface="Arial"/>
              <a:buChar char="•"/>
              <a:defRPr sz="1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buClr>
                <a:srgbClr val="FABB00"/>
              </a:buClr>
            </a:pPr>
            <a:r>
              <a:rPr lang="fr-FR" dirty="0" smtClean="0"/>
              <a:t>Comment voyez-vous </a:t>
            </a:r>
            <a:br>
              <a:rPr lang="fr-FR" dirty="0" smtClean="0"/>
            </a:br>
            <a:r>
              <a:rPr lang="fr-FR" dirty="0" smtClean="0"/>
              <a:t>l’évolution de votre  environnement</a:t>
            </a:r>
            <a:r>
              <a:rPr lang="fr-FR" dirty="0"/>
              <a:t> </a:t>
            </a:r>
            <a:r>
              <a:rPr lang="fr-FR" dirty="0" smtClean="0"/>
              <a:t>?</a:t>
            </a:r>
            <a:endParaRPr lang="fr-FR" dirty="0"/>
          </a:p>
          <a:p>
            <a:pPr>
              <a:buClr>
                <a:srgbClr val="FABB00"/>
              </a:buClr>
            </a:pPr>
            <a:r>
              <a:rPr lang="fr-FR" dirty="0" smtClean="0"/>
              <a:t>Quel </a:t>
            </a:r>
            <a:r>
              <a:rPr lang="fr-FR" dirty="0"/>
              <a:t>rôle </a:t>
            </a:r>
            <a:r>
              <a:rPr lang="fr-FR" dirty="0" smtClean="0"/>
              <a:t>votre organisation veut-elle  </a:t>
            </a:r>
            <a:r>
              <a:rPr lang="fr-FR" dirty="0"/>
              <a:t>y jouer ? </a:t>
            </a:r>
            <a:r>
              <a:rPr lang="fr-FR" dirty="0" smtClean="0"/>
              <a:t/>
            </a:r>
            <a:br>
              <a:rPr lang="fr-FR" dirty="0" smtClean="0"/>
            </a:br>
            <a:r>
              <a:rPr lang="fr-FR" dirty="0" smtClean="0"/>
              <a:t>Où souhaite-t-elle </a:t>
            </a:r>
            <a:r>
              <a:rPr lang="fr-FR" dirty="0"/>
              <a:t>être dans </a:t>
            </a:r>
            <a:r>
              <a:rPr lang="fr-FR" dirty="0" smtClean="0"/>
              <a:t>les 3 ans ?</a:t>
            </a:r>
            <a:endParaRPr lang="fr-FR" dirty="0"/>
          </a:p>
          <a:p>
            <a:pPr>
              <a:buClr>
                <a:srgbClr val="FABB00"/>
              </a:buClr>
            </a:pPr>
            <a:r>
              <a:rPr lang="fr-FR" dirty="0" smtClean="0"/>
              <a:t>Quelles sont les priorités </a:t>
            </a:r>
            <a:r>
              <a:rPr lang="fr-FR" dirty="0"/>
              <a:t>de développement </a:t>
            </a:r>
            <a:r>
              <a:rPr lang="fr-FR" dirty="0" smtClean="0"/>
              <a:t/>
            </a:r>
            <a:br>
              <a:rPr lang="fr-FR" dirty="0" smtClean="0"/>
            </a:br>
            <a:r>
              <a:rPr lang="fr-FR" dirty="0" smtClean="0"/>
              <a:t>en regard de ces </a:t>
            </a:r>
            <a:r>
              <a:rPr lang="fr-FR" dirty="0"/>
              <a:t>ambitions ? </a:t>
            </a:r>
          </a:p>
        </p:txBody>
      </p:sp>
      <p:pic>
        <p:nvPicPr>
          <p:cNvPr id="16" name="Picture 80" descr="C:\Users\lyacom\AppData\Local\Microsoft\Windows\Temporary Internet Files\Content.IE5\5Y4HGANC\MC900438451[1].jpg"/>
          <p:cNvPicPr>
            <a:picLocks noChangeAspect="1" noChangeArrowheads="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3272" r="3676" b="5267"/>
          <a:stretch/>
        </p:blipFill>
        <p:spPr bwMode="auto">
          <a:xfrm>
            <a:off x="7324391" y="3566536"/>
            <a:ext cx="1405768" cy="119111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7" name="Flèche à trois pointes 16"/>
          <p:cNvSpPr/>
          <p:nvPr/>
        </p:nvSpPr>
        <p:spPr>
          <a:xfrm>
            <a:off x="3924737" y="3522472"/>
            <a:ext cx="1168400" cy="646331"/>
          </a:xfrm>
          <a:prstGeom prst="leftRigh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Flèche droite 2"/>
          <p:cNvSpPr/>
          <p:nvPr/>
        </p:nvSpPr>
        <p:spPr>
          <a:xfrm rot="6617750">
            <a:off x="915533" y="5356652"/>
            <a:ext cx="329727" cy="266279"/>
          </a:xfrm>
          <a:prstGeom prst="rightArrow">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67829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Sous-titre 2"/>
          <p:cNvSpPr>
            <a:spLocks noGrp="1"/>
          </p:cNvSpPr>
          <p:nvPr>
            <p:ph type="subTitle" idx="1"/>
          </p:nvPr>
        </p:nvSpPr>
        <p:spPr>
          <a:xfrm>
            <a:off x="594929" y="1286669"/>
            <a:ext cx="8549071" cy="5571331"/>
          </a:xfrm>
        </p:spPr>
        <p:txBody>
          <a:bodyPr wrap="none">
            <a:normAutofit fontScale="47500" lnSpcReduction="20000"/>
          </a:bodyPr>
          <a:lstStyle/>
          <a:p>
            <a:pPr marL="1349375" indent="-1349375">
              <a:lnSpc>
                <a:spcPct val="120000"/>
              </a:lnSpc>
              <a:spcBef>
                <a:spcPts val="0"/>
              </a:spcBef>
              <a:spcAft>
                <a:spcPts val="2400"/>
              </a:spcAft>
            </a:pPr>
            <a:r>
              <a:rPr lang="fr-FR" sz="3600" b="1" dirty="0" smtClean="0">
                <a:solidFill>
                  <a:srgbClr val="000099"/>
                </a:solidFill>
              </a:rPr>
              <a:t>VISION</a:t>
            </a:r>
            <a:r>
              <a:rPr lang="fr-FR" sz="3600" b="1" dirty="0" smtClean="0">
                <a:solidFill>
                  <a:srgbClr val="FF6600"/>
                </a:solidFill>
              </a:rPr>
              <a:t> </a:t>
            </a:r>
            <a:r>
              <a:rPr lang="fr-FR" sz="3600" dirty="0" smtClean="0"/>
              <a:t>		</a:t>
            </a:r>
            <a:r>
              <a:rPr lang="fr-FR" sz="4211" dirty="0" smtClean="0"/>
              <a:t>L’éducation de tous pour un monde plus responsable et équitable</a:t>
            </a:r>
          </a:p>
          <a:p>
            <a:pPr>
              <a:lnSpc>
                <a:spcPct val="120000"/>
              </a:lnSpc>
              <a:spcBef>
                <a:spcPts val="0"/>
              </a:spcBef>
              <a:spcAft>
                <a:spcPts val="2400"/>
              </a:spcAft>
            </a:pPr>
            <a:r>
              <a:rPr lang="fr-FR" sz="3600" b="1" dirty="0">
                <a:solidFill>
                  <a:srgbClr val="000099"/>
                </a:solidFill>
              </a:rPr>
              <a:t>VOCATION</a:t>
            </a:r>
            <a:r>
              <a:rPr lang="fr-FR" sz="3600" b="1" dirty="0">
                <a:solidFill>
                  <a:srgbClr val="FF6600"/>
                </a:solidFill>
              </a:rPr>
              <a:t> </a:t>
            </a:r>
            <a:r>
              <a:rPr lang="fr-FR" sz="3600" dirty="0" smtClean="0"/>
              <a:t>  	Partager les savoirs pour un avenir solidaire</a:t>
            </a:r>
          </a:p>
          <a:p>
            <a:pPr marL="1349375" indent="-1349375">
              <a:lnSpc>
                <a:spcPct val="120000"/>
              </a:lnSpc>
              <a:spcBef>
                <a:spcPts val="0"/>
              </a:spcBef>
            </a:pPr>
            <a:r>
              <a:rPr lang="fr-FR" sz="3600" b="1" dirty="0" smtClean="0">
                <a:solidFill>
                  <a:srgbClr val="000099"/>
                </a:solidFill>
              </a:rPr>
              <a:t>MISSIONS	</a:t>
            </a:r>
          </a:p>
          <a:p>
            <a:pPr marL="714375" indent="-357188">
              <a:lnSpc>
                <a:spcPct val="120000"/>
              </a:lnSpc>
              <a:spcBef>
                <a:spcPts val="0"/>
              </a:spcBef>
              <a:buFont typeface="Arial"/>
              <a:buChar char="•"/>
            </a:pPr>
            <a:r>
              <a:rPr lang="fr-FR" sz="3636" dirty="0" smtClean="0"/>
              <a:t>Accompagner les dynamiques locales et nationales dans la mise </a:t>
            </a:r>
          </a:p>
          <a:p>
            <a:pPr marL="714375" indent="-357188">
              <a:lnSpc>
                <a:spcPct val="120000"/>
              </a:lnSpc>
              <a:spcBef>
                <a:spcPts val="0"/>
              </a:spcBef>
            </a:pPr>
            <a:r>
              <a:rPr lang="fr-FR" sz="3636" dirty="0" smtClean="0"/>
              <a:t>	en œuvre de projets éducatifs, en réponse à la demande des acteurs de la</a:t>
            </a:r>
          </a:p>
          <a:p>
            <a:pPr marL="714375" indent="-357188">
              <a:lnSpc>
                <a:spcPct val="120000"/>
              </a:lnSpc>
              <a:spcBef>
                <a:spcPts val="0"/>
              </a:spcBef>
            </a:pPr>
            <a:r>
              <a:rPr lang="fr-FR" sz="3636" dirty="0" smtClean="0"/>
              <a:t>	 société civile et/ou des institutions</a:t>
            </a:r>
          </a:p>
          <a:p>
            <a:pPr marL="714375" indent="-357188">
              <a:lnSpc>
                <a:spcPct val="120000"/>
              </a:lnSpc>
              <a:spcBef>
                <a:spcPts val="0"/>
              </a:spcBef>
              <a:buFont typeface="Arial"/>
              <a:buChar char="•"/>
            </a:pPr>
            <a:r>
              <a:rPr lang="fr-FR" sz="3636" dirty="0" smtClean="0"/>
              <a:t>Trouver ensemble des solutions novatrices de développement en privilégiant </a:t>
            </a:r>
          </a:p>
          <a:p>
            <a:pPr marL="714375" indent="-357188">
              <a:lnSpc>
                <a:spcPct val="120000"/>
              </a:lnSpc>
              <a:spcBef>
                <a:spcPts val="0"/>
              </a:spcBef>
            </a:pPr>
            <a:r>
              <a:rPr lang="fr-FR" sz="3636" dirty="0" smtClean="0"/>
              <a:t>	la qualité, le genre et l’égalité</a:t>
            </a:r>
          </a:p>
          <a:p>
            <a:pPr marL="714375" indent="-357188">
              <a:lnSpc>
                <a:spcPct val="120000"/>
              </a:lnSpc>
              <a:spcBef>
                <a:spcPts val="0"/>
              </a:spcBef>
              <a:buFont typeface="Arial"/>
              <a:buChar char="•"/>
            </a:pPr>
            <a:r>
              <a:rPr lang="fr-FR" sz="3636" dirty="0" smtClean="0"/>
              <a:t>Soutenir la langue française dans le respect de la diversité culturelle et linguistique</a:t>
            </a:r>
          </a:p>
          <a:p>
            <a:pPr marL="714375" indent="-357188">
              <a:lnSpc>
                <a:spcPct val="120000"/>
              </a:lnSpc>
              <a:spcBef>
                <a:spcPts val="0"/>
              </a:spcBef>
              <a:buFont typeface="Arial"/>
              <a:buChar char="•"/>
            </a:pPr>
            <a:r>
              <a:rPr lang="fr-FR" sz="3636" dirty="0" smtClean="0"/>
              <a:t>Faciliter la mise en réseau des différents acteurs pour assurer efficacité et pérennité</a:t>
            </a:r>
          </a:p>
          <a:p>
            <a:pPr marL="714375" indent="-357188">
              <a:lnSpc>
                <a:spcPct val="120000"/>
              </a:lnSpc>
              <a:spcBef>
                <a:spcPts val="0"/>
              </a:spcBef>
              <a:buFont typeface="Arial"/>
              <a:buChar char="•"/>
            </a:pPr>
            <a:r>
              <a:rPr lang="fr-FR" sz="3636" dirty="0" smtClean="0"/>
              <a:t>Développer l’éducation au développement et à la solidarité</a:t>
            </a:r>
          </a:p>
          <a:p>
            <a:pPr marL="714375" indent="-357188">
              <a:lnSpc>
                <a:spcPct val="120000"/>
              </a:lnSpc>
              <a:spcBef>
                <a:spcPts val="0"/>
              </a:spcBef>
            </a:pPr>
            <a:endParaRPr lang="fr-FR" sz="3636" dirty="0" smtClean="0"/>
          </a:p>
          <a:p>
            <a:pPr marL="1339850" indent="-1339850">
              <a:lnSpc>
                <a:spcPct val="120000"/>
              </a:lnSpc>
              <a:spcBef>
                <a:spcPts val="0"/>
              </a:spcBef>
            </a:pPr>
            <a:r>
              <a:rPr lang="fr-FR" sz="3600" b="1" dirty="0" smtClean="0">
                <a:solidFill>
                  <a:srgbClr val="000099"/>
                </a:solidFill>
              </a:rPr>
              <a:t>VALEURS </a:t>
            </a:r>
          </a:p>
          <a:p>
            <a:pPr marL="714375" indent="-357188">
              <a:lnSpc>
                <a:spcPct val="120000"/>
              </a:lnSpc>
              <a:spcBef>
                <a:spcPts val="0"/>
              </a:spcBef>
              <a:buFont typeface="Arial"/>
              <a:buChar char="•"/>
            </a:pPr>
            <a:r>
              <a:rPr lang="fr-FR" sz="3692" dirty="0" smtClean="0"/>
              <a:t>Engagement bénévole de professionnels expérimentés en éducation et formation </a:t>
            </a:r>
          </a:p>
          <a:p>
            <a:pPr marL="714375" indent="-357188">
              <a:lnSpc>
                <a:spcPct val="120000"/>
              </a:lnSpc>
              <a:spcBef>
                <a:spcPts val="0"/>
              </a:spcBef>
              <a:buFont typeface="Arial"/>
              <a:buChar char="•"/>
            </a:pPr>
            <a:r>
              <a:rPr lang="fr-FR" sz="3692" dirty="0" smtClean="0"/>
              <a:t>Partage et solidarité ici et là-bas</a:t>
            </a:r>
          </a:p>
          <a:p>
            <a:pPr marL="714375" indent="-357188">
              <a:lnSpc>
                <a:spcPct val="120000"/>
              </a:lnSpc>
              <a:spcBef>
                <a:spcPts val="0"/>
              </a:spcBef>
              <a:buFont typeface="Arial"/>
              <a:buChar char="•"/>
            </a:pPr>
            <a:r>
              <a:rPr lang="fr-FR" sz="3692" dirty="0" err="1" smtClean="0"/>
              <a:t>Exhangbases</a:t>
            </a:r>
            <a:r>
              <a:rPr lang="fr-FR" sz="3692" dirty="0" smtClean="0"/>
              <a:t> d’expériences et de compétences</a:t>
            </a:r>
          </a:p>
          <a:p>
            <a:pPr marL="714375" indent="-357188">
              <a:lnSpc>
                <a:spcPct val="120000"/>
              </a:lnSpc>
              <a:spcBef>
                <a:spcPts val="0"/>
              </a:spcBef>
              <a:buFont typeface="Arial"/>
              <a:buChar char="•"/>
            </a:pPr>
            <a:r>
              <a:rPr lang="fr-FR" sz="3692" dirty="0" err="1" smtClean="0"/>
              <a:t>Co-construction</a:t>
            </a:r>
            <a:r>
              <a:rPr lang="fr-FR" sz="3692" dirty="0" smtClean="0"/>
              <a:t> </a:t>
            </a:r>
            <a:r>
              <a:rPr lang="fr-FR" sz="3600" dirty="0" smtClean="0">
                <a:solidFill>
                  <a:srgbClr val="000000"/>
                </a:solidFill>
              </a:rPr>
              <a:t>de solutions pérennes</a:t>
            </a:r>
          </a:p>
          <a:p>
            <a:pPr marL="1339850" indent="-1339850">
              <a:lnSpc>
                <a:spcPct val="120000"/>
              </a:lnSpc>
              <a:spcBef>
                <a:spcPts val="0"/>
              </a:spcBef>
            </a:pPr>
            <a:endParaRPr lang="fr-FR" sz="3600" dirty="0" smtClean="0">
              <a:solidFill>
                <a:srgbClr val="000000"/>
              </a:solidFill>
            </a:endParaRPr>
          </a:p>
        </p:txBody>
      </p:sp>
      <p:sp>
        <p:nvSpPr>
          <p:cNvPr id="120835" name="Titre 1"/>
          <p:cNvSpPr>
            <a:spLocks noGrp="1"/>
          </p:cNvSpPr>
          <p:nvPr>
            <p:ph type="title" idx="4294967295"/>
          </p:nvPr>
        </p:nvSpPr>
        <p:spPr bwMode="auto">
          <a:xfrm>
            <a:off x="594929" y="103985"/>
            <a:ext cx="7004050" cy="1143000"/>
          </a:xfrm>
          <a:prstGeom prst="rect">
            <a:avLst/>
          </a:prstGeom>
          <a:noFill/>
          <a:ln>
            <a:miter lim="800000"/>
            <a:headEnd/>
            <a:tailEnd/>
          </a:ln>
        </p:spPr>
        <p:txBody>
          <a:bodyPr>
            <a:prstTxWarp prst="textNoShape">
              <a:avLst/>
            </a:prstTxWarp>
            <a:normAutofit/>
          </a:bodyPr>
          <a:lstStyle/>
          <a:p>
            <a:r>
              <a:rPr lang="fr-FR" sz="2800" dirty="0" smtClean="0">
                <a:solidFill>
                  <a:srgbClr val="FF6600"/>
                </a:solidFill>
              </a:rPr>
              <a:t>Les « </a:t>
            </a:r>
            <a:r>
              <a:rPr lang="fr-FR" sz="2800" b="1" dirty="0" smtClean="0">
                <a:solidFill>
                  <a:srgbClr val="FF6600"/>
                </a:solidFill>
              </a:rPr>
              <a:t>fondamentaux</a:t>
            </a:r>
            <a:r>
              <a:rPr lang="fr-FR" sz="2800" dirty="0" smtClean="0">
                <a:solidFill>
                  <a:srgbClr val="FF6600"/>
                </a:solidFill>
              </a:rPr>
              <a:t> » du GREF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790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itre 1"/>
          <p:cNvSpPr>
            <a:spLocks noGrp="1"/>
          </p:cNvSpPr>
          <p:nvPr>
            <p:ph type="title"/>
          </p:nvPr>
        </p:nvSpPr>
        <p:spPr>
          <a:xfrm>
            <a:off x="899592" y="4878288"/>
            <a:ext cx="6984776" cy="1143000"/>
          </a:xfrm>
          <a:ln w="25400">
            <a:solidFill>
              <a:srgbClr val="FFFF66"/>
            </a:solidFill>
          </a:ln>
          <a:effectLst>
            <a:glow rad="101600">
              <a:schemeClr val="accent2">
                <a:satMod val="175000"/>
                <a:alpha val="40000"/>
              </a:schemeClr>
            </a:glow>
            <a:innerShdw blurRad="63500" dist="50800" dir="2700000">
              <a:prstClr val="black">
                <a:alpha val="50000"/>
              </a:prstClr>
            </a:innerShdw>
          </a:effectLst>
        </p:spPr>
        <p:txBody>
          <a:bodyPr/>
          <a:lstStyle/>
          <a:p>
            <a:r>
              <a:rPr lang="fr-FR" b="1" dirty="0" smtClean="0">
                <a:solidFill>
                  <a:schemeClr val="accent1">
                    <a:lumMod val="75000"/>
                  </a:schemeClr>
                </a:solidFill>
              </a:rPr>
              <a:t>Besoins de rechercher des fonds privés</a:t>
            </a:r>
            <a:endParaRPr lang="fr-FR" b="1" dirty="0">
              <a:solidFill>
                <a:schemeClr val="accent1">
                  <a:lumMod val="75000"/>
                </a:schemeClr>
              </a:solidFill>
            </a:endParaRPr>
          </a:p>
        </p:txBody>
      </p:sp>
      <p:sp>
        <p:nvSpPr>
          <p:cNvPr id="5" name="Espace réservé du numéro de diapositive 4"/>
          <p:cNvSpPr>
            <a:spLocks noGrp="1"/>
          </p:cNvSpPr>
          <p:nvPr>
            <p:ph type="sldNum" sz="quarter" idx="12"/>
          </p:nvPr>
        </p:nvSpPr>
        <p:spPr/>
        <p:txBody>
          <a:bodyPr/>
          <a:lstStyle/>
          <a:p>
            <a:endParaRPr lang="fr-FR" dirty="0"/>
          </a:p>
        </p:txBody>
      </p:sp>
      <p:sp>
        <p:nvSpPr>
          <p:cNvPr id="22" name="Forme 4"/>
          <p:cNvSpPr/>
          <p:nvPr/>
        </p:nvSpPr>
        <p:spPr>
          <a:xfrm>
            <a:off x="5133651" y="4058591"/>
            <a:ext cx="807100" cy="802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fr-FR" sz="2100" kern="1200"/>
          </a:p>
        </p:txBody>
      </p:sp>
      <p:sp>
        <p:nvSpPr>
          <p:cNvPr id="8" name="ZoneTexte 7"/>
          <p:cNvSpPr txBox="1"/>
          <p:nvPr/>
        </p:nvSpPr>
        <p:spPr>
          <a:xfrm>
            <a:off x="562100" y="1670030"/>
            <a:ext cx="3096344" cy="584775"/>
          </a:xfrm>
          <a:prstGeom prst="rect">
            <a:avLst/>
          </a:prstGeom>
          <a:noFill/>
        </p:spPr>
        <p:txBody>
          <a:bodyPr wrap="square" rtlCol="0">
            <a:spAutoFit/>
          </a:bodyPr>
          <a:lstStyle/>
          <a:p>
            <a:r>
              <a:rPr lang="fr-FR" sz="3200" b="1" dirty="0" smtClean="0">
                <a:solidFill>
                  <a:schemeClr val="accent1">
                    <a:lumMod val="75000"/>
                  </a:schemeClr>
                </a:solidFill>
              </a:rPr>
              <a:t>Des  constats</a:t>
            </a:r>
            <a:endParaRPr lang="fr-FR" sz="3200" b="1" dirty="0">
              <a:solidFill>
                <a:schemeClr val="accent1">
                  <a:lumMod val="75000"/>
                </a:schemeClr>
              </a:solidFill>
            </a:endParaRPr>
          </a:p>
        </p:txBody>
      </p:sp>
      <p:sp>
        <p:nvSpPr>
          <p:cNvPr id="9" name="ZoneTexte 8"/>
          <p:cNvSpPr txBox="1"/>
          <p:nvPr/>
        </p:nvSpPr>
        <p:spPr>
          <a:xfrm>
            <a:off x="4716016" y="649511"/>
            <a:ext cx="3096344" cy="646331"/>
          </a:xfrm>
          <a:prstGeom prst="rect">
            <a:avLst/>
          </a:prstGeom>
          <a:noFill/>
        </p:spPr>
        <p:txBody>
          <a:bodyPr wrap="square" rtlCol="0">
            <a:spAutoFit/>
          </a:bodyPr>
          <a:lstStyle/>
          <a:p>
            <a:r>
              <a:rPr lang="fr-FR" b="1" dirty="0" smtClean="0">
                <a:solidFill>
                  <a:schemeClr val="accent1">
                    <a:lumMod val="75000"/>
                  </a:schemeClr>
                </a:solidFill>
              </a:rPr>
              <a:t>Baisse des subventions publiques institutionnelles</a:t>
            </a:r>
            <a:endParaRPr lang="fr-FR" b="1" dirty="0">
              <a:solidFill>
                <a:schemeClr val="accent1">
                  <a:lumMod val="75000"/>
                </a:schemeClr>
              </a:solidFill>
            </a:endParaRPr>
          </a:p>
        </p:txBody>
      </p:sp>
      <p:sp>
        <p:nvSpPr>
          <p:cNvPr id="10" name="ZoneTexte 9"/>
          <p:cNvSpPr txBox="1"/>
          <p:nvPr/>
        </p:nvSpPr>
        <p:spPr>
          <a:xfrm>
            <a:off x="4716016" y="1700808"/>
            <a:ext cx="4032448" cy="923330"/>
          </a:xfrm>
          <a:prstGeom prst="rect">
            <a:avLst/>
          </a:prstGeom>
          <a:noFill/>
        </p:spPr>
        <p:txBody>
          <a:bodyPr wrap="square" rtlCol="0">
            <a:spAutoFit/>
          </a:bodyPr>
          <a:lstStyle/>
          <a:p>
            <a:r>
              <a:rPr lang="fr-FR" b="1" dirty="0" smtClean="0">
                <a:solidFill>
                  <a:schemeClr val="accent1">
                    <a:lumMod val="75000"/>
                  </a:schemeClr>
                </a:solidFill>
              </a:rPr>
              <a:t>Part de financement privé obligatoire pour obtenir des financements publics (AFD, Europe, Banque mondiale … )</a:t>
            </a:r>
            <a:endParaRPr lang="fr-FR" b="1" dirty="0">
              <a:solidFill>
                <a:schemeClr val="accent1">
                  <a:lumMod val="75000"/>
                </a:schemeClr>
              </a:solidFill>
            </a:endParaRPr>
          </a:p>
        </p:txBody>
      </p:sp>
      <p:sp>
        <p:nvSpPr>
          <p:cNvPr id="11" name="ZoneTexte 10"/>
          <p:cNvSpPr txBox="1"/>
          <p:nvPr/>
        </p:nvSpPr>
        <p:spPr>
          <a:xfrm>
            <a:off x="4788024" y="2852936"/>
            <a:ext cx="2232248" cy="646331"/>
          </a:xfrm>
          <a:prstGeom prst="rect">
            <a:avLst/>
          </a:prstGeom>
          <a:noFill/>
        </p:spPr>
        <p:txBody>
          <a:bodyPr wrap="square" rtlCol="0">
            <a:spAutoFit/>
          </a:bodyPr>
          <a:lstStyle/>
          <a:p>
            <a:r>
              <a:rPr lang="fr-FR" b="1" dirty="0" smtClean="0">
                <a:solidFill>
                  <a:schemeClr val="accent1">
                    <a:lumMod val="75000"/>
                  </a:schemeClr>
                </a:solidFill>
              </a:rPr>
              <a:t>Faiblesse des fonds propres du GREF</a:t>
            </a:r>
            <a:endParaRPr lang="fr-FR" b="1" dirty="0">
              <a:solidFill>
                <a:schemeClr val="accent1">
                  <a:lumMod val="75000"/>
                </a:schemeClr>
              </a:solidFill>
            </a:endParaRPr>
          </a:p>
        </p:txBody>
      </p:sp>
      <p:cxnSp>
        <p:nvCxnSpPr>
          <p:cNvPr id="12" name="Connecteur droit avec flèche 11"/>
          <p:cNvCxnSpPr/>
          <p:nvPr/>
        </p:nvCxnSpPr>
        <p:spPr>
          <a:xfrm>
            <a:off x="3658444" y="2023973"/>
            <a:ext cx="1057572" cy="10081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3658444" y="2023973"/>
            <a:ext cx="1057572"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3658444" y="972677"/>
            <a:ext cx="1057572" cy="10512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087724" y="2420888"/>
            <a:ext cx="0" cy="9343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13496" y="3002617"/>
            <a:ext cx="3310036" cy="1152129"/>
          </a:xfrm>
          <a:prstGeom prst="rect">
            <a:avLst/>
          </a:prstGeom>
          <a:noFill/>
        </p:spPr>
        <p:txBody>
          <a:bodyPr wrap="square" rtlCol="0">
            <a:noAutofit/>
          </a:bodyPr>
          <a:lstStyle/>
          <a:p>
            <a:pPr algn="r"/>
            <a:endParaRPr lang="fr-FR" b="1" dirty="0" smtClean="0">
              <a:solidFill>
                <a:schemeClr val="accent1">
                  <a:lumMod val="75000"/>
                </a:schemeClr>
              </a:solidFill>
            </a:endParaRPr>
          </a:p>
          <a:p>
            <a:pPr algn="r"/>
            <a:r>
              <a:rPr lang="fr-FR" sz="3200" b="1" dirty="0" smtClean="0">
                <a:solidFill>
                  <a:schemeClr val="accent1">
                    <a:lumMod val="75000"/>
                  </a:schemeClr>
                </a:solidFill>
              </a:rPr>
              <a:t>Une nécessité</a:t>
            </a:r>
          </a:p>
          <a:p>
            <a:pPr algn="r"/>
            <a:endParaRPr lang="fr-FR" b="1" dirty="0">
              <a:solidFill>
                <a:schemeClr val="accent1">
                  <a:lumMod val="75000"/>
                </a:schemeClr>
              </a:solidFill>
            </a:endParaRPr>
          </a:p>
          <a:p>
            <a:pPr algn="r"/>
            <a:endParaRPr lang="fr-FR" b="1" dirty="0">
              <a:solidFill>
                <a:schemeClr val="accent1">
                  <a:lumMod val="75000"/>
                </a:schemeClr>
              </a:solidFill>
            </a:endParaRPr>
          </a:p>
          <a:p>
            <a:pPr algn="r"/>
            <a:endParaRPr lang="fr-FR" b="1" dirty="0" smtClean="0">
              <a:solidFill>
                <a:schemeClr val="accent1">
                  <a:lumMod val="75000"/>
                </a:schemeClr>
              </a:solidFill>
            </a:endParaRPr>
          </a:p>
          <a:p>
            <a:pPr algn="r"/>
            <a:endParaRPr lang="fr-FR" sz="4000" b="1" dirty="0">
              <a:solidFill>
                <a:schemeClr val="accent1">
                  <a:lumMod val="75000"/>
                </a:schemeClr>
              </a:solidFill>
            </a:endParaRPr>
          </a:p>
          <a:p>
            <a:pPr algn="r"/>
            <a:endParaRPr lang="fr-FR" sz="4000" b="1" dirty="0">
              <a:solidFill>
                <a:schemeClr val="accent1">
                  <a:lumMod val="75000"/>
                </a:schemeClr>
              </a:solidFill>
            </a:endParaRPr>
          </a:p>
        </p:txBody>
      </p:sp>
      <p:cxnSp>
        <p:nvCxnSpPr>
          <p:cNvPr id="17" name="Connecteur droit avec flèche 16"/>
          <p:cNvCxnSpPr/>
          <p:nvPr/>
        </p:nvCxnSpPr>
        <p:spPr>
          <a:xfrm>
            <a:off x="2087724" y="4005064"/>
            <a:ext cx="2099506" cy="720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153652" y="122966"/>
            <a:ext cx="1815356" cy="712836"/>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021535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2010102" y="2630138"/>
            <a:ext cx="5478517" cy="1774856"/>
          </a:xfrm>
          <a:solidFill>
            <a:srgbClr val="003399"/>
          </a:solidFill>
        </p:spPr>
        <p:txBody>
          <a:bodyPr vert="horz" lIns="91440" tIns="45720" rIns="91440" bIns="45720" rtlCol="0" anchor="ctr">
            <a:normAutofit/>
          </a:bodyPr>
          <a:lstStyle/>
          <a:p>
            <a:pPr algn="ctr">
              <a:lnSpc>
                <a:spcPct val="200000"/>
              </a:lnSpc>
            </a:pPr>
            <a:r>
              <a:rPr lang="fr-FR" sz="2400" b="1" dirty="0" smtClean="0">
                <a:solidFill>
                  <a:schemeClr val="bg1"/>
                </a:solidFill>
              </a:rPr>
              <a:t>Vos projets et vos contreparties = </a:t>
            </a:r>
            <a:br>
              <a:rPr lang="fr-FR" sz="2400" b="1" dirty="0" smtClean="0">
                <a:solidFill>
                  <a:schemeClr val="bg1"/>
                </a:solidFill>
              </a:rPr>
            </a:br>
            <a:r>
              <a:rPr lang="fr-FR" sz="2400" b="1" dirty="0" smtClean="0">
                <a:solidFill>
                  <a:schemeClr val="bg1"/>
                </a:solidFill>
              </a:rPr>
              <a:t>l’offre du GREF</a:t>
            </a:r>
            <a:endParaRPr lang="fr-FR" sz="2400" b="1" dirty="0">
              <a:solidFill>
                <a:schemeClr val="bg1"/>
              </a:solidFill>
            </a:endParaRPr>
          </a:p>
        </p:txBody>
      </p:sp>
      <p:sp>
        <p:nvSpPr>
          <p:cNvPr id="4" name="Espace réservé du numéro de diapositive 3"/>
          <p:cNvSpPr>
            <a:spLocks noGrp="1"/>
          </p:cNvSpPr>
          <p:nvPr>
            <p:ph type="sldNum" sz="quarter" idx="12"/>
          </p:nvPr>
        </p:nvSpPr>
        <p:spPr/>
        <p:txBody>
          <a:bodyPr/>
          <a:lstStyle/>
          <a:p>
            <a:fld id="{E8C81BDB-F788-AC4A-BC73-998A9BA000DD}" type="slidenum">
              <a:rPr lang="fr-FR" smtClean="0"/>
              <a:pPr/>
              <a:t>30</a:t>
            </a:fld>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46155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t>
            </a:r>
            <a:r>
              <a:rPr lang="fr-FR" dirty="0" smtClean="0"/>
              <a:t>rojection opérationnelle de votre structure</a:t>
            </a:r>
            <a:endParaRPr lang="fr-FR" dirty="0"/>
          </a:p>
        </p:txBody>
      </p:sp>
      <p:graphicFrame>
        <p:nvGraphicFramePr>
          <p:cNvPr id="4" name="Espace réservé du contenu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2837829"/>
              </p:ext>
            </p:extLst>
          </p:nvPr>
        </p:nvGraphicFramePr>
        <p:xfrm>
          <a:off x="580030" y="2278192"/>
          <a:ext cx="8686800" cy="440835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1322745" y="1454151"/>
            <a:ext cx="1763496" cy="369332"/>
          </a:xfrm>
          <a:prstGeom prst="rect">
            <a:avLst/>
          </a:prstGeom>
          <a:noFill/>
        </p:spPr>
        <p:txBody>
          <a:bodyPr wrap="none" rtlCol="0">
            <a:spAutoFit/>
          </a:bodyPr>
          <a:lstStyle/>
          <a:p>
            <a:pPr algn="ctr"/>
            <a:r>
              <a:rPr lang="fr-FR" b="1" dirty="0" smtClean="0"/>
              <a:t>Projet  associatif</a:t>
            </a:r>
            <a:endParaRPr lang="fr-FR" b="1" dirty="0"/>
          </a:p>
        </p:txBody>
      </p:sp>
      <p:sp>
        <p:nvSpPr>
          <p:cNvPr id="6" name="ZoneTexte 5"/>
          <p:cNvSpPr txBox="1"/>
          <p:nvPr/>
        </p:nvSpPr>
        <p:spPr>
          <a:xfrm>
            <a:off x="4267200" y="1193711"/>
            <a:ext cx="1371600" cy="923330"/>
          </a:xfrm>
          <a:prstGeom prst="rect">
            <a:avLst/>
          </a:prstGeom>
          <a:noFill/>
        </p:spPr>
        <p:txBody>
          <a:bodyPr wrap="square" rtlCol="0">
            <a:spAutoFit/>
          </a:bodyPr>
          <a:lstStyle/>
          <a:p>
            <a:pPr algn="ctr"/>
            <a:r>
              <a:rPr lang="fr-FR" b="1" dirty="0" smtClean="0"/>
              <a:t>Projet </a:t>
            </a:r>
            <a:br>
              <a:rPr lang="fr-FR" b="1" dirty="0" smtClean="0"/>
            </a:br>
            <a:r>
              <a:rPr lang="fr-FR" b="1" dirty="0" smtClean="0"/>
              <a:t>stratégique </a:t>
            </a:r>
            <a:r>
              <a:rPr lang="fr-FR" b="1" dirty="0" err="1" smtClean="0"/>
              <a:t>pluri-annuel</a:t>
            </a:r>
            <a:endParaRPr lang="fr-FR" b="1" dirty="0"/>
          </a:p>
        </p:txBody>
      </p:sp>
      <p:sp>
        <p:nvSpPr>
          <p:cNvPr id="7" name="ZoneTexte 6"/>
          <p:cNvSpPr txBox="1"/>
          <p:nvPr/>
        </p:nvSpPr>
        <p:spPr>
          <a:xfrm>
            <a:off x="5962650" y="1253352"/>
            <a:ext cx="2667000" cy="923330"/>
          </a:xfrm>
          <a:prstGeom prst="rect">
            <a:avLst/>
          </a:prstGeom>
          <a:noFill/>
        </p:spPr>
        <p:txBody>
          <a:bodyPr wrap="square" rtlCol="0">
            <a:spAutoFit/>
          </a:bodyPr>
          <a:lstStyle/>
          <a:p>
            <a:pPr algn="ctr"/>
            <a:r>
              <a:rPr lang="fr-FR" b="1" dirty="0" smtClean="0"/>
              <a:t>Projets  &amp;</a:t>
            </a:r>
            <a:r>
              <a:rPr lang="fr-FR" b="1" dirty="0"/>
              <a:t/>
            </a:r>
            <a:br>
              <a:rPr lang="fr-FR" b="1" dirty="0"/>
            </a:br>
            <a:r>
              <a:rPr lang="fr-FR" b="1" dirty="0" smtClean="0"/>
              <a:t> plan d’action  </a:t>
            </a:r>
            <a:br>
              <a:rPr lang="fr-FR" b="1" dirty="0" smtClean="0"/>
            </a:br>
            <a:r>
              <a:rPr lang="fr-FR" b="1" dirty="0" smtClean="0"/>
              <a:t>CT et MT</a:t>
            </a:r>
            <a:endParaRPr lang="fr-FR" b="1" dirty="0"/>
          </a:p>
        </p:txBody>
      </p:sp>
      <p:sp>
        <p:nvSpPr>
          <p:cNvPr id="8" name="Flèche droite 7"/>
          <p:cNvSpPr/>
          <p:nvPr/>
        </p:nvSpPr>
        <p:spPr>
          <a:xfrm>
            <a:off x="3390900" y="1378377"/>
            <a:ext cx="533400" cy="7386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lèche droite 8"/>
          <p:cNvSpPr/>
          <p:nvPr/>
        </p:nvSpPr>
        <p:spPr>
          <a:xfrm>
            <a:off x="5905500" y="1378377"/>
            <a:ext cx="533400" cy="7386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56433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07817" y="1617650"/>
            <a:ext cx="8372864" cy="4859350"/>
          </a:xfrm>
        </p:spPr>
        <p:txBody>
          <a:bodyPr>
            <a:normAutofit fontScale="92500" lnSpcReduction="10000"/>
          </a:bodyPr>
          <a:lstStyle/>
          <a:p>
            <a:pPr marL="444500" indent="-444500" algn="l" defTabSz="804863">
              <a:lnSpc>
                <a:spcPct val="80000"/>
              </a:lnSpc>
              <a:spcAft>
                <a:spcPts val="1800"/>
              </a:spcAft>
              <a:buFont typeface="Lucida Sans Unicode"/>
              <a:buChar char="▶"/>
            </a:pPr>
            <a:r>
              <a:rPr lang="fr-FR" sz="2162" dirty="0" smtClean="0">
                <a:solidFill>
                  <a:schemeClr val="tx1"/>
                </a:solidFill>
                <a:latin typeface="Arial"/>
                <a:ea typeface="ＭＳ Ｐゴシック" charset="-128"/>
                <a:cs typeface="Arial"/>
              </a:rPr>
              <a:t>Pourquoi est-ce important / urgent?</a:t>
            </a:r>
          </a:p>
          <a:p>
            <a:pPr marL="444500" indent="-444500" algn="l" defTabSz="804863">
              <a:lnSpc>
                <a:spcPct val="110000"/>
              </a:lnSpc>
              <a:spcAft>
                <a:spcPts val="1800"/>
              </a:spcAft>
              <a:buFont typeface="Lucida Sans Unicode"/>
              <a:buChar char="▶"/>
            </a:pPr>
            <a:r>
              <a:rPr lang="fr-FR" sz="2162" dirty="0" smtClean="0">
                <a:solidFill>
                  <a:schemeClr val="tx1"/>
                </a:solidFill>
                <a:latin typeface="Arial"/>
                <a:ea typeface="ＭＳ Ｐゴシック" charset="-128"/>
                <a:cs typeface="Arial"/>
              </a:rPr>
              <a:t>Que faites-vous de différent des autres ? </a:t>
            </a:r>
            <a:br>
              <a:rPr lang="fr-FR" sz="2162" dirty="0" smtClean="0">
                <a:solidFill>
                  <a:schemeClr val="tx1"/>
                </a:solidFill>
                <a:latin typeface="Arial"/>
                <a:ea typeface="ＭＳ Ｐゴシック" charset="-128"/>
                <a:cs typeface="Arial"/>
              </a:rPr>
            </a:br>
            <a:r>
              <a:rPr lang="fr-FR" sz="2162" dirty="0" smtClean="0">
                <a:solidFill>
                  <a:schemeClr val="tx1"/>
                </a:solidFill>
                <a:latin typeface="Arial"/>
                <a:ea typeface="ＭＳ Ｐゴシック" charset="-128"/>
                <a:cs typeface="Arial"/>
              </a:rPr>
              <a:t>Qu’apportez-vous de plus ou de mieux?</a:t>
            </a:r>
          </a:p>
          <a:p>
            <a:pPr marL="444500" indent="-444500" algn="l" defTabSz="804863">
              <a:lnSpc>
                <a:spcPct val="120000"/>
              </a:lnSpc>
              <a:spcAft>
                <a:spcPts val="1800"/>
              </a:spcAft>
              <a:buFont typeface="Lucida Sans Unicode"/>
              <a:buChar char="▶"/>
            </a:pPr>
            <a:r>
              <a:rPr lang="fr-FR" sz="2162" dirty="0" smtClean="0">
                <a:solidFill>
                  <a:schemeClr val="tx1"/>
                </a:solidFill>
                <a:latin typeface="Arial"/>
                <a:ea typeface="ＭＳ Ｐゴシック" charset="-128"/>
                <a:cs typeface="Arial"/>
              </a:rPr>
              <a:t>Pourquoi avez-vous besoin de moi ? Pourquoi ce projet ne peut-il pas être pris complètement en charge par des fonds publics ? </a:t>
            </a:r>
          </a:p>
          <a:p>
            <a:pPr marL="444500" indent="-444500" algn="l" defTabSz="804863">
              <a:lnSpc>
                <a:spcPct val="120000"/>
              </a:lnSpc>
              <a:buFont typeface="Lucida Sans Unicode"/>
              <a:buChar char="▶"/>
            </a:pPr>
            <a:r>
              <a:rPr lang="fr-FR" sz="2162" dirty="0" smtClean="0">
                <a:solidFill>
                  <a:schemeClr val="tx1"/>
                </a:solidFill>
                <a:latin typeface="Arial"/>
                <a:ea typeface="ＭＳ Ｐゴシック" charset="-128"/>
                <a:cs typeface="Arial"/>
              </a:rPr>
              <a:t>Quelles garanties pouvez-vous offrir que vous allez tenir vos engagements ? </a:t>
            </a:r>
          </a:p>
          <a:p>
            <a:pPr marL="444500" indent="-444500" algn="l" defTabSz="804863">
              <a:lnSpc>
                <a:spcPct val="80000"/>
              </a:lnSpc>
              <a:buFont typeface="Lucida Sans Unicode"/>
              <a:buChar char="▶"/>
            </a:pPr>
            <a:endParaRPr lang="fr-FR" sz="2162" dirty="0" smtClean="0">
              <a:solidFill>
                <a:schemeClr val="tx1"/>
              </a:solidFill>
              <a:latin typeface="Arial"/>
              <a:ea typeface="ＭＳ Ｐゴシック" charset="-128"/>
              <a:cs typeface="Arial"/>
            </a:endParaRPr>
          </a:p>
          <a:p>
            <a:pPr marL="444500" indent="-444500" algn="l" defTabSz="804863">
              <a:lnSpc>
                <a:spcPct val="80000"/>
              </a:lnSpc>
              <a:buFont typeface="Lucida Sans Unicode"/>
              <a:buChar char="▶"/>
            </a:pPr>
            <a:r>
              <a:rPr lang="fr-FR" sz="2162" dirty="0" smtClean="0">
                <a:solidFill>
                  <a:schemeClr val="tx1"/>
                </a:solidFill>
                <a:latin typeface="Arial"/>
                <a:ea typeface="ＭＳ Ｐゴシック" charset="-128"/>
                <a:cs typeface="Arial"/>
              </a:rPr>
              <a:t>Que proposez-vous réellement? </a:t>
            </a:r>
          </a:p>
          <a:p>
            <a:pPr marL="444500" indent="-444500" algn="l" defTabSz="804863">
              <a:lnSpc>
                <a:spcPct val="80000"/>
              </a:lnSpc>
            </a:pPr>
            <a:endParaRPr lang="fr-FR" sz="2162" dirty="0" smtClean="0">
              <a:solidFill>
                <a:schemeClr val="tx1"/>
              </a:solidFill>
              <a:latin typeface="Arial"/>
              <a:ea typeface="ＭＳ Ｐゴシック" charset="-128"/>
              <a:cs typeface="Arial"/>
            </a:endParaRPr>
          </a:p>
          <a:p>
            <a:pPr marL="444500" indent="-444500" algn="l" defTabSz="804863">
              <a:lnSpc>
                <a:spcPct val="80000"/>
              </a:lnSpc>
              <a:buFont typeface="Lucida Sans Unicode"/>
              <a:buChar char="▶"/>
            </a:pPr>
            <a:r>
              <a:rPr lang="fr-FR" sz="2162" dirty="0" smtClean="0">
                <a:solidFill>
                  <a:schemeClr val="tx1"/>
                </a:solidFill>
                <a:latin typeface="Arial"/>
                <a:ea typeface="ＭＳ Ｐゴシック" charset="-128"/>
                <a:cs typeface="Arial"/>
              </a:rPr>
              <a:t>Quel en sera l’impact? </a:t>
            </a:r>
          </a:p>
          <a:p>
            <a:pPr marL="444500" indent="-444500" algn="l" defTabSz="804863">
              <a:lnSpc>
                <a:spcPct val="80000"/>
              </a:lnSpc>
              <a:buFont typeface="Lucida Sans Unicode"/>
              <a:buChar char="▶"/>
            </a:pPr>
            <a:endParaRPr lang="fr-FR" sz="2162" dirty="0" smtClean="0">
              <a:solidFill>
                <a:schemeClr val="tx1"/>
              </a:solidFill>
              <a:latin typeface="Arial"/>
              <a:ea typeface="ＭＳ Ｐゴシック" charset="-128"/>
              <a:cs typeface="Arial"/>
            </a:endParaRPr>
          </a:p>
          <a:p>
            <a:pPr marL="444500" indent="-444500" algn="l" defTabSz="804863">
              <a:lnSpc>
                <a:spcPct val="80000"/>
              </a:lnSpc>
              <a:buFont typeface="Lucida Sans Unicode"/>
              <a:buChar char="▶"/>
            </a:pPr>
            <a:r>
              <a:rPr lang="fr-FR" sz="2162" dirty="0" smtClean="0">
                <a:solidFill>
                  <a:schemeClr val="tx1"/>
                </a:solidFill>
                <a:latin typeface="Arial"/>
                <a:ea typeface="ＭＳ Ｐゴシック" charset="-128"/>
                <a:cs typeface="Arial"/>
              </a:rPr>
              <a:t>Quels sont les bénéfices pour moi?  </a:t>
            </a:r>
          </a:p>
          <a:p>
            <a:endParaRPr lang="fr-FR" dirty="0">
              <a:solidFill>
                <a:schemeClr val="tx1"/>
              </a:solidFill>
            </a:endParaRPr>
          </a:p>
        </p:txBody>
      </p:sp>
      <p:sp>
        <p:nvSpPr>
          <p:cNvPr id="4" name="ZoneTexte 3"/>
          <p:cNvSpPr txBox="1"/>
          <p:nvPr/>
        </p:nvSpPr>
        <p:spPr>
          <a:xfrm>
            <a:off x="444500" y="338650"/>
            <a:ext cx="8699499" cy="800219"/>
          </a:xfrm>
          <a:prstGeom prst="rect">
            <a:avLst/>
          </a:prstGeom>
          <a:noFill/>
        </p:spPr>
        <p:txBody>
          <a:bodyPr wrap="square" rtlCol="0">
            <a:spAutoFit/>
          </a:bodyPr>
          <a:lstStyle/>
          <a:p>
            <a:r>
              <a:rPr lang="fr-FR" sz="2800" dirty="0">
                <a:solidFill>
                  <a:srgbClr val="FF6600"/>
                </a:solidFill>
                <a:latin typeface="Century Gothic"/>
                <a:cs typeface="Century Gothic"/>
              </a:rPr>
              <a:t>Q</a:t>
            </a:r>
            <a:r>
              <a:rPr lang="fr-FR" sz="2800" dirty="0" smtClean="0">
                <a:solidFill>
                  <a:srgbClr val="FF6600"/>
                </a:solidFill>
                <a:latin typeface="Century Gothic"/>
                <a:cs typeface="Century Gothic"/>
              </a:rPr>
              <a:t>uestions à se poser pour définir un projet</a:t>
            </a:r>
            <a:r>
              <a:rPr lang="fr-FR" sz="1400" dirty="0" smtClean="0">
                <a:latin typeface="Century Gothic"/>
                <a:cs typeface="Century Gothic"/>
              </a:rPr>
              <a:t>         </a:t>
            </a:r>
            <a:br>
              <a:rPr lang="fr-FR" sz="1400" dirty="0" smtClean="0">
                <a:latin typeface="Century Gothic"/>
                <a:cs typeface="Century Gothic"/>
              </a:rPr>
            </a:br>
            <a:r>
              <a:rPr lang="fr-FR" sz="1400" dirty="0" smtClean="0">
                <a:latin typeface="Century Gothic"/>
                <a:cs typeface="Century Gothic"/>
              </a:rPr>
              <a:t> </a:t>
            </a:r>
            <a:r>
              <a:rPr lang="fr-FR" dirty="0" smtClean="0">
                <a:solidFill>
                  <a:srgbClr val="FF6600"/>
                </a:solidFill>
                <a:latin typeface="Century Gothic"/>
                <a:cs typeface="Century Gothic"/>
              </a:rPr>
              <a:t>(Point de vue du donateur)</a:t>
            </a:r>
            <a:endParaRPr lang="fr-FR" dirty="0">
              <a:solidFill>
                <a:srgbClr val="FF6600"/>
              </a:solidFill>
              <a:latin typeface="Century Gothic"/>
              <a:cs typeface="Century Gothic"/>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80968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903663" y="162467"/>
            <a:ext cx="2573190" cy="1106293"/>
          </a:xfrm>
          <a:prstGeom prst="rect">
            <a:avLst/>
          </a:prstGeom>
          <a:solidFill>
            <a:schemeClr val="accent5">
              <a:lumMod val="20000"/>
              <a:lumOff val="80000"/>
            </a:schemeClr>
          </a:solidFill>
          <a:ln>
            <a:noFill/>
          </a:ln>
          <a:effectLst/>
        </p:spPr>
      </p:pic>
      <p:sp>
        <p:nvSpPr>
          <p:cNvPr id="5" name="Espace réservé du numéro de diapositive 4"/>
          <p:cNvSpPr>
            <a:spLocks noGrp="1"/>
          </p:cNvSpPr>
          <p:nvPr>
            <p:ph type="sldNum" sz="quarter" idx="12"/>
          </p:nvPr>
        </p:nvSpPr>
        <p:spPr/>
        <p:txBody>
          <a:bodyPr/>
          <a:lstStyle/>
          <a:p>
            <a:fld id="{6E9D3113-FB88-4CF3-9977-315C31ACD8DD}" type="slidenum">
              <a:rPr lang="fr-FR" smtClean="0"/>
              <a:pPr/>
              <a:t>33</a:t>
            </a:fld>
            <a:endParaRPr lang="fr-FR"/>
          </a:p>
        </p:txBody>
      </p:sp>
      <p:sp>
        <p:nvSpPr>
          <p:cNvPr id="22" name="Forme 4"/>
          <p:cNvSpPr/>
          <p:nvPr/>
        </p:nvSpPr>
        <p:spPr>
          <a:xfrm>
            <a:off x="5133651" y="4058591"/>
            <a:ext cx="807100" cy="802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fr-FR" sz="2100" kern="1200"/>
          </a:p>
        </p:txBody>
      </p:sp>
      <p:graphicFrame>
        <p:nvGraphicFramePr>
          <p:cNvPr id="3" name="Tableau 2"/>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218348"/>
              </p:ext>
            </p:extLst>
          </p:nvPr>
        </p:nvGraphicFramePr>
        <p:xfrm>
          <a:off x="431540" y="1343039"/>
          <a:ext cx="7848872" cy="5240601"/>
        </p:xfrm>
        <a:graphic>
          <a:graphicData uri="http://schemas.openxmlformats.org/drawingml/2006/table">
            <a:tbl>
              <a:tblPr firstCol="1" bandRow="1" bandCol="1">
                <a:tableStyleId>{00A15C55-8517-42AA-B614-E9B94910E393}</a:tableStyleId>
              </a:tblPr>
              <a:tblGrid>
                <a:gridCol w="2160240"/>
                <a:gridCol w="5688632"/>
              </a:tblGrid>
              <a:tr h="373961">
                <a:tc>
                  <a:txBody>
                    <a:bodyPr/>
                    <a:lstStyle/>
                    <a:p>
                      <a:pPr algn="ctr"/>
                      <a:r>
                        <a:rPr lang="fr-FR" sz="1800" dirty="0" smtClean="0"/>
                        <a:t>Titre du projet</a:t>
                      </a: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sz="1800" dirty="0" smtClean="0"/>
                        <a:t>Proposé par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smtClean="0"/>
                        <a:t>(NOM</a:t>
                      </a:r>
                      <a:r>
                        <a:rPr lang="fr-FR" sz="1800" baseline="0" dirty="0" smtClean="0"/>
                        <a:t>  Prénom du porteur de projet)</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sz="1800" dirty="0" smtClean="0"/>
                        <a:t>Description générale</a:t>
                      </a: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smtClean="0"/>
                        <a:t>(5 lignes)</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sz="1800" dirty="0" smtClean="0"/>
                        <a:t>Objectif</a:t>
                      </a: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smtClean="0"/>
                        <a:t>(Maxi: 5points)</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sz="1800" dirty="0" smtClean="0"/>
                        <a:t>Public ciblé</a:t>
                      </a: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smtClean="0"/>
                        <a:t>(Décrire et estimer le nombre de bénéficiaires)</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sz="1800" dirty="0" smtClean="0"/>
                        <a:t>Résultats attendu</a:t>
                      </a: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smtClean="0"/>
                        <a:t>(Impact concret pour les bénéficiaires, retombées, pérennisation)</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rowSpan="4">
                  <a:txBody>
                    <a:bodyPr/>
                    <a:lstStyle/>
                    <a:p>
                      <a:pPr algn="ctr"/>
                      <a:r>
                        <a:rPr lang="fr-FR" sz="1800" smtClean="0"/>
                        <a:t>Description</a:t>
                      </a:r>
                      <a:r>
                        <a:rPr lang="fr-FR" sz="1800" baseline="0" smtClean="0"/>
                        <a:t> </a:t>
                      </a:r>
                      <a:r>
                        <a:rPr lang="fr-FR" sz="1800" smtClean="0"/>
                        <a:t>détaillée</a:t>
                      </a: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smtClean="0"/>
                        <a:t>(Grandes étapes de réalisation, publics concernés</a:t>
                      </a:r>
                      <a:r>
                        <a:rPr lang="fr-FR" sz="1800" baseline="0" dirty="0" smtClean="0"/>
                        <a:t>)</a:t>
                      </a:r>
                      <a:endParaRPr lang="fr-FR"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050">
                <a:tc vMerge="1">
                  <a:txBody>
                    <a:bodyPr/>
                    <a:lstStyle/>
                    <a:p>
                      <a:endParaRPr lang="fr-FR"/>
                    </a:p>
                  </a:txBody>
                  <a:tcPr/>
                </a:tc>
                <a:tc>
                  <a:txBody>
                    <a:bodyPr/>
                    <a:lstStyle/>
                    <a:p>
                      <a:r>
                        <a:rPr lang="fr-FR" sz="1800" dirty="0" smtClean="0"/>
                        <a:t>(Durée du projet, échéancier de réalisation)</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340">
                <a:tc vMerge="1">
                  <a:txBody>
                    <a:bodyPr/>
                    <a:lstStyle/>
                    <a:p>
                      <a:endParaRPr lang="fr-FR"/>
                    </a:p>
                  </a:txBody>
                  <a:tcPr/>
                </a:tc>
                <a:tc>
                  <a:txBody>
                    <a:bodyPr/>
                    <a:lstStyle/>
                    <a:p>
                      <a:r>
                        <a:rPr lang="fr-FR" sz="1800" dirty="0" smtClean="0"/>
                        <a:t>(Réseaux, partenaires actuels, contexte actuel)</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lang="fr-FR"/>
                    </a:p>
                  </a:txBody>
                  <a:tcPr/>
                </a:tc>
                <a:tc>
                  <a:txBody>
                    <a:bodyPr/>
                    <a:lstStyle/>
                    <a:p>
                      <a:r>
                        <a:rPr lang="fr-FR" sz="1800" dirty="0" smtClean="0"/>
                        <a:t>(Illustration, exemples concrets)</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rowSpan="2">
                  <a:txBody>
                    <a:bodyPr/>
                    <a:lstStyle/>
                    <a:p>
                      <a:pPr algn="ctr"/>
                      <a:r>
                        <a:rPr lang="fr-FR" sz="1800" dirty="0" smtClean="0"/>
                        <a:t>Plan de financement global</a:t>
                      </a: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smtClean="0"/>
                        <a:t>(Part du projet prise en charge par le financement actuel : </a:t>
                      </a:r>
                    </a:p>
                    <a:p>
                      <a:r>
                        <a:rPr lang="fr-FR" sz="1800" dirty="0" smtClean="0"/>
                        <a:t>donner des exemples concrets, précis)</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v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(Part du projet couvert par des fonds nouveaux  : échéances, répartitions)</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ZoneTexte 3"/>
          <p:cNvSpPr txBox="1"/>
          <p:nvPr/>
        </p:nvSpPr>
        <p:spPr>
          <a:xfrm>
            <a:off x="683568" y="168293"/>
            <a:ext cx="3672408" cy="1046440"/>
          </a:xfrm>
          <a:prstGeom prst="rect">
            <a:avLst/>
          </a:prstGeom>
          <a:noFill/>
        </p:spPr>
        <p:txBody>
          <a:bodyPr wrap="square" rtlCol="0">
            <a:spAutoFit/>
          </a:bodyPr>
          <a:lstStyle/>
          <a:p>
            <a:pPr algn="ctr"/>
            <a:r>
              <a:rPr lang="fr-FR" b="1" dirty="0" smtClean="0"/>
              <a:t>FICHE PROJET</a:t>
            </a:r>
          </a:p>
          <a:p>
            <a:pPr algn="ctr"/>
            <a:endParaRPr lang="fr-FR" sz="400" b="1" dirty="0" smtClean="0"/>
          </a:p>
          <a:p>
            <a:r>
              <a:rPr lang="fr-FR" dirty="0" smtClean="0"/>
              <a:t>PAYS : </a:t>
            </a:r>
          </a:p>
          <a:p>
            <a:endParaRPr lang="fr-FR" sz="400" dirty="0" smtClean="0"/>
          </a:p>
          <a:p>
            <a:r>
              <a:rPr lang="fr-FR" dirty="0" smtClean="0"/>
              <a:t>THEME :</a:t>
            </a:r>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9252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6E9D3113-FB88-4CF3-9977-315C31ACD8DD}" type="slidenum">
              <a:rPr lang="fr-FR" smtClean="0"/>
              <a:pPr/>
              <a:t>34</a:t>
            </a:fld>
            <a:endParaRPr lang="fr-FR"/>
          </a:p>
        </p:txBody>
      </p:sp>
      <p:sp>
        <p:nvSpPr>
          <p:cNvPr id="22" name="Forme 4"/>
          <p:cNvSpPr/>
          <p:nvPr/>
        </p:nvSpPr>
        <p:spPr>
          <a:xfrm>
            <a:off x="5133651" y="4058591"/>
            <a:ext cx="807100" cy="802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fr-FR" sz="2100" kern="1200"/>
          </a:p>
        </p:txBody>
      </p:sp>
      <p:graphicFrame>
        <p:nvGraphicFramePr>
          <p:cNvPr id="2" name="Tableau 1"/>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5462430"/>
              </p:ext>
            </p:extLst>
          </p:nvPr>
        </p:nvGraphicFramePr>
        <p:xfrm>
          <a:off x="467544" y="1196752"/>
          <a:ext cx="8219256" cy="3931920"/>
        </p:xfrm>
        <a:graphic>
          <a:graphicData uri="http://schemas.openxmlformats.org/drawingml/2006/table">
            <a:tbl>
              <a:tblPr firstCol="1" bandRow="1" bandCol="1">
                <a:tableStyleId>{00A15C55-8517-42AA-B614-E9B94910E393}</a:tableStyleId>
              </a:tblPr>
              <a:tblGrid>
                <a:gridCol w="2262181"/>
                <a:gridCol w="5957075"/>
              </a:tblGrid>
              <a:tr h="320040">
                <a:tc rowSpan="3">
                  <a:txBody>
                    <a:bodyPr/>
                    <a:lstStyle/>
                    <a:p>
                      <a:pPr algn="ctr"/>
                      <a:r>
                        <a:rPr lang="fr-FR" sz="1800" dirty="0" smtClean="0"/>
                        <a:t>Modalités de partenariat possibles </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smtClean="0"/>
                        <a:t>Contreparties possibles pour les partenaires potentiels</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v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Compétences – Dons en nature ou financiers – Participations croisées</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vMerge="1">
                  <a:txBody>
                    <a:bodyPr/>
                    <a:lstStyle/>
                    <a:p>
                      <a:endParaRPr lang="fr-FR"/>
                    </a:p>
                  </a:txBody>
                  <a:tcPr/>
                </a:tc>
                <a:tc>
                  <a:txBody>
                    <a:bodyPr/>
                    <a:lstStyle/>
                    <a:p>
                      <a:r>
                        <a:rPr lang="fr-FR" sz="1800" dirty="0" smtClean="0"/>
                        <a:t>Partenaires potentiels et qualité du lien</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sz="1800" dirty="0" smtClean="0"/>
                        <a:t>Contraintes et défis envisagés</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smtClean="0"/>
                        <a:t>Internes et externes</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sz="1800" dirty="0" smtClean="0"/>
                        <a:t>Atouts pour réussir</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smtClean="0"/>
                        <a:t>(Ce qui vous légitime à développer ce projet au regard des attentes des bénéficiaires)</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sz="1800" dirty="0" smtClean="0"/>
                        <a:t>Originalité</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smtClean="0"/>
                        <a:t>Ce qui fait son niveau d’urgence, sa particularité, sa nécessité, sa différenciation par rapport à d’autres initiatives semblables</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sz="1800" dirty="0" smtClean="0"/>
                        <a:t>Evaluation</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dirty="0" smtClean="0"/>
                        <a:t>Quels sont les critères d'évaluation quantitatifs et qualitatifs de votre projet et de son impact</a:t>
                      </a:r>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e 5"/>
          <p:cNvGrpSpPr/>
          <p:nvPr/>
        </p:nvGrpSpPr>
        <p:grpSpPr>
          <a:xfrm>
            <a:off x="7379528" y="209731"/>
            <a:ext cx="1584960" cy="298174"/>
            <a:chOff x="1402080" y="386080"/>
            <a:chExt cx="1584960" cy="1584960"/>
          </a:xfrm>
        </p:grpSpPr>
        <p:sp>
          <p:nvSpPr>
            <p:cNvPr id="7" name="Rectangle à coins arrondis 6"/>
            <p:cNvSpPr/>
            <p:nvPr/>
          </p:nvSpPr>
          <p:spPr>
            <a:xfrm>
              <a:off x="1402080" y="386080"/>
              <a:ext cx="1584960" cy="15849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7"/>
            <p:cNvSpPr/>
            <p:nvPr/>
          </p:nvSpPr>
          <p:spPr>
            <a:xfrm>
              <a:off x="1479451" y="463451"/>
              <a:ext cx="1430218" cy="143021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600" b="1" kern="1200" dirty="0" smtClean="0">
                  <a:latin typeface="Lucida Calligraphy" pitchFamily="66" charset="0"/>
                </a:rPr>
                <a:t>Les projets</a:t>
              </a:r>
              <a:endParaRPr lang="fr-FR" sz="1600" b="1" kern="1200" dirty="0">
                <a:latin typeface="Lucida Calligraphy" pitchFamily="66" charset="0"/>
              </a:endParaRPr>
            </a:p>
          </p:txBody>
        </p:sp>
      </p:grpSp>
      <p:pic>
        <p:nvPicPr>
          <p:cNvPr id="2051"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68856" y="194145"/>
            <a:ext cx="2030413" cy="37147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ZoneTexte 2"/>
          <p:cNvSpPr txBox="1"/>
          <p:nvPr/>
        </p:nvSpPr>
        <p:spPr>
          <a:xfrm>
            <a:off x="683568" y="5445224"/>
            <a:ext cx="7776864" cy="646331"/>
          </a:xfrm>
          <a:prstGeom prst="rect">
            <a:avLst/>
          </a:prstGeom>
          <a:noFill/>
        </p:spPr>
        <p:txBody>
          <a:bodyPr wrap="square" rtlCol="0">
            <a:spAutoFit/>
          </a:bodyPr>
          <a:lstStyle/>
          <a:p>
            <a:r>
              <a:rPr lang="fr-FR" dirty="0" smtClean="0"/>
              <a:t>Coordonnateur de projet : 			email :		tél : </a:t>
            </a:r>
          </a:p>
          <a:p>
            <a:r>
              <a:rPr lang="fr-FR" dirty="0" smtClean="0"/>
              <a:t>Contact : 					email : 		tél : </a:t>
            </a:r>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22862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34467" y="469106"/>
            <a:ext cx="7829550" cy="776288"/>
          </a:xfrm>
        </p:spPr>
        <p:txBody>
          <a:bodyPr/>
          <a:lstStyle/>
          <a:p>
            <a:r>
              <a:rPr lang="fr-FR" dirty="0" smtClean="0"/>
              <a:t>15 projets GREF pour les mécènes</a:t>
            </a:r>
            <a:endParaRPr lang="fr-FR" dirty="0"/>
          </a:p>
        </p:txBody>
      </p:sp>
      <p:sp>
        <p:nvSpPr>
          <p:cNvPr id="13" name="Espace réservé du contenu 12"/>
          <p:cNvSpPr>
            <a:spLocks noGrp="1"/>
          </p:cNvSpPr>
          <p:nvPr>
            <p:ph idx="1"/>
          </p:nvPr>
        </p:nvSpPr>
        <p:spPr>
          <a:xfrm>
            <a:off x="793836" y="1738683"/>
            <a:ext cx="7715250" cy="3886200"/>
          </a:xfrm>
        </p:spPr>
        <p:txBody>
          <a:bodyPr>
            <a:normAutofit/>
          </a:bodyPr>
          <a:lstStyle/>
          <a:p>
            <a:r>
              <a:rPr lang="fr-FR" sz="2800" dirty="0" smtClean="0">
                <a:solidFill>
                  <a:srgbClr val="008000"/>
                </a:solidFill>
              </a:rPr>
              <a:t>Voir le catalogue en cours de constitution</a:t>
            </a:r>
            <a:endParaRPr lang="fr-FR" sz="2800" dirty="0" smtClean="0">
              <a:solidFill>
                <a:srgbClr val="008000"/>
              </a:solidFill>
            </a:endParaRPr>
          </a:p>
          <a:p>
            <a:endParaRPr lang="fr-FR" sz="2800" dirty="0" smtClean="0">
              <a:solidFill>
                <a:srgbClr val="008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513275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1250" y="1946274"/>
            <a:ext cx="7048500" cy="695005"/>
          </a:xfrm>
          <a:solidFill>
            <a:srgbClr val="003399"/>
          </a:solidFill>
        </p:spPr>
        <p:txBody>
          <a:bodyPr vert="horz" lIns="91440" tIns="45720" rIns="91440" bIns="45720" rtlCol="0" anchor="ctr">
            <a:noAutofit/>
          </a:bodyPr>
          <a:lstStyle/>
          <a:p>
            <a:pPr algn="ctr" defTabSz="-361950">
              <a:spcAft>
                <a:spcPts val="600"/>
              </a:spcAft>
            </a:pPr>
            <a:r>
              <a:rPr lang="fr-FR" sz="2400" b="1" dirty="0" smtClean="0">
                <a:solidFill>
                  <a:srgbClr val="FFFFFF"/>
                </a:solidFill>
              </a:rPr>
              <a:t>Contreparties</a:t>
            </a:r>
          </a:p>
        </p:txBody>
      </p:sp>
      <p:sp>
        <p:nvSpPr>
          <p:cNvPr id="4" name="Espace réservé du numéro de diapositive 3"/>
          <p:cNvSpPr>
            <a:spLocks noGrp="1"/>
          </p:cNvSpPr>
          <p:nvPr>
            <p:ph type="sldNum" sz="quarter" idx="12"/>
          </p:nvPr>
        </p:nvSpPr>
        <p:spPr/>
        <p:txBody>
          <a:bodyPr/>
          <a:lstStyle/>
          <a:p>
            <a:fld id="{E8C81BDB-F788-AC4A-BC73-998A9BA000DD}" type="slidenum">
              <a:rPr lang="fr-FR" smtClean="0"/>
              <a:pPr/>
              <a:t>36</a:t>
            </a:fld>
            <a:endParaRPr lang="fr-FR" dirty="0"/>
          </a:p>
        </p:txBody>
      </p:sp>
      <p:pic>
        <p:nvPicPr>
          <p:cNvPr id="3076" name="Picture 4" descr="http://2.bp.blogspot.com/-qec-ZCIi2_c/TWvNMADonDI/AAAAAAAACOQ/q1rj46qMQgY/s1600/merci-753671.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12569" y="3787575"/>
            <a:ext cx="1907183" cy="2305519"/>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nvGrpSpPr>
          <p:cNvPr id="5" name="Groupe 4"/>
          <p:cNvGrpSpPr/>
          <p:nvPr/>
        </p:nvGrpSpPr>
        <p:grpSpPr>
          <a:xfrm>
            <a:off x="3286371" y="4431960"/>
            <a:ext cx="2491992" cy="1716243"/>
            <a:chOff x="2646526" y="4105878"/>
            <a:chExt cx="3107888" cy="2211135"/>
          </a:xfrm>
        </p:grpSpPr>
        <p:pic>
          <p:nvPicPr>
            <p:cNvPr id="3084" name="Picture 12" descr="http://www.louvre.fr/sites/default/files/imagecache/278x370/medias/medias_images/images/louvre-mur-des-donateurs-campagne.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46526" y="4105878"/>
              <a:ext cx="3107887" cy="187814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ZoneTexte 2"/>
            <p:cNvSpPr txBox="1"/>
            <p:nvPr/>
          </p:nvSpPr>
          <p:spPr>
            <a:xfrm>
              <a:off x="3992909" y="5999792"/>
              <a:ext cx="1761505" cy="317221"/>
            </a:xfrm>
            <a:prstGeom prst="rect">
              <a:avLst/>
            </a:prstGeom>
            <a:noFill/>
          </p:spPr>
          <p:txBody>
            <a:bodyPr wrap="square" rtlCol="0">
              <a:spAutoFit/>
            </a:bodyPr>
            <a:lstStyle/>
            <a:p>
              <a:r>
                <a:rPr lang="fr-FR" sz="1000" dirty="0"/>
                <a:t>© Musée du Louvre</a:t>
              </a:r>
            </a:p>
          </p:txBody>
        </p:sp>
      </p:grpSp>
      <p:grpSp>
        <p:nvGrpSpPr>
          <p:cNvPr id="7" name="Groupe 6"/>
          <p:cNvGrpSpPr/>
          <p:nvPr/>
        </p:nvGrpSpPr>
        <p:grpSpPr>
          <a:xfrm>
            <a:off x="817728" y="4403474"/>
            <a:ext cx="1603500" cy="1722813"/>
            <a:chOff x="817728" y="3325535"/>
            <a:chExt cx="2171966" cy="2540792"/>
          </a:xfrm>
        </p:grpSpPr>
        <p:pic>
          <p:nvPicPr>
            <p:cNvPr id="3082" name="Picture 10" descr="http://experience.hec.ca/fondation/wp-content/uploads/2012/12/Chlo%C3%A9-Instagram1.jpg"/>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17728" y="3325535"/>
              <a:ext cx="2171966" cy="2177667"/>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ZoneTexte 5"/>
            <p:cNvSpPr txBox="1"/>
            <p:nvPr/>
          </p:nvSpPr>
          <p:spPr>
            <a:xfrm>
              <a:off x="817728" y="5503202"/>
              <a:ext cx="250221" cy="363125"/>
            </a:xfrm>
            <a:prstGeom prst="rect">
              <a:avLst/>
            </a:prstGeom>
            <a:noFill/>
          </p:spPr>
          <p:txBody>
            <a:bodyPr wrap="none" rtlCol="0">
              <a:spAutoFit/>
            </a:bodyPr>
            <a:lstStyle/>
            <a:p>
              <a:endParaRPr lang="fr-FR" sz="1000" dirty="0"/>
            </a:p>
          </p:txBody>
        </p:sp>
      </p:grpSp>
      <p:sp>
        <p:nvSpPr>
          <p:cNvPr id="11" name="Rectangle 10"/>
          <p:cNvSpPr/>
          <p:nvPr/>
        </p:nvSpPr>
        <p:spPr>
          <a:xfrm>
            <a:off x="1111250" y="2836943"/>
            <a:ext cx="6842234" cy="369332"/>
          </a:xfrm>
          <a:prstGeom prst="rect">
            <a:avLst/>
          </a:prstGeom>
        </p:spPr>
        <p:txBody>
          <a:bodyPr wrap="square">
            <a:spAutoFit/>
          </a:bodyPr>
          <a:lstStyle/>
          <a:p>
            <a:r>
              <a:rPr lang="fr-FR" b="1" dirty="0" smtClean="0">
                <a:solidFill>
                  <a:srgbClr val="000099"/>
                </a:solidFill>
              </a:rPr>
              <a:t>Un mécène heureux deviendra l'un </a:t>
            </a:r>
            <a:r>
              <a:rPr lang="fr-FR" b="1" dirty="0">
                <a:solidFill>
                  <a:srgbClr val="000099"/>
                </a:solidFill>
              </a:rPr>
              <a:t>de vos plus fervents ambassadeurs </a:t>
            </a:r>
            <a:endParaRPr lang="fr-FR" b="1" dirty="0">
              <a:solidFill>
                <a:srgbClr val="000099"/>
              </a:solidFill>
              <a:effectLs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23973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4" name="Espace réservé du numéro de diapositive 5"/>
          <p:cNvSpPr>
            <a:spLocks noGrp="1"/>
          </p:cNvSpPr>
          <p:nvPr>
            <p:ph type="sldNum" sz="quarter" idx="12"/>
          </p:nvPr>
        </p:nvSpPr>
        <p:spPr bwMode="auto">
          <a:noFill/>
          <a:ln>
            <a:miter lim="800000"/>
            <a:headEnd/>
            <a:tailEnd/>
          </a:ln>
        </p:spPr>
        <p:txBody>
          <a:bodyPr/>
          <a:lstStyle/>
          <a:p>
            <a:fld id="{A7D010E7-DDC2-0248-A76F-BDBC759F1390}" type="slidenum">
              <a:rPr lang="fr-FR"/>
              <a:pPr/>
              <a:t>37</a:t>
            </a:fld>
            <a:endParaRPr lang="fr-FR"/>
          </a:p>
        </p:txBody>
      </p:sp>
      <p:sp>
        <p:nvSpPr>
          <p:cNvPr id="71685" name="Text Box 2"/>
          <p:cNvSpPr txBox="1">
            <a:spLocks noChangeArrowheads="1"/>
          </p:cNvSpPr>
          <p:nvPr/>
        </p:nvSpPr>
        <p:spPr bwMode="auto">
          <a:xfrm>
            <a:off x="408580" y="1097499"/>
            <a:ext cx="8278220" cy="5760501"/>
          </a:xfrm>
          <a:prstGeom prst="rect">
            <a:avLst/>
          </a:prstGeom>
        </p:spPr>
        <p:txBody>
          <a:bodyPr vert="horz" lIns="91440" tIns="45720" rIns="91440" bIns="45720" rtlCol="0">
            <a:normAutofit/>
          </a:bodyPr>
          <a:lstStyle>
            <a:lvl1pPr marL="342900" indent="-342900">
              <a:spcBef>
                <a:spcPct val="20000"/>
              </a:spcBef>
              <a:buClr>
                <a:srgbClr val="FF6600"/>
              </a:buClr>
              <a:buFont typeface="Webdings" pitchFamily="18" charset="2"/>
              <a:buChar char="4"/>
              <a:defRPr sz="2000"/>
            </a:lvl1pPr>
            <a:lvl2pPr marL="742950" indent="-285750">
              <a:spcBef>
                <a:spcPct val="20000"/>
              </a:spcBef>
              <a:buClr>
                <a:srgbClr val="000099"/>
              </a:buClr>
              <a:buFont typeface="Arial" pitchFamily="34" charset="0"/>
              <a:buChar char="•"/>
              <a:defRPr sz="1400"/>
            </a:lvl2pPr>
            <a:lvl3pPr marL="1143000" indent="-228600">
              <a:spcBef>
                <a:spcPct val="20000"/>
              </a:spcBef>
              <a:buClr>
                <a:srgbClr val="000099"/>
              </a:buClr>
              <a:buFont typeface="Arial"/>
              <a:buChar char="•"/>
              <a:defRPr lang="fr-FR" sz="1400" dirty="0" smtClean="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0">
              <a:buNone/>
            </a:pPr>
            <a:r>
              <a:rPr lang="fr-CA" b="1" dirty="0" smtClean="0"/>
              <a:t>SOYEZ CRÉATIF !  </a:t>
            </a:r>
            <a:r>
              <a:rPr lang="fr-CA" b="1" dirty="0"/>
              <a:t>R</a:t>
            </a:r>
            <a:r>
              <a:rPr lang="fr-CA" b="1" dirty="0" smtClean="0"/>
              <a:t>echerchez toutes </a:t>
            </a:r>
            <a:r>
              <a:rPr lang="fr-CA" b="1" dirty="0"/>
              <a:t>les opportunités </a:t>
            </a:r>
            <a:r>
              <a:rPr lang="fr-CA" b="1" dirty="0" smtClean="0"/>
              <a:t>appropriées…</a:t>
            </a:r>
            <a:br>
              <a:rPr lang="fr-CA" b="1" dirty="0" smtClean="0"/>
            </a:br>
            <a:endParaRPr lang="fr-CA" sz="800" b="1" dirty="0"/>
          </a:p>
          <a:p>
            <a:pPr marL="628650">
              <a:lnSpc>
                <a:spcPts val="2000"/>
              </a:lnSpc>
              <a:spcBef>
                <a:spcPts val="0"/>
              </a:spcBef>
            </a:pPr>
            <a:r>
              <a:rPr lang="fr-CA" sz="1800" dirty="0" smtClean="0"/>
              <a:t>Remerciements directs privés </a:t>
            </a:r>
            <a:r>
              <a:rPr lang="fr-CA" sz="1800" dirty="0"/>
              <a:t>(face-à-face, </a:t>
            </a:r>
            <a:r>
              <a:rPr lang="fr-CA" sz="1800" dirty="0" smtClean="0"/>
              <a:t>téléphone) et/ou lettres </a:t>
            </a:r>
            <a:r>
              <a:rPr lang="fr-CA" sz="1800" dirty="0"/>
              <a:t>de </a:t>
            </a:r>
            <a:r>
              <a:rPr lang="fr-CA" sz="1800" dirty="0" smtClean="0"/>
              <a:t>personnalisées (par les signataires les + pertinents)</a:t>
            </a:r>
            <a:endParaRPr lang="fr-CA" sz="1800" dirty="0"/>
          </a:p>
          <a:p>
            <a:pPr marL="628650">
              <a:lnSpc>
                <a:spcPts val="2000"/>
              </a:lnSpc>
              <a:spcBef>
                <a:spcPts val="0"/>
              </a:spcBef>
            </a:pPr>
            <a:r>
              <a:rPr lang="fr-CA" sz="1800" dirty="0"/>
              <a:t>Publications </a:t>
            </a:r>
            <a:r>
              <a:rPr lang="fr-CA" sz="1800" dirty="0" smtClean="0"/>
              <a:t>spécifiques (magazine</a:t>
            </a:r>
            <a:r>
              <a:rPr lang="fr-CA" sz="1800" dirty="0"/>
              <a:t>, newsletters, rapport </a:t>
            </a:r>
            <a:r>
              <a:rPr lang="fr-CA" sz="1800" dirty="0" smtClean="0"/>
              <a:t>donateurs)</a:t>
            </a:r>
          </a:p>
          <a:p>
            <a:pPr marL="628650">
              <a:lnSpc>
                <a:spcPts val="2000"/>
              </a:lnSpc>
              <a:spcBef>
                <a:spcPts val="0"/>
              </a:spcBef>
            </a:pPr>
            <a:r>
              <a:rPr lang="fr-CA" sz="1800" dirty="0" smtClean="0"/>
              <a:t>Citation dans des supports de communication plus globaux (site web, rapport d’activité, dossier presse …)</a:t>
            </a:r>
          </a:p>
          <a:p>
            <a:pPr marL="628650">
              <a:lnSpc>
                <a:spcPts val="2000"/>
              </a:lnSpc>
              <a:spcBef>
                <a:spcPts val="0"/>
              </a:spcBef>
            </a:pPr>
            <a:r>
              <a:rPr lang="fr-CA" sz="1800" dirty="0" smtClean="0"/>
              <a:t>Plaque ou mur des donateurs</a:t>
            </a:r>
          </a:p>
          <a:p>
            <a:pPr marL="628650">
              <a:lnSpc>
                <a:spcPts val="2000"/>
              </a:lnSpc>
              <a:spcBef>
                <a:spcPts val="0"/>
              </a:spcBef>
            </a:pPr>
            <a:r>
              <a:rPr lang="fr-CA" sz="1800" dirty="0" smtClean="0"/>
              <a:t>Événements (gala, remise de prix,…)</a:t>
            </a:r>
          </a:p>
          <a:p>
            <a:pPr marL="628650">
              <a:lnSpc>
                <a:spcPts val="2000"/>
              </a:lnSpc>
              <a:spcBef>
                <a:spcPts val="0"/>
              </a:spcBef>
            </a:pPr>
            <a:r>
              <a:rPr lang="fr-CA" sz="1800" dirty="0" smtClean="0"/>
              <a:t>Rencontres privilégiées </a:t>
            </a:r>
          </a:p>
          <a:p>
            <a:pPr marL="628650">
              <a:lnSpc>
                <a:spcPts val="2000"/>
              </a:lnSpc>
              <a:spcBef>
                <a:spcPts val="0"/>
              </a:spcBef>
            </a:pPr>
            <a:r>
              <a:rPr lang="fr-FR" sz="1800" dirty="0"/>
              <a:t>Dons </a:t>
            </a:r>
            <a:r>
              <a:rPr lang="fr-FR" sz="1800" dirty="0" smtClean="0"/>
              <a:t>d’ouvrages</a:t>
            </a:r>
            <a:endParaRPr lang="fr-CA" sz="1800" dirty="0" smtClean="0"/>
          </a:p>
          <a:p>
            <a:pPr marL="628650">
              <a:lnSpc>
                <a:spcPts val="2000"/>
              </a:lnSpc>
              <a:spcBef>
                <a:spcPts val="0"/>
              </a:spcBef>
            </a:pPr>
            <a:r>
              <a:rPr lang="fr-CA" sz="1800" dirty="0" smtClean="0"/>
              <a:t>Contreparties </a:t>
            </a:r>
            <a:r>
              <a:rPr lang="fr-CA" sz="1800" dirty="0"/>
              <a:t>en lien avec le </a:t>
            </a:r>
            <a:r>
              <a:rPr lang="fr-CA" sz="1800" dirty="0" smtClean="0"/>
              <a:t>projet</a:t>
            </a:r>
          </a:p>
          <a:p>
            <a:pPr marL="628650">
              <a:lnSpc>
                <a:spcPts val="2000"/>
              </a:lnSpc>
              <a:spcBef>
                <a:spcPts val="0"/>
              </a:spcBef>
            </a:pPr>
            <a:r>
              <a:rPr lang="fr-FR" sz="1800" dirty="0"/>
              <a:t>Possibilité </a:t>
            </a:r>
            <a:r>
              <a:rPr lang="fr-FR" sz="1800" dirty="0" smtClean="0"/>
              <a:t>pour l’entreprise d’utiliser votre image dans sa communication </a:t>
            </a:r>
          </a:p>
          <a:p>
            <a:pPr marL="628650">
              <a:lnSpc>
                <a:spcPts val="2000"/>
              </a:lnSpc>
              <a:spcBef>
                <a:spcPts val="0"/>
              </a:spcBef>
            </a:pPr>
            <a:r>
              <a:rPr lang="fr-FR" sz="1800" dirty="0" smtClean="0"/>
              <a:t>Pendre en compte les outils de communication interne de l’entreprise et proposer des actions pour les animer autour de votre projet (témoignages, films,…)</a:t>
            </a:r>
          </a:p>
          <a:p>
            <a:pPr marL="628650">
              <a:lnSpc>
                <a:spcPts val="2000"/>
              </a:lnSpc>
              <a:spcBef>
                <a:spcPts val="0"/>
              </a:spcBef>
            </a:pPr>
            <a:r>
              <a:rPr lang="fr-FR" sz="1800" dirty="0" smtClean="0"/>
              <a:t>Imaginer des moyens d’</a:t>
            </a:r>
            <a:r>
              <a:rPr lang="fr-FR" sz="1800" b="1" dirty="0" smtClean="0"/>
              <a:t>impliquer</a:t>
            </a:r>
            <a:r>
              <a:rPr lang="fr-FR" sz="1800" dirty="0" smtClean="0"/>
              <a:t> les salariés (mécénat de compétence, groupe de pilotage, concours…)</a:t>
            </a:r>
          </a:p>
          <a:p>
            <a:pPr marL="628650">
              <a:lnSpc>
                <a:spcPts val="2000"/>
              </a:lnSpc>
              <a:spcBef>
                <a:spcPts val="0"/>
              </a:spcBef>
            </a:pPr>
            <a:r>
              <a:rPr lang="fr-CA" sz="1800" dirty="0" smtClean="0"/>
              <a:t>Animation interne dans l’entreprise mécène : </a:t>
            </a:r>
            <a:r>
              <a:rPr lang="fr-FR" sz="1800" dirty="0" smtClean="0"/>
              <a:t>organiser des </a:t>
            </a:r>
            <a:r>
              <a:rPr lang="fr-FR" sz="1800" b="1" dirty="0" smtClean="0"/>
              <a:t>temps forts </a:t>
            </a:r>
            <a:r>
              <a:rPr lang="fr-FR" sz="1800" dirty="0" smtClean="0"/>
              <a:t>dans l’entreprise (conférence d’expert…) et hors entreprise (participation à vos événements)</a:t>
            </a:r>
          </a:p>
          <a:p>
            <a:pPr marL="628650" indent="-361950">
              <a:spcBef>
                <a:spcPts val="0"/>
              </a:spcBef>
            </a:pPr>
            <a:r>
              <a:rPr lang="fr-FR" sz="1800" dirty="0" smtClean="0"/>
              <a:t>…</a:t>
            </a:r>
            <a:endParaRPr lang="fr-CA" sz="1800" dirty="0"/>
          </a:p>
          <a:p>
            <a:endParaRPr lang="fr-CA" dirty="0"/>
          </a:p>
        </p:txBody>
      </p:sp>
      <p:sp>
        <p:nvSpPr>
          <p:cNvPr id="71687" name="ZoneTexte 5"/>
          <p:cNvSpPr txBox="1">
            <a:spLocks noChangeArrowheads="1"/>
          </p:cNvSpPr>
          <p:nvPr/>
        </p:nvSpPr>
        <p:spPr bwMode="auto">
          <a:xfrm>
            <a:off x="4603786" y="6172078"/>
            <a:ext cx="4533900" cy="646331"/>
          </a:xfrm>
          <a:prstGeom prst="rect">
            <a:avLst/>
          </a:prstGeom>
          <a:noFill/>
          <a:ln w="9525">
            <a:noFill/>
            <a:miter lim="800000"/>
            <a:headEnd/>
            <a:tailEnd/>
          </a:ln>
        </p:spPr>
        <p:txBody>
          <a:bodyPr wrap="square">
            <a:prstTxWarp prst="textNoShape">
              <a:avLst/>
            </a:prstTxWarp>
            <a:spAutoFit/>
          </a:bodyPr>
          <a:lstStyle/>
          <a:p>
            <a:pPr algn="r"/>
            <a:r>
              <a:rPr lang="fr-FR" i="1" dirty="0">
                <a:solidFill>
                  <a:schemeClr val="tx2"/>
                </a:solidFill>
              </a:rPr>
              <a:t>« La reconnaissance </a:t>
            </a:r>
            <a:r>
              <a:rPr lang="fr-FR" i="1" dirty="0" smtClean="0">
                <a:solidFill>
                  <a:schemeClr val="tx2"/>
                </a:solidFill>
              </a:rPr>
              <a:t>est </a:t>
            </a:r>
            <a:r>
              <a:rPr lang="fr-FR" i="1" dirty="0">
                <a:solidFill>
                  <a:schemeClr val="tx2"/>
                </a:solidFill>
              </a:rPr>
              <a:t>la mémoire du cœur »</a:t>
            </a:r>
          </a:p>
          <a:p>
            <a:pPr algn="r"/>
            <a:r>
              <a:rPr lang="fr-FR" i="1" dirty="0">
                <a:solidFill>
                  <a:schemeClr val="tx2"/>
                </a:solidFill>
              </a:rPr>
              <a:t>Proverbe français</a:t>
            </a:r>
          </a:p>
        </p:txBody>
      </p:sp>
      <p:sp>
        <p:nvSpPr>
          <p:cNvPr id="6" name="Titre 1"/>
          <p:cNvSpPr txBox="1">
            <a:spLocks/>
          </p:cNvSpPr>
          <p:nvPr/>
        </p:nvSpPr>
        <p:spPr>
          <a:xfrm>
            <a:off x="580030" y="82976"/>
            <a:ext cx="8430620" cy="123147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fr-FR" sz="2800" noProof="0" dirty="0" smtClean="0">
                <a:solidFill>
                  <a:srgbClr val="FF6600"/>
                </a:solidFill>
                <a:latin typeface="Century Gothic" pitchFamily="34" charset="0"/>
                <a:ea typeface="+mj-ea"/>
                <a:cs typeface="+mj-cs"/>
              </a:rPr>
              <a:t>Exemples d’a</a:t>
            </a:r>
            <a:r>
              <a:rPr kumimoji="0" lang="fr-FR" sz="2800" b="0" i="0" u="none" strike="noStrike" kern="1200" cap="none" spc="0" normalizeH="0" baseline="0" noProof="0" dirty="0" smtClean="0">
                <a:ln>
                  <a:noFill/>
                </a:ln>
                <a:solidFill>
                  <a:srgbClr val="FF6600"/>
                </a:solidFill>
                <a:effectLst/>
                <a:uLnTx/>
                <a:uFillTx/>
                <a:latin typeface="Century Gothic" pitchFamily="34" charset="0"/>
                <a:ea typeface="+mj-ea"/>
                <a:cs typeface="+mj-cs"/>
              </a:rPr>
              <a:t>ctions de reconnaissance</a:t>
            </a:r>
            <a:endParaRPr kumimoji="0" lang="fr-FR" sz="2800" b="0" i="0" u="none" strike="noStrike" kern="1200" cap="none" spc="0" normalizeH="0" baseline="0" noProof="0" dirty="0">
              <a:ln>
                <a:noFill/>
              </a:ln>
              <a:solidFill>
                <a:srgbClr val="FF6600"/>
              </a:solidFill>
              <a:effectLst/>
              <a:uLnTx/>
              <a:uFillTx/>
              <a:latin typeface="Century Gothic" pitchFamily="34" charset="0"/>
              <a:ea typeface="+mj-ea"/>
              <a:cs typeface="+mj-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4669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34467" y="469106"/>
            <a:ext cx="7829550" cy="776288"/>
          </a:xfrm>
        </p:spPr>
        <p:txBody>
          <a:bodyPr/>
          <a:lstStyle/>
          <a:p>
            <a:r>
              <a:rPr lang="fr-FR" dirty="0" smtClean="0"/>
              <a:t>Quelles contreparties pour les mécènes du GREF ?</a:t>
            </a:r>
            <a:endParaRPr lang="fr-FR" dirty="0"/>
          </a:p>
        </p:txBody>
      </p:sp>
      <p:sp>
        <p:nvSpPr>
          <p:cNvPr id="13" name="Espace réservé du contenu 12"/>
          <p:cNvSpPr>
            <a:spLocks noGrp="1"/>
          </p:cNvSpPr>
          <p:nvPr>
            <p:ph idx="1"/>
          </p:nvPr>
        </p:nvSpPr>
        <p:spPr>
          <a:xfrm>
            <a:off x="793836" y="1738683"/>
            <a:ext cx="7715250" cy="3886200"/>
          </a:xfrm>
        </p:spPr>
        <p:txBody>
          <a:bodyPr>
            <a:normAutofit/>
          </a:bodyPr>
          <a:lstStyle/>
          <a:p>
            <a:r>
              <a:rPr lang="fr-FR" b="1" dirty="0" smtClean="0"/>
              <a:t>Invitations</a:t>
            </a:r>
            <a:endParaRPr lang="fr-FR" dirty="0" smtClean="0"/>
          </a:p>
          <a:p>
            <a:pPr lvl="0">
              <a:buNone/>
            </a:pPr>
            <a:r>
              <a:rPr lang="fr-FR" i="1" dirty="0" smtClean="0"/>
              <a:t>	</a:t>
            </a:r>
            <a:endParaRPr lang="fr-FR" dirty="0" smtClean="0"/>
          </a:p>
          <a:p>
            <a:pPr lvl="1">
              <a:buFont typeface="Arial"/>
              <a:buChar char="•"/>
            </a:pPr>
            <a:r>
              <a:rPr lang="fr-FR" sz="2162" dirty="0" smtClean="0"/>
              <a:t>Conférence sur la solidarité internationale</a:t>
            </a:r>
          </a:p>
          <a:p>
            <a:pPr lvl="1">
              <a:buFont typeface="Arial"/>
              <a:buChar char="•"/>
            </a:pPr>
            <a:r>
              <a:rPr lang="fr-FR" sz="2162" dirty="0" smtClean="0"/>
              <a:t>Témoignages sur les missions dans votre entreprise</a:t>
            </a:r>
            <a:endParaRPr lang="fr-FR" dirty="0" smtClean="0"/>
          </a:p>
          <a:p>
            <a:pPr lvl="1">
              <a:buFont typeface="Arial"/>
              <a:buChar char="•"/>
            </a:pPr>
            <a:r>
              <a:rPr lang="fr-FR" sz="2162" dirty="0" smtClean="0"/>
              <a:t>Moments de convivialité (un ou deux par an)</a:t>
            </a:r>
          </a:p>
          <a:p>
            <a:pPr lvl="1">
              <a:buNone/>
            </a:pPr>
            <a:endParaRPr lang="fr-FR" sz="2162" dirty="0" smtClean="0"/>
          </a:p>
          <a:p>
            <a:r>
              <a:rPr lang="fr-FR" b="1" dirty="0" smtClean="0"/>
              <a:t>Communication</a:t>
            </a:r>
            <a:endParaRPr lang="fr-FR" dirty="0" smtClean="0"/>
          </a:p>
          <a:p>
            <a:pPr lvl="1">
              <a:buFont typeface="Arial"/>
              <a:buChar char="•"/>
            </a:pPr>
            <a:r>
              <a:rPr lang="fr-FR" sz="2162" dirty="0" smtClean="0"/>
              <a:t>Logo sur notre site national</a:t>
            </a:r>
          </a:p>
          <a:p>
            <a:pPr lvl="1">
              <a:buNone/>
            </a:pPr>
            <a:endParaRPr lang="fr-FR" sz="2162" dirty="0" smtClean="0"/>
          </a:p>
          <a:p>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513275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http://www.la-nacre.org/fileadmin/template/images/structure/blank.gif"/>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5575" y="-136525"/>
            <a:ext cx="9525" cy="952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8" name="Picture 4" descr="http://www.la-nacre.org/fileadmin/template/images/structure/blank.gif"/>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7975" y="15875"/>
            <a:ext cx="9525" cy="952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Rectangle 2"/>
          <p:cNvSpPr/>
          <p:nvPr/>
        </p:nvSpPr>
        <p:spPr>
          <a:xfrm>
            <a:off x="2684319" y="5491565"/>
            <a:ext cx="6002481" cy="1356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 name="ZoneTexte 3"/>
          <p:cNvSpPr txBox="1"/>
          <p:nvPr/>
        </p:nvSpPr>
        <p:spPr>
          <a:xfrm>
            <a:off x="1864335" y="2348812"/>
            <a:ext cx="5747657" cy="1785258"/>
          </a:xfrm>
          <a:prstGeom prst="rect">
            <a:avLst/>
          </a:prstGeom>
          <a:solidFill>
            <a:srgbClr val="003399"/>
          </a:solidFill>
        </p:spPr>
        <p:txBody>
          <a:bodyPr vert="horz" lIns="91440" tIns="45720" rIns="91440" bIns="45720" rtlCol="0" anchor="ctr">
            <a:noAutofit/>
          </a:bodyPr>
          <a:lstStyle>
            <a:lvl1pPr algn="ctr">
              <a:spcBef>
                <a:spcPct val="0"/>
              </a:spcBef>
              <a:buNone/>
              <a:defRPr lang="fr-FR" sz="2400" b="1">
                <a:solidFill>
                  <a:schemeClr val="bg1"/>
                </a:solidFill>
                <a:latin typeface="Century Gothic" pitchFamily="34" charset="0"/>
                <a:ea typeface="+mj-ea"/>
                <a:cs typeface="+mj-cs"/>
              </a:defRPr>
            </a:lvl1pPr>
          </a:lstStyle>
          <a:p>
            <a:r>
              <a:rPr lang="fr-FR" sz="3200" dirty="0" smtClean="0"/>
              <a:t>Comprendre les </a:t>
            </a:r>
            <a:r>
              <a:rPr lang="fr-FR" sz="3200" dirty="0"/>
              <a:t>attentes des </a:t>
            </a:r>
            <a:r>
              <a:rPr lang="fr-FR" sz="3200" dirty="0" smtClean="0"/>
              <a:t>donateurs</a:t>
            </a:r>
            <a:endParaRPr lang="fr-FR" sz="3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59037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1027"/>
          <p:cNvSpPr>
            <a:spLocks noGrp="1" noChangeArrowheads="1"/>
          </p:cNvSpPr>
          <p:nvPr>
            <p:ph type="subTitle" idx="4294967295"/>
          </p:nvPr>
        </p:nvSpPr>
        <p:spPr>
          <a:xfrm>
            <a:off x="675527" y="1808163"/>
            <a:ext cx="8316073" cy="3429000"/>
          </a:xfrm>
        </p:spPr>
        <p:txBody>
          <a:bodyPr/>
          <a:lstStyle/>
          <a:p>
            <a:pPr>
              <a:lnSpc>
                <a:spcPct val="90000"/>
              </a:lnSpc>
              <a:spcBef>
                <a:spcPts val="1200"/>
              </a:spcBef>
              <a:buFont typeface="Wingdings 3" pitchFamily="18" charset="2"/>
              <a:buChar char=""/>
            </a:pPr>
            <a:endParaRPr lang="fr-FR" sz="2000" dirty="0" smtClean="0">
              <a:ea typeface="ＭＳ Ｐゴシック" pitchFamily="34" charset="-128"/>
            </a:endParaRPr>
          </a:p>
          <a:p>
            <a:pPr>
              <a:lnSpc>
                <a:spcPct val="90000"/>
              </a:lnSpc>
              <a:spcBef>
                <a:spcPts val="1200"/>
              </a:spcBef>
              <a:buFont typeface="Wingdings 3" pitchFamily="18" charset="2"/>
              <a:buChar char=""/>
            </a:pPr>
            <a:r>
              <a:rPr lang="fr-FR" sz="2000" dirty="0" smtClean="0">
                <a:ea typeface="ＭＳ Ｐゴシック" pitchFamily="34" charset="-128"/>
              </a:rPr>
              <a:t>La </a:t>
            </a:r>
            <a:r>
              <a:rPr lang="fr-FR" sz="2000" b="1" dirty="0" smtClean="0">
                <a:ea typeface="ＭＳ Ｐゴシック" pitchFamily="34" charset="-128"/>
              </a:rPr>
              <a:t>concurrence</a:t>
            </a:r>
            <a:r>
              <a:rPr lang="fr-FR" sz="2000" dirty="0" smtClean="0">
                <a:ea typeface="ＭＳ Ｐゴシック" pitchFamily="34" charset="-128"/>
              </a:rPr>
              <a:t> entre les causes est de plus en plus forte, </a:t>
            </a:r>
            <a:br>
              <a:rPr lang="fr-FR" sz="2000" dirty="0" smtClean="0">
                <a:ea typeface="ＭＳ Ｐゴシック" pitchFamily="34" charset="-128"/>
              </a:rPr>
            </a:br>
            <a:r>
              <a:rPr lang="fr-FR" sz="2000" dirty="0" smtClean="0">
                <a:ea typeface="ＭＳ Ｐゴシック" pitchFamily="34" charset="-128"/>
              </a:rPr>
              <a:t>et souvent internationale.</a:t>
            </a:r>
            <a:br>
              <a:rPr lang="fr-FR" sz="2000" dirty="0" smtClean="0">
                <a:ea typeface="ＭＳ Ｐゴシック" pitchFamily="34" charset="-128"/>
              </a:rPr>
            </a:br>
            <a:r>
              <a:rPr lang="fr-FR" sz="2000" dirty="0" smtClean="0">
                <a:ea typeface="ＭＳ Ｐゴシック" pitchFamily="34" charset="-128"/>
              </a:rPr>
              <a:t>La pression est donc plus importante sur les donateurs</a:t>
            </a:r>
          </a:p>
          <a:p>
            <a:pPr>
              <a:lnSpc>
                <a:spcPct val="90000"/>
              </a:lnSpc>
              <a:spcBef>
                <a:spcPts val="1200"/>
              </a:spcBef>
              <a:buFont typeface="Wingdings 3" pitchFamily="18" charset="2"/>
              <a:buChar char=""/>
            </a:pPr>
            <a:r>
              <a:rPr lang="fr-FR" sz="2000" dirty="0" smtClean="0">
                <a:ea typeface="ＭＳ Ｐゴシック" pitchFamily="34" charset="-128"/>
              </a:rPr>
              <a:t>Les organisations qui sollicitent </a:t>
            </a:r>
            <a:r>
              <a:rPr lang="fr-FR" sz="2000" b="1" dirty="0" smtClean="0">
                <a:ea typeface="ＭＳ Ｐゴシック" pitchFamily="34" charset="-128"/>
              </a:rPr>
              <a:t>se professionnalisent</a:t>
            </a:r>
          </a:p>
          <a:p>
            <a:pPr>
              <a:lnSpc>
                <a:spcPct val="90000"/>
              </a:lnSpc>
              <a:spcBef>
                <a:spcPts val="1200"/>
              </a:spcBef>
              <a:buFont typeface="Wingdings 3" pitchFamily="18" charset="2"/>
              <a:buChar char=""/>
            </a:pPr>
            <a:r>
              <a:rPr lang="fr-FR" sz="2000" dirty="0" smtClean="0">
                <a:ea typeface="ＭＳ Ｐゴシック" pitchFamily="34" charset="-128"/>
              </a:rPr>
              <a:t>Les donateurs particuliers et les entreprises mécènes sont plus </a:t>
            </a:r>
            <a:r>
              <a:rPr lang="fr-FR" sz="2000" b="1" dirty="0" smtClean="0">
                <a:ea typeface="ＭＳ Ｐゴシック" pitchFamily="34" charset="-128"/>
              </a:rPr>
              <a:t>exigeants</a:t>
            </a:r>
          </a:p>
          <a:p>
            <a:pPr>
              <a:lnSpc>
                <a:spcPct val="90000"/>
              </a:lnSpc>
              <a:buFont typeface="Wingdings 3" pitchFamily="18" charset="2"/>
              <a:buNone/>
            </a:pPr>
            <a:endParaRPr lang="fr-FR" dirty="0" smtClean="0">
              <a:ea typeface="ＭＳ Ｐゴシック" pitchFamily="34" charset="-128"/>
            </a:endParaRPr>
          </a:p>
        </p:txBody>
      </p:sp>
      <p:sp>
        <p:nvSpPr>
          <p:cNvPr id="38916" name="ZoneTexte 4"/>
          <p:cNvSpPr txBox="1">
            <a:spLocks noChangeArrowheads="1"/>
          </p:cNvSpPr>
          <p:nvPr/>
        </p:nvSpPr>
        <p:spPr bwMode="auto">
          <a:xfrm>
            <a:off x="1333245" y="4752415"/>
            <a:ext cx="7658355" cy="96949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fr-FR" sz="900" b="1" dirty="0" smtClean="0">
              <a:solidFill>
                <a:srgbClr val="000090"/>
              </a:solidFill>
              <a:latin typeface="Calibri" pitchFamily="34" charset="0"/>
              <a:cs typeface="Arial" pitchFamily="34" charset="0"/>
            </a:endParaRPr>
          </a:p>
          <a:p>
            <a:pPr eaLnBrk="1" hangingPunct="1"/>
            <a:r>
              <a:rPr lang="fr-FR" sz="2400" b="1" dirty="0" smtClean="0">
                <a:solidFill>
                  <a:srgbClr val="000090"/>
                </a:solidFill>
                <a:latin typeface="Calibri" pitchFamily="34" charset="0"/>
                <a:cs typeface="Arial" pitchFamily="34" charset="0"/>
              </a:rPr>
              <a:t>Seules </a:t>
            </a:r>
            <a:r>
              <a:rPr lang="fr-FR" sz="2400" b="1" dirty="0">
                <a:solidFill>
                  <a:srgbClr val="000090"/>
                </a:solidFill>
                <a:latin typeface="Calibri" pitchFamily="34" charset="0"/>
                <a:cs typeface="Arial" pitchFamily="34" charset="0"/>
              </a:rPr>
              <a:t>s’imposeront les organisations les mieux préparées, </a:t>
            </a:r>
            <a:endParaRPr lang="fr-FR" sz="2400" b="1" dirty="0" smtClean="0">
              <a:solidFill>
                <a:srgbClr val="000090"/>
              </a:solidFill>
              <a:latin typeface="Calibri" pitchFamily="34" charset="0"/>
              <a:cs typeface="Arial" pitchFamily="34" charset="0"/>
            </a:endParaRPr>
          </a:p>
          <a:p>
            <a:pPr eaLnBrk="1" hangingPunct="1"/>
            <a:r>
              <a:rPr lang="fr-FR" sz="2400" b="1" dirty="0" smtClean="0">
                <a:solidFill>
                  <a:srgbClr val="000090"/>
                </a:solidFill>
                <a:latin typeface="Calibri" pitchFamily="34" charset="0"/>
                <a:cs typeface="Arial" pitchFamily="34" charset="0"/>
              </a:rPr>
              <a:t>disposant </a:t>
            </a:r>
            <a:r>
              <a:rPr lang="fr-FR" sz="2400" b="1" dirty="0">
                <a:solidFill>
                  <a:srgbClr val="000090"/>
                </a:solidFill>
                <a:latin typeface="Calibri" pitchFamily="34" charset="0"/>
                <a:cs typeface="Arial" pitchFamily="34" charset="0"/>
              </a:rPr>
              <a:t>d’un projet clair</a:t>
            </a:r>
          </a:p>
        </p:txBody>
      </p:sp>
      <p:sp>
        <p:nvSpPr>
          <p:cNvPr id="6" name="Flèche droite 5"/>
          <p:cNvSpPr/>
          <p:nvPr/>
        </p:nvSpPr>
        <p:spPr>
          <a:xfrm>
            <a:off x="515951" y="5014961"/>
            <a:ext cx="500062" cy="785813"/>
          </a:xfrm>
          <a:prstGeom prst="rightArrow">
            <a:avLst/>
          </a:prstGeom>
          <a:solidFill>
            <a:srgbClr val="FF6600"/>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 name="Titre 1"/>
          <p:cNvSpPr txBox="1">
            <a:spLocks/>
          </p:cNvSpPr>
          <p:nvPr/>
        </p:nvSpPr>
        <p:spPr>
          <a:xfrm>
            <a:off x="580029" y="235377"/>
            <a:ext cx="7517099"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fr-FR" sz="2800" kern="1200" dirty="0">
                <a:solidFill>
                  <a:srgbClr val="FF6600"/>
                </a:solidFill>
                <a:latin typeface="Century Gothic" pitchFamily="34" charset="0"/>
                <a:ea typeface="+mj-ea"/>
                <a:cs typeface="+mj-cs"/>
              </a:defRPr>
            </a:lvl1pPr>
          </a:lstStyle>
          <a:p>
            <a:r>
              <a:rPr lang="fr-FR" dirty="0" smtClean="0"/>
              <a:t/>
            </a:r>
            <a:br>
              <a:rPr lang="fr-FR" dirty="0" smtClean="0"/>
            </a:br>
            <a:r>
              <a:rPr lang="fr-FR" dirty="0" smtClean="0">
                <a:ea typeface="ＭＳ Ｐゴシック" pitchFamily="34" charset="-128"/>
                <a:cs typeface="Arial" pitchFamily="34" charset="0"/>
              </a:rPr>
              <a:t>Le mécénat : un </a:t>
            </a:r>
            <a:r>
              <a:rPr lang="fr-FR" dirty="0">
                <a:ea typeface="ＭＳ Ｐゴシック" pitchFamily="34" charset="-128"/>
                <a:cs typeface="Arial" pitchFamily="34" charset="0"/>
              </a:rPr>
              <a:t>univers très concurrentiel</a:t>
            </a:r>
            <a:endParaRPr lang="fr-FR" dirty="0"/>
          </a:p>
        </p:txBody>
      </p:sp>
      <p:sp>
        <p:nvSpPr>
          <p:cNvPr id="2" name="Espace réservé du numéro de diapositive 1"/>
          <p:cNvSpPr>
            <a:spLocks noGrp="1"/>
          </p:cNvSpPr>
          <p:nvPr>
            <p:ph type="sldNum" sz="quarter" idx="12"/>
          </p:nvPr>
        </p:nvSpPr>
        <p:spPr/>
        <p:txBody>
          <a:bodyPr/>
          <a:lstStyle/>
          <a:p>
            <a:pPr>
              <a:defRPr/>
            </a:pPr>
            <a:fld id="{3FAF3BB9-A421-4C90-93D4-AA309852FA15}" type="slidenum">
              <a:rPr lang="fr-FR" smtClean="0"/>
              <a:pPr>
                <a:defRPr/>
              </a:pPr>
              <a:t>4</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520089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5188" y="1114216"/>
            <a:ext cx="8229600" cy="1957161"/>
          </a:xfrm>
        </p:spPr>
        <p:txBody>
          <a:bodyPr>
            <a:normAutofit fontScale="92500" lnSpcReduction="10000"/>
          </a:bodyPr>
          <a:lstStyle/>
          <a:p>
            <a:pPr marL="1339850" indent="-441325"/>
            <a:r>
              <a:rPr lang="fr-FR" sz="2600" dirty="0" smtClean="0"/>
              <a:t> </a:t>
            </a:r>
            <a:r>
              <a:rPr lang="fr-FR" sz="2400" b="1" dirty="0" smtClean="0"/>
              <a:t>Ils disent…                            </a:t>
            </a:r>
            <a:r>
              <a:rPr lang="fr-FR" sz="2400" dirty="0" smtClean="0"/>
              <a:t> « </a:t>
            </a:r>
            <a:r>
              <a:rPr lang="fr-FR" sz="2400" i="1" dirty="0"/>
              <a:t>Je veux rendre</a:t>
            </a:r>
            <a:r>
              <a:rPr lang="fr-FR" sz="2400" dirty="0"/>
              <a:t>… »</a:t>
            </a:r>
          </a:p>
          <a:p>
            <a:pPr marL="449263" indent="0" defTabSz="360363">
              <a:buNone/>
            </a:pPr>
            <a:r>
              <a:rPr lang="fr-FR" sz="2400" dirty="0" smtClean="0"/>
              <a:t>								 </a:t>
            </a:r>
            <a:r>
              <a:rPr lang="fr-FR" sz="2400" dirty="0"/>
              <a:t>« </a:t>
            </a:r>
            <a:r>
              <a:rPr lang="fr-FR" sz="2400" i="1" dirty="0" smtClean="0"/>
              <a:t>Il est de ma responsabilité de </a:t>
            </a:r>
            <a:r>
              <a:rPr lang="fr-FR" sz="2400" dirty="0" smtClean="0"/>
              <a:t>… </a:t>
            </a:r>
            <a:r>
              <a:rPr lang="fr-FR" sz="2400" dirty="0"/>
              <a:t>»</a:t>
            </a:r>
          </a:p>
          <a:p>
            <a:pPr marL="449263" indent="0" defTabSz="360363">
              <a:buNone/>
            </a:pPr>
            <a:r>
              <a:rPr lang="fr-FR" sz="2400" dirty="0" smtClean="0"/>
              <a:t>							 </a:t>
            </a:r>
            <a:r>
              <a:rPr lang="fr-FR" sz="2400" dirty="0"/>
              <a:t>« </a:t>
            </a:r>
            <a:r>
              <a:rPr lang="fr-FR" sz="2400" i="1" dirty="0"/>
              <a:t>Je veux participer, </a:t>
            </a:r>
            <a:r>
              <a:rPr lang="fr-FR" sz="2400" i="1" dirty="0" smtClean="0"/>
              <a:t>m’impliquer, être utile </a:t>
            </a:r>
            <a:r>
              <a:rPr lang="fr-FR" sz="2400" dirty="0" smtClean="0"/>
              <a:t>»</a:t>
            </a:r>
          </a:p>
          <a:p>
            <a:pPr marL="449263" indent="0" defTabSz="360363">
              <a:buNone/>
            </a:pPr>
            <a:r>
              <a:rPr lang="fr-FR" sz="2400" dirty="0" smtClean="0"/>
              <a:t>							 « </a:t>
            </a:r>
            <a:r>
              <a:rPr lang="fr-FR" sz="2400" i="1" dirty="0" smtClean="0"/>
              <a:t>Je veux transmettre des valeurs familiales » </a:t>
            </a:r>
          </a:p>
          <a:p>
            <a:pPr marL="449263" indent="0" defTabSz="360363">
              <a:buNone/>
            </a:pPr>
            <a:r>
              <a:rPr lang="fr-FR" sz="2400" dirty="0"/>
              <a:t> </a:t>
            </a:r>
            <a:r>
              <a:rPr lang="fr-FR" sz="2400" dirty="0" smtClean="0"/>
              <a:t>									« </a:t>
            </a:r>
            <a:r>
              <a:rPr lang="fr-FR" sz="2400" i="1" dirty="0"/>
              <a:t>L’argent ne fait pas le bonheur </a:t>
            </a:r>
            <a:r>
              <a:rPr lang="fr-FR" sz="2400" dirty="0"/>
              <a:t>»</a:t>
            </a:r>
          </a:p>
          <a:p>
            <a:pPr marL="449263" indent="0" defTabSz="360363">
              <a:buNone/>
            </a:pPr>
            <a:endParaRPr lang="fr-FR" sz="2400" dirty="0" smtClean="0"/>
          </a:p>
          <a:p>
            <a:pPr marL="0" indent="0">
              <a:buNone/>
            </a:pPr>
            <a:endParaRPr lang="fr-FR" sz="2400" dirty="0"/>
          </a:p>
        </p:txBody>
      </p:sp>
      <p:sp>
        <p:nvSpPr>
          <p:cNvPr id="5" name="Rectangle 4"/>
          <p:cNvSpPr/>
          <p:nvPr/>
        </p:nvSpPr>
        <p:spPr>
          <a:xfrm>
            <a:off x="575188" y="466847"/>
            <a:ext cx="7114766" cy="461665"/>
          </a:xfrm>
          <a:prstGeom prst="rect">
            <a:avLst/>
          </a:prstGeom>
        </p:spPr>
        <p:txBody>
          <a:bodyPr wrap="square">
            <a:spAutoFit/>
          </a:bodyPr>
          <a:lstStyle/>
          <a:p>
            <a:pPr algn="just" eaLnBrk="0" hangingPunct="0">
              <a:tabLst>
                <a:tab pos="800100" algn="l"/>
              </a:tabLst>
              <a:defRPr/>
            </a:pPr>
            <a:r>
              <a:rPr lang="fr-CA" sz="2400" dirty="0">
                <a:solidFill>
                  <a:srgbClr val="FF6600"/>
                </a:solidFill>
                <a:latin typeface="Century Gothic" pitchFamily="34" charset="0"/>
                <a:ea typeface="+mj-ea"/>
                <a:cs typeface="+mj-cs"/>
              </a:rPr>
              <a:t>M</a:t>
            </a:r>
            <a:r>
              <a:rPr lang="fr-CA" sz="2400" dirty="0" smtClean="0">
                <a:solidFill>
                  <a:srgbClr val="FF6600"/>
                </a:solidFill>
                <a:latin typeface="Century Gothic" pitchFamily="34" charset="0"/>
                <a:ea typeface="+mj-ea"/>
                <a:cs typeface="+mj-cs"/>
              </a:rPr>
              <a:t>otivations </a:t>
            </a:r>
            <a:r>
              <a:rPr lang="fr-CA" sz="2400" dirty="0">
                <a:solidFill>
                  <a:srgbClr val="FF6600"/>
                </a:solidFill>
                <a:latin typeface="Century Gothic" pitchFamily="34" charset="0"/>
                <a:ea typeface="+mj-ea"/>
                <a:cs typeface="+mj-cs"/>
              </a:rPr>
              <a:t>des </a:t>
            </a:r>
            <a:r>
              <a:rPr lang="fr-CA" sz="2400" b="1" dirty="0" smtClean="0">
                <a:solidFill>
                  <a:srgbClr val="FF6600"/>
                </a:solidFill>
                <a:latin typeface="Century Gothic" pitchFamily="34" charset="0"/>
                <a:ea typeface="+mj-ea"/>
                <a:cs typeface="+mj-cs"/>
              </a:rPr>
              <a:t>donateurs particuliers</a:t>
            </a:r>
            <a:endParaRPr lang="fr-CA" sz="2400" b="1" dirty="0">
              <a:solidFill>
                <a:srgbClr val="FF6600"/>
              </a:solidFill>
              <a:latin typeface="Century Gothic" pitchFamily="34" charset="0"/>
              <a:ea typeface="+mj-ea"/>
              <a:cs typeface="+mj-cs"/>
            </a:endParaRPr>
          </a:p>
        </p:txBody>
      </p:sp>
      <p:sp>
        <p:nvSpPr>
          <p:cNvPr id="7" name="ZoneTexte 15"/>
          <p:cNvSpPr txBox="1">
            <a:spLocks noChangeArrowheads="1"/>
          </p:cNvSpPr>
          <p:nvPr/>
        </p:nvSpPr>
        <p:spPr bwMode="auto">
          <a:xfrm>
            <a:off x="5829047" y="4805345"/>
            <a:ext cx="3314953" cy="181280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400">
                <a:solidFill>
                  <a:schemeClr val="tx1"/>
                </a:solidFill>
                <a:latin typeface="Arial" charset="0"/>
                <a:ea typeface="ＭＳ Ｐゴシック" pitchFamily="34" charset="-128"/>
              </a:defRPr>
            </a:lvl9pPr>
          </a:lstStyle>
          <a:p>
            <a:pPr marL="793750" indent="-342900" eaLnBrk="1" hangingPunct="1">
              <a:lnSpc>
                <a:spcPct val="80000"/>
              </a:lnSpc>
              <a:spcBef>
                <a:spcPct val="20000"/>
              </a:spcBef>
              <a:buClr>
                <a:srgbClr val="FF6600"/>
              </a:buClr>
              <a:buFont typeface="Wingdings" panose="05000000000000000000" pitchFamily="2" charset="2"/>
              <a:buChar char="§"/>
            </a:pPr>
            <a:r>
              <a:rPr lang="fr-FR" sz="2400" dirty="0">
                <a:latin typeface="+mn-lt"/>
                <a:ea typeface="+mn-ea"/>
              </a:rPr>
              <a:t>Souci </a:t>
            </a:r>
            <a:r>
              <a:rPr lang="fr-FR" sz="2400" dirty="0" smtClean="0">
                <a:latin typeface="+mn-lt"/>
                <a:ea typeface="+mn-ea"/>
              </a:rPr>
              <a:t>d’</a:t>
            </a:r>
            <a:r>
              <a:rPr lang="fr-FR" sz="2400" b="1" dirty="0" smtClean="0">
                <a:solidFill>
                  <a:srgbClr val="FF6600"/>
                </a:solidFill>
                <a:latin typeface="+mn-lt"/>
                <a:ea typeface="+mn-ea"/>
              </a:rPr>
              <a:t>image</a:t>
            </a:r>
            <a:r>
              <a:rPr lang="fr-FR" sz="2400" dirty="0" smtClean="0">
                <a:latin typeface="+mn-lt"/>
                <a:ea typeface="+mn-ea"/>
              </a:rPr>
              <a:t> </a:t>
            </a:r>
            <a:br>
              <a:rPr lang="fr-FR" sz="2400" dirty="0" smtClean="0">
                <a:latin typeface="+mn-lt"/>
                <a:ea typeface="+mn-ea"/>
              </a:rPr>
            </a:br>
            <a:r>
              <a:rPr lang="fr-FR" sz="2400" dirty="0" smtClean="0">
                <a:latin typeface="+mn-lt"/>
                <a:ea typeface="+mn-ea"/>
              </a:rPr>
              <a:t>très variable</a:t>
            </a:r>
          </a:p>
          <a:p>
            <a:pPr marL="628650" indent="-177800" eaLnBrk="1" hangingPunct="1">
              <a:lnSpc>
                <a:spcPct val="80000"/>
              </a:lnSpc>
              <a:spcBef>
                <a:spcPct val="20000"/>
              </a:spcBef>
              <a:buClr>
                <a:srgbClr val="FF6600"/>
              </a:buClr>
              <a:buFont typeface="Wingdings" panose="05000000000000000000" pitchFamily="2" charset="2"/>
              <a:buChar char="§"/>
            </a:pPr>
            <a:endParaRPr lang="fr-FR" sz="1100" dirty="0">
              <a:latin typeface="+mn-lt"/>
              <a:ea typeface="+mn-ea"/>
            </a:endParaRPr>
          </a:p>
          <a:p>
            <a:pPr marL="793750" indent="-342900" eaLnBrk="1" hangingPunct="1">
              <a:lnSpc>
                <a:spcPct val="80000"/>
              </a:lnSpc>
              <a:spcBef>
                <a:spcPct val="20000"/>
              </a:spcBef>
              <a:buClr>
                <a:srgbClr val="FF6600"/>
              </a:buClr>
              <a:buFont typeface="Wingdings" panose="05000000000000000000" pitchFamily="2" charset="2"/>
              <a:buChar char="§"/>
            </a:pPr>
            <a:r>
              <a:rPr lang="fr-FR" sz="2400" dirty="0">
                <a:latin typeface="+mn-lt"/>
                <a:ea typeface="+mn-ea"/>
              </a:rPr>
              <a:t>Avantages </a:t>
            </a:r>
            <a:r>
              <a:rPr lang="fr-FR" sz="2400" b="1" dirty="0">
                <a:solidFill>
                  <a:srgbClr val="FF6600"/>
                </a:solidFill>
                <a:latin typeface="+mn-lt"/>
                <a:ea typeface="+mn-ea"/>
              </a:rPr>
              <a:t>fisc</a:t>
            </a:r>
            <a:r>
              <a:rPr lang="fr-FR" sz="2400" dirty="0" smtClean="0">
                <a:latin typeface="+mn-lt"/>
                <a:ea typeface="+mn-ea"/>
              </a:rPr>
              <a:t>aux</a:t>
            </a:r>
            <a:r>
              <a:rPr lang="fr-FR" sz="2400" dirty="0">
                <a:latin typeface="+mn-lt"/>
                <a:ea typeface="+mn-ea"/>
              </a:rPr>
              <a:t> </a:t>
            </a:r>
            <a:r>
              <a:rPr lang="fr-FR" sz="2400" dirty="0" smtClean="0">
                <a:latin typeface="+mn-lt"/>
                <a:ea typeface="+mn-ea"/>
              </a:rPr>
              <a:t/>
            </a:r>
            <a:br>
              <a:rPr lang="fr-FR" sz="2400" dirty="0" smtClean="0">
                <a:latin typeface="+mn-lt"/>
                <a:ea typeface="+mn-ea"/>
              </a:rPr>
            </a:br>
            <a:r>
              <a:rPr lang="fr-FR" sz="2400" dirty="0" smtClean="0">
                <a:latin typeface="+mn-lt"/>
                <a:ea typeface="+mn-ea"/>
              </a:rPr>
              <a:t>décisifs pour le montant</a:t>
            </a:r>
            <a:endParaRPr lang="fr-FR" sz="2400" dirty="0">
              <a:latin typeface="+mn-lt"/>
              <a:ea typeface="+mn-ea"/>
            </a:endParaRPr>
          </a:p>
        </p:txBody>
      </p:sp>
      <p:sp>
        <p:nvSpPr>
          <p:cNvPr id="2" name="Bulle ronde 1"/>
          <p:cNvSpPr/>
          <p:nvPr/>
        </p:nvSpPr>
        <p:spPr>
          <a:xfrm>
            <a:off x="2601309" y="1114216"/>
            <a:ext cx="6542691" cy="1957161"/>
          </a:xfrm>
          <a:prstGeom prst="wedgeEllipseCallout">
            <a:avLst>
              <a:gd name="adj1" fmla="val -32288"/>
              <a:gd name="adj2" fmla="val -5452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Espace réservé du contenu 2"/>
          <p:cNvSpPr txBox="1">
            <a:spLocks/>
          </p:cNvSpPr>
          <p:nvPr/>
        </p:nvSpPr>
        <p:spPr>
          <a:xfrm>
            <a:off x="315311" y="2913722"/>
            <a:ext cx="8229600" cy="368375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FF6600"/>
              </a:buClr>
              <a:buFont typeface="Webdings" pitchFamily="18" charset="2"/>
              <a:buChar char="4"/>
              <a:defRPr sz="2000" kern="1200">
                <a:solidFill>
                  <a:schemeClr val="tx1"/>
                </a:solidFill>
                <a:latin typeface="+mn-lt"/>
                <a:ea typeface="+mn-ea"/>
                <a:cs typeface="+mn-cs"/>
              </a:defRPr>
            </a:lvl1pPr>
            <a:lvl2pPr marL="742950" indent="-285750" algn="l" defTabSz="457200" rtl="0" eaLnBrk="1" latinLnBrk="0" hangingPunct="1">
              <a:spcBef>
                <a:spcPct val="20000"/>
              </a:spcBef>
              <a:buClr>
                <a:srgbClr val="000099"/>
              </a:buClr>
              <a:buFont typeface="Arial" pitchFamily="34" charset="0"/>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Clr>
                <a:srgbClr val="000099"/>
              </a:buClr>
              <a:buFont typeface="Arial"/>
              <a:buChar char="•"/>
              <a:defRPr lang="fr-FR" sz="1400" kern="1200" dirty="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a:r>
              <a:rPr lang="fr-FR" sz="2400" b="1" dirty="0" smtClean="0"/>
              <a:t>Leviers de motivation</a:t>
            </a:r>
            <a:br>
              <a:rPr lang="fr-FR" sz="2400" b="1" dirty="0" smtClean="0"/>
            </a:br>
            <a:endParaRPr lang="fr-FR" sz="1000" b="1" dirty="0" smtClean="0"/>
          </a:p>
          <a:p>
            <a:pPr marL="793750">
              <a:buFont typeface="Wingdings" panose="05000000000000000000" pitchFamily="2" charset="2"/>
              <a:buChar char="§"/>
            </a:pPr>
            <a:r>
              <a:rPr lang="fr-FR" sz="2400" dirty="0" smtClean="0"/>
              <a:t>Le </a:t>
            </a:r>
            <a:r>
              <a:rPr lang="fr-FR" sz="2400" b="1" dirty="0" smtClean="0">
                <a:solidFill>
                  <a:srgbClr val="FF6600"/>
                </a:solidFill>
              </a:rPr>
              <a:t>plaisir</a:t>
            </a:r>
            <a:r>
              <a:rPr lang="fr-FR" sz="2400" dirty="0" smtClean="0"/>
              <a:t>, un moteur essentiel</a:t>
            </a:r>
            <a:br>
              <a:rPr lang="fr-FR" sz="2400" dirty="0" smtClean="0"/>
            </a:br>
            <a:r>
              <a:rPr lang="fr-FR" sz="2400" dirty="0" smtClean="0"/>
              <a:t>Ils réagissent surtout au rêve et au long terme</a:t>
            </a:r>
            <a:br>
              <a:rPr lang="fr-FR" sz="2400" dirty="0" smtClean="0"/>
            </a:br>
            <a:r>
              <a:rPr lang="fr-FR" sz="2400" dirty="0" smtClean="0"/>
              <a:t>Satisfaction morale personnelle</a:t>
            </a:r>
          </a:p>
          <a:p>
            <a:pPr marL="793750">
              <a:buFont typeface="Wingdings" panose="05000000000000000000" pitchFamily="2" charset="2"/>
              <a:buChar char="§"/>
            </a:pPr>
            <a:endParaRPr lang="fr-FR" sz="1200" dirty="0" smtClean="0"/>
          </a:p>
          <a:p>
            <a:pPr marL="793750">
              <a:buFont typeface="Wingdings" panose="05000000000000000000" pitchFamily="2" charset="2"/>
              <a:buChar char="§"/>
            </a:pPr>
            <a:r>
              <a:rPr lang="fr-FR" sz="2400" b="1" dirty="0">
                <a:solidFill>
                  <a:srgbClr val="FF6600"/>
                </a:solidFill>
              </a:rPr>
              <a:t>Expérience</a:t>
            </a:r>
            <a:r>
              <a:rPr lang="fr-FR" sz="2400" dirty="0" smtClean="0"/>
              <a:t> personnelle</a:t>
            </a:r>
            <a:r>
              <a:rPr lang="fr-FR" sz="2400" dirty="0"/>
              <a:t/>
            </a:r>
            <a:br>
              <a:rPr lang="fr-FR" sz="2400" dirty="0"/>
            </a:br>
            <a:r>
              <a:rPr lang="fr-FR" sz="2400" dirty="0"/>
              <a:t>Sensibilité à une cause (santé…)</a:t>
            </a:r>
            <a:br>
              <a:rPr lang="fr-FR" sz="2400" dirty="0"/>
            </a:br>
            <a:r>
              <a:rPr lang="fr-FR" sz="2400" dirty="0"/>
              <a:t>Sentiment d’être redevable</a:t>
            </a:r>
          </a:p>
          <a:p>
            <a:pPr marL="793750">
              <a:buFont typeface="Wingdings" panose="05000000000000000000" pitchFamily="2" charset="2"/>
              <a:buChar char="§"/>
            </a:pPr>
            <a:endParaRPr lang="fr-FR" sz="1200" dirty="0" smtClean="0"/>
          </a:p>
          <a:p>
            <a:pPr marL="793750">
              <a:buFont typeface="Wingdings" panose="05000000000000000000" pitchFamily="2" charset="2"/>
              <a:buChar char="§"/>
            </a:pPr>
            <a:r>
              <a:rPr lang="fr-FR" sz="2400" dirty="0" smtClean="0"/>
              <a:t> </a:t>
            </a:r>
            <a:r>
              <a:rPr lang="fr-FR" sz="2400" b="1" dirty="0">
                <a:solidFill>
                  <a:srgbClr val="FF6600"/>
                </a:solidFill>
              </a:rPr>
              <a:t>Relations </a:t>
            </a:r>
            <a:r>
              <a:rPr lang="fr-FR" sz="2400" dirty="0" smtClean="0"/>
              <a:t>personnelles</a:t>
            </a:r>
          </a:p>
          <a:p>
            <a:pPr marL="450850" indent="0">
              <a:buClr>
                <a:srgbClr val="003399"/>
              </a:buClr>
              <a:buFont typeface="Webdings" pitchFamily="18" charset="2"/>
              <a:buNone/>
            </a:pPr>
            <a:endParaRPr lang="fr-FR"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465278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80030" y="96483"/>
            <a:ext cx="8229600" cy="1143000"/>
          </a:xfrm>
        </p:spPr>
        <p:txBody>
          <a:bodyPr vert="horz" lIns="91440" tIns="45720" rIns="91440" bIns="45720" rtlCol="0" anchor="ctr">
            <a:normAutofit/>
          </a:bodyPr>
          <a:lstStyle/>
          <a:p>
            <a:r>
              <a:rPr lang="fr-FR" dirty="0"/>
              <a:t>La « philanthropie » d’entreprise</a:t>
            </a:r>
          </a:p>
        </p:txBody>
      </p:sp>
      <p:sp>
        <p:nvSpPr>
          <p:cNvPr id="3" name="Espace réservé du contenu 2"/>
          <p:cNvSpPr>
            <a:spLocks noGrp="1"/>
          </p:cNvSpPr>
          <p:nvPr>
            <p:ph idx="1"/>
          </p:nvPr>
        </p:nvSpPr>
        <p:spPr>
          <a:xfrm>
            <a:off x="198461" y="1798376"/>
            <a:ext cx="8986344" cy="4925144"/>
          </a:xfrm>
        </p:spPr>
        <p:txBody>
          <a:bodyPr vert="horz" lIns="91440" tIns="45720" rIns="91440" bIns="45720" rtlCol="0">
            <a:normAutofit lnSpcReduction="10000"/>
          </a:bodyPr>
          <a:lstStyle/>
          <a:p>
            <a:pPr marL="0" indent="0">
              <a:buNone/>
            </a:pPr>
            <a:endParaRPr lang="fr-FR" dirty="0" smtClean="0">
              <a:latin typeface="Calibri" panose="020F0502020204030204" pitchFamily="34" charset="0"/>
              <a:cs typeface="Century Gothic"/>
            </a:endParaRPr>
          </a:p>
          <a:p>
            <a:pPr marL="0" indent="0">
              <a:buNone/>
            </a:pPr>
            <a:endParaRPr lang="fr-FR" sz="800" dirty="0" smtClean="0">
              <a:latin typeface="Calibri" panose="020F0502020204030204" pitchFamily="34" charset="0"/>
              <a:cs typeface="Century Gothic"/>
            </a:endParaRPr>
          </a:p>
          <a:p>
            <a:pPr marL="530225">
              <a:spcBef>
                <a:spcPts val="600"/>
              </a:spcBef>
            </a:pPr>
            <a:r>
              <a:rPr lang="fr-FR" sz="1800" dirty="0" smtClean="0"/>
              <a:t>Une entreprise s'engage sur le terrain de l'intérêt général avant tout pour </a:t>
            </a:r>
            <a:r>
              <a:rPr lang="fr-FR" sz="1800" b="1" dirty="0" smtClean="0"/>
              <a:t>exprimer l'attention qu'elle porte au monde qui l'entoure</a:t>
            </a:r>
            <a:r>
              <a:rPr lang="fr-FR" sz="1800" dirty="0" smtClean="0"/>
              <a:t>, au-delà des missions et responsabilités liées à son activité. </a:t>
            </a:r>
            <a:endParaRPr lang="fr-FR" sz="1800" dirty="0" smtClean="0">
              <a:latin typeface="Calibri" panose="020F0502020204030204" pitchFamily="34" charset="0"/>
              <a:cs typeface="Century Gothic"/>
            </a:endParaRPr>
          </a:p>
          <a:p>
            <a:pPr marL="530225">
              <a:spcBef>
                <a:spcPts val="600"/>
              </a:spcBef>
            </a:pPr>
            <a:r>
              <a:rPr lang="fr-FR" sz="1800" dirty="0" smtClean="0">
                <a:latin typeface="Calibri" panose="020F0502020204030204" pitchFamily="34" charset="0"/>
                <a:cs typeface="Century Gothic"/>
              </a:rPr>
              <a:t>Sa </a:t>
            </a:r>
            <a:r>
              <a:rPr lang="fr-FR" sz="1800" dirty="0">
                <a:latin typeface="Calibri" panose="020F0502020204030204" pitchFamily="34" charset="0"/>
                <a:cs typeface="Century Gothic"/>
              </a:rPr>
              <a:t>stratégie philanthropique s'inscrit dans une quête de </a:t>
            </a:r>
            <a:r>
              <a:rPr lang="fr-FR" sz="1800" b="1" dirty="0" smtClean="0">
                <a:solidFill>
                  <a:srgbClr val="FF6600"/>
                </a:solidFill>
                <a:latin typeface="Calibri" panose="020F0502020204030204" pitchFamily="34" charset="0"/>
                <a:cs typeface="Century Gothic"/>
              </a:rPr>
              <a:t>reconnaissance</a:t>
            </a:r>
            <a:r>
              <a:rPr lang="fr-FR" sz="1800" dirty="0" smtClean="0">
                <a:latin typeface="Calibri" panose="020F0502020204030204" pitchFamily="34" charset="0"/>
                <a:cs typeface="Century Gothic"/>
              </a:rPr>
              <a:t/>
            </a:r>
            <a:br>
              <a:rPr lang="fr-FR" sz="1800" dirty="0" smtClean="0">
                <a:latin typeface="Calibri" panose="020F0502020204030204" pitchFamily="34" charset="0"/>
                <a:cs typeface="Century Gothic"/>
              </a:rPr>
            </a:br>
            <a:r>
              <a:rPr lang="fr-FR" sz="1800" dirty="0" smtClean="0">
                <a:latin typeface="Calibri" panose="020F0502020204030204" pitchFamily="34" charset="0"/>
                <a:cs typeface="Century Gothic"/>
              </a:rPr>
              <a:t> auprès de ses </a:t>
            </a:r>
            <a:r>
              <a:rPr lang="fr-FR" sz="1800" b="1" dirty="0" smtClean="0">
                <a:latin typeface="Calibri" panose="020F0502020204030204" pitchFamily="34" charset="0"/>
                <a:cs typeface="Century Gothic"/>
              </a:rPr>
              <a:t>SALARIES, RESEAUX</a:t>
            </a:r>
            <a:r>
              <a:rPr lang="fr-FR" sz="1800" dirty="0" smtClean="0">
                <a:latin typeface="Calibri" panose="020F0502020204030204" pitchFamily="34" charset="0"/>
                <a:cs typeface="Century Gothic"/>
              </a:rPr>
              <a:t> et </a:t>
            </a:r>
            <a:r>
              <a:rPr lang="fr-FR" sz="1800" b="1" dirty="0" smtClean="0">
                <a:latin typeface="Calibri" panose="020F0502020204030204" pitchFamily="34" charset="0"/>
                <a:cs typeface="Century Gothic"/>
              </a:rPr>
              <a:t>CLIENTS</a:t>
            </a:r>
            <a:endParaRPr lang="fr-FR" sz="1800" dirty="0" smtClean="0">
              <a:latin typeface="Calibri" panose="020F0502020204030204" pitchFamily="34" charset="0"/>
              <a:cs typeface="Century Gothic"/>
            </a:endParaRPr>
          </a:p>
          <a:p>
            <a:pPr marL="530225">
              <a:spcBef>
                <a:spcPts val="600"/>
              </a:spcBef>
            </a:pPr>
            <a:r>
              <a:rPr lang="fr-FR" sz="1800" dirty="0" smtClean="0">
                <a:latin typeface="Calibri" panose="020F0502020204030204" pitchFamily="34" charset="0"/>
                <a:cs typeface="Century Gothic"/>
              </a:rPr>
              <a:t>Pour l’entreprise, la </a:t>
            </a:r>
            <a:r>
              <a:rPr lang="fr-FR" sz="1800" dirty="0">
                <a:latin typeface="Calibri" panose="020F0502020204030204" pitchFamily="34" charset="0"/>
                <a:cs typeface="Century Gothic"/>
              </a:rPr>
              <a:t>communication sur son mécénat est </a:t>
            </a:r>
            <a:r>
              <a:rPr lang="fr-FR" sz="1800" dirty="0" smtClean="0">
                <a:latin typeface="Calibri" panose="020F0502020204030204" pitchFamily="34" charset="0"/>
                <a:cs typeface="Century Gothic"/>
              </a:rPr>
              <a:t>le </a:t>
            </a:r>
            <a:r>
              <a:rPr lang="fr-FR" sz="1800" dirty="0">
                <a:latin typeface="Calibri" panose="020F0502020204030204" pitchFamily="34" charset="0"/>
                <a:cs typeface="Century Gothic"/>
              </a:rPr>
              <a:t>moyen </a:t>
            </a:r>
            <a:r>
              <a:rPr lang="fr-FR" sz="1800" dirty="0" smtClean="0">
                <a:latin typeface="Calibri" panose="020F0502020204030204" pitchFamily="34" charset="0"/>
                <a:cs typeface="Century Gothic"/>
              </a:rPr>
              <a:t>d’exprimer </a:t>
            </a:r>
            <a:r>
              <a:rPr lang="fr-FR" sz="1800" dirty="0">
                <a:latin typeface="Calibri" panose="020F0502020204030204" pitchFamily="34" charset="0"/>
                <a:cs typeface="Century Gothic"/>
              </a:rPr>
              <a:t>ses </a:t>
            </a:r>
            <a:r>
              <a:rPr lang="fr-FR" sz="1800" b="1" dirty="0">
                <a:solidFill>
                  <a:srgbClr val="FF6600"/>
                </a:solidFill>
                <a:latin typeface="Calibri" panose="020F0502020204030204" pitchFamily="34" charset="0"/>
                <a:cs typeface="Century Gothic"/>
              </a:rPr>
              <a:t>valeurs</a:t>
            </a:r>
            <a:r>
              <a:rPr lang="fr-FR" sz="1800" dirty="0">
                <a:latin typeface="Calibri" panose="020F0502020204030204" pitchFamily="34" charset="0"/>
                <a:cs typeface="Century Gothic"/>
              </a:rPr>
              <a:t>.</a:t>
            </a:r>
            <a:r>
              <a:rPr lang="fr-FR" sz="1800" dirty="0" smtClean="0">
                <a:latin typeface="Calibri" panose="020F0502020204030204" pitchFamily="34" charset="0"/>
                <a:cs typeface="Century Gothic"/>
              </a:rPr>
              <a:t> </a:t>
            </a:r>
          </a:p>
          <a:p>
            <a:pPr marL="530225">
              <a:spcBef>
                <a:spcPts val="600"/>
              </a:spcBef>
            </a:pPr>
            <a:r>
              <a:rPr lang="fr-FR" sz="1800" dirty="0" smtClean="0"/>
              <a:t>Caractéristiques propres au mécénat des </a:t>
            </a:r>
            <a:r>
              <a:rPr lang="fr-FR" sz="1800" b="1" dirty="0" smtClean="0"/>
              <a:t>PME :	</a:t>
            </a:r>
          </a:p>
          <a:p>
            <a:pPr marL="930275" lvl="1">
              <a:spcBef>
                <a:spcPts val="600"/>
              </a:spcBef>
            </a:pPr>
            <a:r>
              <a:rPr lang="fr-FR" sz="1800" dirty="0" smtClean="0">
                <a:cs typeface="Century Gothic"/>
              </a:rPr>
              <a:t>Le </a:t>
            </a:r>
            <a:r>
              <a:rPr lang="fr-FR" sz="1800" b="1" dirty="0" smtClean="0">
                <a:cs typeface="Century Gothic"/>
              </a:rPr>
              <a:t>dirigeant</a:t>
            </a:r>
            <a:r>
              <a:rPr lang="fr-FR" sz="1800" dirty="0" smtClean="0">
                <a:cs typeface="Century Gothic"/>
              </a:rPr>
              <a:t> de l’entreprise incarne le mécénat ( il en est souvent l’inspirateur)</a:t>
            </a:r>
          </a:p>
          <a:p>
            <a:pPr marL="930275" lvl="1">
              <a:spcBef>
                <a:spcPts val="600"/>
              </a:spcBef>
            </a:pPr>
            <a:r>
              <a:rPr lang="fr-FR" sz="1800" dirty="0" smtClean="0">
                <a:cs typeface="Century Gothic"/>
              </a:rPr>
              <a:t>Le mécénat = outil d’ancrage de l’entreprise au sein de son </a:t>
            </a:r>
            <a:r>
              <a:rPr lang="fr-FR" sz="1800" b="1" dirty="0" smtClean="0">
                <a:cs typeface="Century Gothic"/>
              </a:rPr>
              <a:t>territoire</a:t>
            </a:r>
            <a:r>
              <a:rPr lang="fr-FR" sz="1800" dirty="0" smtClean="0">
                <a:cs typeface="Century Gothic"/>
              </a:rPr>
              <a:t>. </a:t>
            </a:r>
          </a:p>
          <a:p>
            <a:pPr marL="930275" lvl="1">
              <a:spcBef>
                <a:spcPts val="600"/>
              </a:spcBef>
            </a:pPr>
            <a:r>
              <a:rPr lang="fr-FR" sz="1800" dirty="0" smtClean="0">
                <a:cs typeface="Century Gothic"/>
              </a:rPr>
              <a:t>Priorité est donnée aux dons financiers ayant un </a:t>
            </a:r>
            <a:r>
              <a:rPr lang="fr-FR" sz="1800" b="1" dirty="0" smtClean="0">
                <a:cs typeface="Century Gothic"/>
              </a:rPr>
              <a:t>impact direct et plutôt rapide </a:t>
            </a:r>
            <a:r>
              <a:rPr lang="fr-FR" sz="1800" dirty="0" smtClean="0">
                <a:cs typeface="Century Gothic"/>
              </a:rPr>
              <a:t>pour le bénéficiaire.</a:t>
            </a:r>
          </a:p>
          <a:p>
            <a:pPr marL="930275" lvl="1">
              <a:spcBef>
                <a:spcPts val="600"/>
              </a:spcBef>
            </a:pPr>
            <a:r>
              <a:rPr lang="fr-FR" sz="1800" dirty="0" smtClean="0">
                <a:cs typeface="Century Gothic"/>
              </a:rPr>
              <a:t> Les PME sont souvent sensibles à un mécénat proche de leur </a:t>
            </a:r>
            <a:r>
              <a:rPr lang="fr-FR" sz="1800" b="1" dirty="0" smtClean="0">
                <a:cs typeface="Century Gothic"/>
              </a:rPr>
              <a:t>cœur de métier</a:t>
            </a:r>
            <a:r>
              <a:rPr lang="fr-FR" sz="1800" dirty="0" smtClean="0">
                <a:cs typeface="Century Gothic"/>
              </a:rPr>
              <a:t> </a:t>
            </a:r>
            <a:br>
              <a:rPr lang="fr-FR" sz="1800" dirty="0" smtClean="0">
                <a:cs typeface="Century Gothic"/>
              </a:rPr>
            </a:br>
            <a:r>
              <a:rPr lang="fr-FR" sz="1800" dirty="0" smtClean="0">
                <a:cs typeface="Century Gothic"/>
              </a:rPr>
              <a:t>et susceptible de le valoriser. Elles débutent volontiers par un mécénat de compétences et/ou en nature.</a:t>
            </a:r>
          </a:p>
          <a:p>
            <a:pPr marL="930275" lvl="1">
              <a:spcBef>
                <a:spcPts val="600"/>
              </a:spcBef>
            </a:pPr>
            <a:endParaRPr lang="fr-FR" sz="1800" b="1" dirty="0" smtClean="0"/>
          </a:p>
          <a:p>
            <a:pPr marL="930275" lvl="1">
              <a:spcBef>
                <a:spcPts val="600"/>
              </a:spcBef>
            </a:pPr>
            <a:endParaRPr lang="fr-FR" sz="1800" dirty="0" smtClean="0">
              <a:latin typeface="Calibri" panose="020F0502020204030204" pitchFamily="34" charset="0"/>
              <a:cs typeface="Century Gothic"/>
            </a:endParaRPr>
          </a:p>
        </p:txBody>
      </p:sp>
      <p:sp>
        <p:nvSpPr>
          <p:cNvPr id="5" name="Rectangle 4"/>
          <p:cNvSpPr/>
          <p:nvPr/>
        </p:nvSpPr>
        <p:spPr>
          <a:xfrm>
            <a:off x="1480457" y="1193583"/>
            <a:ext cx="6400800" cy="774138"/>
          </a:xfrm>
          <a:prstGeom prst="rect">
            <a:avLst/>
          </a:prstGeom>
          <a:no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smtClean="0">
                <a:solidFill>
                  <a:schemeClr val="tx1"/>
                </a:solidFill>
                <a:latin typeface="Calibri" panose="020F0502020204030204" pitchFamily="34" charset="0"/>
                <a:cs typeface="Century Gothic"/>
              </a:rPr>
              <a:t>L’entreprise conçoit son mécénat comme un</a:t>
            </a:r>
            <a:br>
              <a:rPr lang="fr-FR" sz="2000" dirty="0" smtClean="0">
                <a:solidFill>
                  <a:schemeClr val="tx1"/>
                </a:solidFill>
                <a:latin typeface="Calibri" panose="020F0502020204030204" pitchFamily="34" charset="0"/>
                <a:cs typeface="Century Gothic"/>
              </a:rPr>
            </a:br>
            <a:r>
              <a:rPr lang="fr-FR" sz="2000" dirty="0" smtClean="0">
                <a:solidFill>
                  <a:schemeClr val="tx1"/>
                </a:solidFill>
                <a:latin typeface="Calibri" panose="020F0502020204030204" pitchFamily="34" charset="0"/>
                <a:cs typeface="Century Gothic"/>
              </a:rPr>
              <a:t> </a:t>
            </a:r>
            <a:r>
              <a:rPr lang="fr-FR" sz="2000" b="1" dirty="0" smtClean="0">
                <a:solidFill>
                  <a:schemeClr val="tx1"/>
                </a:solidFill>
                <a:latin typeface="Calibri" panose="020F0502020204030204" pitchFamily="34" charset="0"/>
                <a:cs typeface="Century Gothic"/>
              </a:rPr>
              <a:t>partenariat gagnant/gagnant</a:t>
            </a:r>
            <a:r>
              <a:rPr lang="fr-FR" sz="2000" dirty="0" smtClean="0">
                <a:solidFill>
                  <a:schemeClr val="tx1"/>
                </a:solidFill>
                <a:latin typeface="Calibri" panose="020F0502020204030204" pitchFamily="34" charset="0"/>
                <a:cs typeface="Century Gothic"/>
              </a:rPr>
              <a:t>.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87472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6" name="Espace réservé du numéro de diapositive 5"/>
          <p:cNvSpPr>
            <a:spLocks noGrp="1"/>
          </p:cNvSpPr>
          <p:nvPr>
            <p:ph type="sldNum" sz="quarter" idx="12"/>
          </p:nvPr>
        </p:nvSpPr>
        <p:spPr bwMode="auto">
          <a:xfrm>
            <a:off x="6248400" y="6404651"/>
            <a:ext cx="2895600" cy="365125"/>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CBD9897-1497-45C3-99F8-4ADD86F7D18B}" type="slidenum">
              <a:rPr lang="fr-FR">
                <a:solidFill>
                  <a:srgbClr val="898989"/>
                </a:solidFill>
                <a:latin typeface="Calibri" pitchFamily="34" charset="0"/>
              </a:rPr>
              <a:pPr eaLnBrk="1" hangingPunct="1"/>
              <a:t>42</a:t>
            </a:fld>
            <a:endParaRPr lang="fr-FR" dirty="0">
              <a:solidFill>
                <a:srgbClr val="898989"/>
              </a:solidFill>
              <a:latin typeface="Calibri" pitchFamily="34" charset="0"/>
            </a:endParaRPr>
          </a:p>
        </p:txBody>
      </p:sp>
      <p:sp>
        <p:nvSpPr>
          <p:cNvPr id="6" name="Rectangle 4"/>
          <p:cNvSpPr>
            <a:spLocks noChangeArrowheads="1"/>
          </p:cNvSpPr>
          <p:nvPr/>
        </p:nvSpPr>
        <p:spPr bwMode="auto">
          <a:xfrm>
            <a:off x="551955" y="534549"/>
            <a:ext cx="7450137" cy="1069099"/>
          </a:xfrm>
          <a:prstGeom prst="rect">
            <a:avLst/>
          </a:prstGeom>
          <a:extLst/>
        </p:spPr>
        <p:txBody>
          <a:bodyPr vert="horz" lIns="91440" tIns="45720" rIns="91440" bIns="45720" rtlCol="0" anchor="ctr">
            <a:normAutofit/>
          </a:bodyPr>
          <a:lstStyle/>
          <a:p>
            <a:pPr>
              <a:spcBef>
                <a:spcPct val="0"/>
              </a:spcBef>
            </a:pPr>
            <a:r>
              <a:rPr lang="fr-FR" sz="2800" dirty="0" smtClean="0">
                <a:solidFill>
                  <a:srgbClr val="FF6600"/>
                </a:solidFill>
                <a:latin typeface="Century Gothic" pitchFamily="34" charset="0"/>
                <a:ea typeface="+mj-ea"/>
                <a:cs typeface="+mj-cs"/>
              </a:rPr>
              <a:t>Objectifs pour l’entreprise</a:t>
            </a:r>
            <a:endParaRPr lang="fr-FR" sz="2800" dirty="0">
              <a:solidFill>
                <a:srgbClr val="FF6600"/>
              </a:solidFill>
              <a:latin typeface="Century Gothic" pitchFamily="34" charset="0"/>
              <a:ea typeface="+mj-ea"/>
              <a:cs typeface="+mj-cs"/>
            </a:endParaRPr>
          </a:p>
        </p:txBody>
      </p:sp>
      <p:sp>
        <p:nvSpPr>
          <p:cNvPr id="5" name="Espace réservé du contenu 2"/>
          <p:cNvSpPr>
            <a:spLocks noGrp="1"/>
          </p:cNvSpPr>
          <p:nvPr>
            <p:ph idx="1"/>
          </p:nvPr>
        </p:nvSpPr>
        <p:spPr>
          <a:xfrm>
            <a:off x="1000124" y="2004073"/>
            <a:ext cx="7938923" cy="4400577"/>
          </a:xfrm>
          <a:ln>
            <a:noFill/>
          </a:ln>
        </p:spPr>
        <p:txBody>
          <a:bodyPr>
            <a:normAutofit/>
          </a:bodyPr>
          <a:lstStyle/>
          <a:p>
            <a:pPr>
              <a:spcAft>
                <a:spcPts val="1200"/>
              </a:spcAft>
            </a:pPr>
            <a:r>
              <a:rPr lang="fr-FR" sz="2200" b="1" dirty="0" smtClean="0"/>
              <a:t>Améliorer </a:t>
            </a:r>
            <a:r>
              <a:rPr lang="fr-FR" sz="2200" dirty="0" smtClean="0"/>
              <a:t>sa </a:t>
            </a:r>
            <a:r>
              <a:rPr lang="fr-FR" sz="2200" dirty="0"/>
              <a:t>réputation </a:t>
            </a:r>
            <a:r>
              <a:rPr lang="fr-FR" sz="2200" dirty="0" smtClean="0"/>
              <a:t/>
            </a:r>
            <a:br>
              <a:rPr lang="fr-FR" sz="2200" dirty="0" smtClean="0"/>
            </a:br>
            <a:r>
              <a:rPr lang="fr-FR" sz="2200" dirty="0" smtClean="0"/>
              <a:t>et construire son image en se démarquant</a:t>
            </a:r>
          </a:p>
          <a:p>
            <a:pPr>
              <a:spcAft>
                <a:spcPts val="1200"/>
              </a:spcAft>
            </a:pPr>
            <a:r>
              <a:rPr lang="fr-FR" sz="2200" b="1" dirty="0" smtClean="0"/>
              <a:t>Favoriser </a:t>
            </a:r>
            <a:r>
              <a:rPr lang="fr-FR" sz="2200" dirty="0"/>
              <a:t>son ancrage </a:t>
            </a:r>
            <a:r>
              <a:rPr lang="fr-FR" sz="2200" dirty="0" smtClean="0"/>
              <a:t>territorial</a:t>
            </a:r>
          </a:p>
          <a:p>
            <a:pPr>
              <a:spcAft>
                <a:spcPts val="1200"/>
              </a:spcAft>
            </a:pPr>
            <a:r>
              <a:rPr lang="fr-FR" sz="2200" b="1" dirty="0" smtClean="0"/>
              <a:t>Fédérer</a:t>
            </a:r>
            <a:r>
              <a:rPr lang="fr-FR" sz="2200" b="1" dirty="0"/>
              <a:t>, fidéliser </a:t>
            </a:r>
            <a:r>
              <a:rPr lang="fr-FR" sz="2200" dirty="0" smtClean="0"/>
              <a:t>ses </a:t>
            </a:r>
            <a:r>
              <a:rPr lang="fr-FR" sz="2200" dirty="0"/>
              <a:t>collaborateurs et en attirer de </a:t>
            </a:r>
            <a:r>
              <a:rPr lang="fr-FR" sz="2200" dirty="0" smtClean="0"/>
              <a:t>nouveaux</a:t>
            </a:r>
          </a:p>
          <a:p>
            <a:pPr>
              <a:spcAft>
                <a:spcPts val="1200"/>
              </a:spcAft>
            </a:pPr>
            <a:r>
              <a:rPr lang="fr-FR" sz="2200" b="1" dirty="0" smtClean="0"/>
              <a:t>Bénéficier </a:t>
            </a:r>
            <a:r>
              <a:rPr lang="fr-FR" sz="2200" dirty="0"/>
              <a:t>d’échanges d’expertises</a:t>
            </a:r>
            <a:r>
              <a:rPr lang="fr-FR" sz="2200" dirty="0" smtClean="0"/>
              <a:t> </a:t>
            </a:r>
          </a:p>
          <a:p>
            <a:pPr>
              <a:spcAft>
                <a:spcPts val="1200"/>
              </a:spcAft>
            </a:pPr>
            <a:r>
              <a:rPr lang="fr-FR" sz="2200" b="1" dirty="0" smtClean="0"/>
              <a:t>Innover </a:t>
            </a:r>
            <a:r>
              <a:rPr lang="fr-FR" sz="2200" dirty="0" smtClean="0"/>
              <a:t>sur </a:t>
            </a:r>
            <a:r>
              <a:rPr lang="fr-FR" sz="2200" dirty="0"/>
              <a:t>de </a:t>
            </a:r>
            <a:r>
              <a:rPr lang="fr-FR" sz="2200" dirty="0" smtClean="0"/>
              <a:t>nouveaux marchés/produits</a:t>
            </a:r>
          </a:p>
          <a:p>
            <a:pPr>
              <a:spcAft>
                <a:spcPts val="1200"/>
              </a:spcAft>
            </a:pPr>
            <a:r>
              <a:rPr lang="fr-FR" sz="2200" b="1" dirty="0" smtClean="0"/>
              <a:t>Répondre </a:t>
            </a:r>
            <a:r>
              <a:rPr lang="fr-FR" sz="2200" dirty="0" smtClean="0"/>
              <a:t>à </a:t>
            </a:r>
            <a:r>
              <a:rPr lang="fr-FR" sz="2200" dirty="0"/>
              <a:t>des enjeux RSE </a:t>
            </a:r>
          </a:p>
          <a:p>
            <a:pPr>
              <a:spcAft>
                <a:spcPts val="1200"/>
              </a:spcAft>
            </a:pPr>
            <a:r>
              <a:rPr lang="fr-FR" sz="2200" b="1" dirty="0" smtClean="0"/>
              <a:t>Bénéficier </a:t>
            </a:r>
            <a:r>
              <a:rPr lang="fr-FR" sz="2200" dirty="0"/>
              <a:t>d’une défiscalisation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152747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multiples </a:t>
            </a:r>
            <a:r>
              <a:rPr lang="fr-FR" b="1" dirty="0" smtClean="0"/>
              <a:t>interlocuteurs</a:t>
            </a:r>
            <a:endParaRPr lang="fr-FR" b="1" dirty="0"/>
          </a:p>
        </p:txBody>
      </p:sp>
      <p:sp>
        <p:nvSpPr>
          <p:cNvPr id="3" name="Espace réservé du contenu 2"/>
          <p:cNvSpPr>
            <a:spLocks noGrp="1"/>
          </p:cNvSpPr>
          <p:nvPr>
            <p:ph idx="1"/>
          </p:nvPr>
        </p:nvSpPr>
        <p:spPr>
          <a:xfrm>
            <a:off x="4356847" y="1986812"/>
            <a:ext cx="4504766" cy="4525963"/>
          </a:xfrm>
        </p:spPr>
        <p:txBody>
          <a:bodyPr/>
          <a:lstStyle/>
          <a:p>
            <a:r>
              <a:rPr lang="fr-FR" dirty="0" smtClean="0"/>
              <a:t>DG ou PDG</a:t>
            </a:r>
            <a:endParaRPr lang="fr-FR" dirty="0"/>
          </a:p>
          <a:p>
            <a:r>
              <a:rPr lang="fr-FR" dirty="0" err="1" smtClean="0"/>
              <a:t>Dir</a:t>
            </a:r>
            <a:r>
              <a:rPr lang="fr-FR" dirty="0" smtClean="0"/>
              <a:t>  Fondation</a:t>
            </a:r>
          </a:p>
          <a:p>
            <a:r>
              <a:rPr lang="fr-FR" dirty="0" err="1" smtClean="0"/>
              <a:t>Dir</a:t>
            </a:r>
            <a:r>
              <a:rPr lang="fr-FR" dirty="0" smtClean="0"/>
              <a:t> Mécénat </a:t>
            </a:r>
            <a:endParaRPr lang="fr-FR" dirty="0"/>
          </a:p>
          <a:p>
            <a:r>
              <a:rPr lang="fr-FR" dirty="0" err="1" smtClean="0"/>
              <a:t>Dircom</a:t>
            </a:r>
            <a:endParaRPr lang="fr-FR" dirty="0" smtClean="0"/>
          </a:p>
          <a:p>
            <a:r>
              <a:rPr lang="fr-FR" dirty="0" err="1"/>
              <a:t>D</a:t>
            </a:r>
            <a:r>
              <a:rPr lang="fr-FR" dirty="0" err="1" smtClean="0"/>
              <a:t>ir</a:t>
            </a:r>
            <a:r>
              <a:rPr lang="fr-FR" dirty="0" smtClean="0"/>
              <a:t> Marketing</a:t>
            </a:r>
          </a:p>
          <a:p>
            <a:r>
              <a:rPr lang="fr-FR" dirty="0" err="1" smtClean="0"/>
              <a:t>Dir</a:t>
            </a:r>
            <a:r>
              <a:rPr lang="fr-FR" dirty="0" smtClean="0"/>
              <a:t> RSE/ Développement Durable</a:t>
            </a:r>
          </a:p>
          <a:p>
            <a:r>
              <a:rPr lang="fr-FR" dirty="0" err="1" smtClean="0"/>
              <a:t>Dir</a:t>
            </a:r>
            <a:r>
              <a:rPr lang="fr-FR" dirty="0" smtClean="0"/>
              <a:t> Ressources Humaines</a:t>
            </a:r>
          </a:p>
          <a:p>
            <a:pPr marL="0" indent="0">
              <a:buNone/>
            </a:pPr>
            <a:r>
              <a:rPr lang="fr-FR" dirty="0" smtClean="0"/>
              <a:t>…</a:t>
            </a:r>
          </a:p>
          <a:p>
            <a:r>
              <a:rPr lang="fr-FR" dirty="0" smtClean="0"/>
              <a:t>Filiale / siège</a:t>
            </a:r>
          </a:p>
          <a:p>
            <a:pPr marL="0" indent="0">
              <a:buNone/>
            </a:pPr>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E8C81BDB-F788-AC4A-BC73-998A9BA000DD}" type="slidenum">
              <a:rPr lang="fr-FR" smtClean="0"/>
              <a:pPr/>
              <a:t>43</a:t>
            </a:fld>
            <a:endParaRPr lang="fr-FR" dirty="0"/>
          </a:p>
        </p:txBody>
      </p:sp>
      <p:pic>
        <p:nvPicPr>
          <p:cNvPr id="5" name="Picture 6" descr="https://encrypted-tbn3.gstatic.com/images?q=tbn:ANd9GcSm8KvoG99Zyd6ZPeW5xWeMNx5xpLONerf5VJwxEzyNSnEHDiRH"/>
          <p:cNvPicPr>
            <a:picLocks noChangeAspect="1" noChangeArrowheads="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9891" r="6269"/>
          <a:stretch/>
        </p:blipFill>
        <p:spPr bwMode="auto">
          <a:xfrm>
            <a:off x="580030" y="1808682"/>
            <a:ext cx="3776817" cy="339162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Titre 1"/>
          <p:cNvSpPr txBox="1">
            <a:spLocks/>
          </p:cNvSpPr>
          <p:nvPr/>
        </p:nvSpPr>
        <p:spPr>
          <a:xfrm>
            <a:off x="914400" y="5231211"/>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fr-FR" sz="2800" kern="1200" dirty="0">
                <a:solidFill>
                  <a:srgbClr val="FF6600"/>
                </a:solidFill>
                <a:latin typeface="Century Gothic" pitchFamily="34" charset="0"/>
                <a:ea typeface="+mj-ea"/>
                <a:cs typeface="+mj-cs"/>
              </a:defRPr>
            </a:lvl1pPr>
          </a:lstStyle>
          <a:p>
            <a:r>
              <a:rPr lang="fr-FR" sz="2400" dirty="0">
                <a:solidFill>
                  <a:schemeClr val="tx1"/>
                </a:solidFill>
                <a:latin typeface="+mn-lt"/>
                <a:ea typeface="ＭＳ Ｐゴシック" pitchFamily="34" charset="-128"/>
                <a:cs typeface="+mn-cs"/>
              </a:rPr>
              <a:t>Des circuits décisionnels qui peuvent être très variables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26376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2010102" y="3026978"/>
            <a:ext cx="5478517" cy="606553"/>
          </a:xfrm>
          <a:solidFill>
            <a:srgbClr val="003399"/>
          </a:solidFill>
        </p:spPr>
        <p:txBody>
          <a:bodyPr vert="horz" lIns="91440" tIns="45720" rIns="91440" bIns="45720" rtlCol="0" anchor="ctr">
            <a:normAutofit/>
          </a:bodyPr>
          <a:lstStyle/>
          <a:p>
            <a:pPr algn="ctr"/>
            <a:r>
              <a:rPr lang="fr-FR" sz="2400" b="1" dirty="0" smtClean="0">
                <a:solidFill>
                  <a:schemeClr val="bg1"/>
                </a:solidFill>
              </a:rPr>
              <a:t>Qui compose votre réseau?</a:t>
            </a:r>
            <a:endParaRPr lang="fr-FR" sz="2400" b="1" dirty="0">
              <a:solidFill>
                <a:schemeClr val="bg1"/>
              </a:solidFill>
            </a:endParaRPr>
          </a:p>
        </p:txBody>
      </p:sp>
      <p:sp>
        <p:nvSpPr>
          <p:cNvPr id="4" name="Espace réservé du numéro de diapositive 3"/>
          <p:cNvSpPr>
            <a:spLocks noGrp="1"/>
          </p:cNvSpPr>
          <p:nvPr>
            <p:ph type="sldNum" sz="quarter" idx="12"/>
          </p:nvPr>
        </p:nvSpPr>
        <p:spPr/>
        <p:txBody>
          <a:bodyPr/>
          <a:lstStyle/>
          <a:p>
            <a:fld id="{E8C81BDB-F788-AC4A-BC73-998A9BA000DD}" type="slidenum">
              <a:rPr lang="fr-FR" smtClean="0"/>
              <a:pPr/>
              <a:t>44</a:t>
            </a:fld>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063881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665429" y="99210"/>
            <a:ext cx="8229600" cy="1143000"/>
          </a:xfrm>
        </p:spPr>
        <p:txBody>
          <a:bodyPr/>
          <a:lstStyle/>
          <a:p>
            <a:r>
              <a:rPr lang="fr-FR" dirty="0" smtClean="0"/>
              <a:t>Le réseau : un « outil » puissant</a:t>
            </a:r>
            <a:endParaRPr lang="fr-FR" dirty="0"/>
          </a:p>
        </p:txBody>
      </p:sp>
      <p:sp>
        <p:nvSpPr>
          <p:cNvPr id="4" name="Espace réservé du numéro de diapositive 3"/>
          <p:cNvSpPr>
            <a:spLocks noGrp="1"/>
          </p:cNvSpPr>
          <p:nvPr>
            <p:ph type="sldNum" sz="quarter" idx="12"/>
          </p:nvPr>
        </p:nvSpPr>
        <p:spPr/>
        <p:txBody>
          <a:bodyPr/>
          <a:lstStyle/>
          <a:p>
            <a:fld id="{E8C81BDB-F788-AC4A-BC73-998A9BA000DD}" type="slidenum">
              <a:rPr lang="fr-FR" smtClean="0"/>
              <a:pPr/>
              <a:t>45</a:t>
            </a:fld>
            <a:endParaRPr lang="fr-FR" dirty="0"/>
          </a:p>
        </p:txBody>
      </p:sp>
      <p:pic>
        <p:nvPicPr>
          <p:cNvPr id="17" name="Picture 4" descr="https://encrypted-tbn3.gstatic.com/images?q=tbn:ANd9GcTOtL_0D9txqDogO2qnQZJ4nPBcKsjacgTICrpPIp0VIOT4ZDm3jQ"/>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3735" y="1296494"/>
            <a:ext cx="1117650" cy="837159"/>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0" name="ZoneTexte 9"/>
          <p:cNvSpPr txBox="1"/>
          <p:nvPr/>
        </p:nvSpPr>
        <p:spPr>
          <a:xfrm>
            <a:off x="1552445" y="1341560"/>
            <a:ext cx="4306186" cy="400110"/>
          </a:xfrm>
          <a:prstGeom prst="rect">
            <a:avLst/>
          </a:prstGeom>
        </p:spPr>
        <p:txBody>
          <a:bodyPr vert="horz" lIns="91440" tIns="45720" rIns="91440" bIns="45720" rtlCol="0">
            <a:normAutofit/>
          </a:bodyPr>
          <a:lstStyle>
            <a:lvl1pPr marL="896938" indent="-342900">
              <a:spcBef>
                <a:spcPct val="20000"/>
              </a:spcBef>
              <a:buClr>
                <a:srgbClr val="FF6600"/>
              </a:buClr>
              <a:buFont typeface="Webdings" pitchFamily="18" charset="2"/>
              <a:buChar char="4"/>
              <a:defRPr sz="2000"/>
            </a:lvl1pPr>
            <a:lvl2pPr marL="742950" indent="-285750">
              <a:spcBef>
                <a:spcPct val="20000"/>
              </a:spcBef>
              <a:buClr>
                <a:srgbClr val="000099"/>
              </a:buClr>
              <a:buFont typeface="Arial" pitchFamily="34" charset="0"/>
              <a:buChar char="•"/>
              <a:defRPr sz="1400"/>
            </a:lvl2pPr>
            <a:lvl3pPr marL="1143000" indent="-228600">
              <a:spcBef>
                <a:spcPct val="20000"/>
              </a:spcBef>
              <a:buClr>
                <a:srgbClr val="000099"/>
              </a:buClr>
              <a:buFont typeface="Arial"/>
              <a:buChar char="•"/>
              <a:defRPr lang="fr-FR" sz="1400" dirty="0" smtClean="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554038" indent="0">
              <a:buNone/>
            </a:pPr>
            <a:r>
              <a:rPr lang="fr-FR" sz="1800" dirty="0"/>
              <a:t>1 poignée de mains = 300 contacts</a:t>
            </a:r>
          </a:p>
        </p:txBody>
      </p:sp>
      <p:grpSp>
        <p:nvGrpSpPr>
          <p:cNvPr id="3" name="Groupe 11"/>
          <p:cNvGrpSpPr/>
          <p:nvPr/>
        </p:nvGrpSpPr>
        <p:grpSpPr>
          <a:xfrm>
            <a:off x="5908776" y="1276652"/>
            <a:ext cx="2457802" cy="1291045"/>
            <a:chOff x="4644061" y="4228312"/>
            <a:chExt cx="3131110" cy="1781869"/>
          </a:xfrm>
        </p:grpSpPr>
        <p:pic>
          <p:nvPicPr>
            <p:cNvPr id="1036" name="Picture 12" descr="https://encrypted-tbn3.gstatic.com/images?q=tbn:ANd9GcRTBf7_sSoL13FxlCmuo5qyq_ZZsyQb4E3EmoEJVfbuWflIWuAn"/>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63005"/>
            <a:stretch/>
          </p:blipFill>
          <p:spPr bwMode="auto">
            <a:xfrm>
              <a:off x="4644061" y="4566013"/>
              <a:ext cx="2293292" cy="144416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40" name="Picture 16" descr="https://encrypted-tbn2.gstatic.com/images?q=tbn:ANd9GcQ5YLNWncivOyls3T7Z8AG4WcelrJsRp7IyHDTy9XFhlLYQdOqiMw"/>
            <p:cNvPicPr>
              <a:picLocks noChangeAspect="1" noChangeArrowheads="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9389" r="16393"/>
            <a:stretch/>
          </p:blipFill>
          <p:spPr bwMode="auto">
            <a:xfrm>
              <a:off x="6616931" y="4228312"/>
              <a:ext cx="1158240" cy="174307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1" name="Ellipse 10"/>
            <p:cNvSpPr/>
            <p:nvPr/>
          </p:nvSpPr>
          <p:spPr>
            <a:xfrm>
              <a:off x="7049403" y="4422370"/>
              <a:ext cx="254924" cy="3934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3" name="ZoneTexte 22"/>
          <p:cNvSpPr txBox="1"/>
          <p:nvPr/>
        </p:nvSpPr>
        <p:spPr>
          <a:xfrm>
            <a:off x="2764375" y="1702343"/>
            <a:ext cx="3838738" cy="400110"/>
          </a:xfrm>
          <a:prstGeom prst="rect">
            <a:avLst/>
          </a:prstGeom>
        </p:spPr>
        <p:txBody>
          <a:bodyPr vert="horz" lIns="91440" tIns="45720" rIns="91440" bIns="45720" rtlCol="0">
            <a:normAutofit/>
          </a:bodyPr>
          <a:lstStyle>
            <a:lvl1pPr marL="896938" indent="-342900">
              <a:spcBef>
                <a:spcPct val="20000"/>
              </a:spcBef>
              <a:buClr>
                <a:srgbClr val="FF6600"/>
              </a:buClr>
              <a:buFont typeface="Webdings" pitchFamily="18" charset="2"/>
              <a:buChar char="4"/>
              <a:defRPr sz="2000"/>
            </a:lvl1pPr>
            <a:lvl2pPr marL="742950" indent="-285750">
              <a:spcBef>
                <a:spcPct val="20000"/>
              </a:spcBef>
              <a:buClr>
                <a:srgbClr val="000099"/>
              </a:buClr>
              <a:buFont typeface="Arial" pitchFamily="34" charset="0"/>
              <a:buChar char="•"/>
              <a:defRPr sz="1400"/>
            </a:lvl2pPr>
            <a:lvl3pPr marL="1143000" indent="-228600">
              <a:spcBef>
                <a:spcPct val="20000"/>
              </a:spcBef>
              <a:buClr>
                <a:srgbClr val="000099"/>
              </a:buClr>
              <a:buFont typeface="Arial"/>
              <a:buChar char="•"/>
              <a:defRPr lang="fr-FR" sz="1400" dirty="0" smtClean="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554038" indent="0">
              <a:buNone/>
            </a:pPr>
            <a:r>
              <a:rPr lang="fr-FR" sz="1800" dirty="0" smtClean="0"/>
              <a:t>… et 5 poignées de mains…</a:t>
            </a:r>
            <a:endParaRPr lang="fr-FR" sz="1800" dirty="0"/>
          </a:p>
        </p:txBody>
      </p:sp>
      <p:pic>
        <p:nvPicPr>
          <p:cNvPr id="12" name="Picture 2" descr="https://encrypted-tbn1.gstatic.com/images?q=tbn:ANd9GcQ8NfULT1qq9H0Y24e0CFwyuZmx4MAHt7U44BLeVd8aX033Hgs6"/>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3899" y="3582678"/>
            <a:ext cx="3624627" cy="290575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6" name="Espace réservé du numéro de diapositive 3"/>
          <p:cNvSpPr txBox="1">
            <a:spLocks/>
          </p:cNvSpPr>
          <p:nvPr/>
        </p:nvSpPr>
        <p:spPr>
          <a:xfrm>
            <a:off x="8577492" y="7606396"/>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E8C81BDB-F788-AC4A-BC73-998A9BA000DD}"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8" name="Ellipse 17"/>
          <p:cNvSpPr/>
          <p:nvPr/>
        </p:nvSpPr>
        <p:spPr>
          <a:xfrm>
            <a:off x="4303567" y="3199870"/>
            <a:ext cx="4854389" cy="380551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p:cNvSpPr/>
          <p:nvPr/>
        </p:nvSpPr>
        <p:spPr>
          <a:xfrm>
            <a:off x="4844761" y="3611126"/>
            <a:ext cx="3732732" cy="2958353"/>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Text Box 37"/>
          <p:cNvSpPr txBox="1">
            <a:spLocks noChangeArrowheads="1"/>
          </p:cNvSpPr>
          <p:nvPr/>
        </p:nvSpPr>
        <p:spPr bwMode="auto">
          <a:xfrm>
            <a:off x="6233435" y="4383771"/>
            <a:ext cx="1028700" cy="3429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cs typeface="Arial" pitchFamily="34" charset="0"/>
              </a:rPr>
              <a:t>Direction</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38"/>
          <p:cNvSpPr txBox="1">
            <a:spLocks noChangeArrowheads="1"/>
          </p:cNvSpPr>
          <p:nvPr/>
        </p:nvSpPr>
        <p:spPr bwMode="auto">
          <a:xfrm>
            <a:off x="6801573" y="4817439"/>
            <a:ext cx="10287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cs typeface="Arial" pitchFamily="34" charset="0"/>
              </a:rPr>
              <a:t>Donateurs majeurs</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38"/>
          <p:cNvSpPr txBox="1">
            <a:spLocks noChangeArrowheads="1"/>
          </p:cNvSpPr>
          <p:nvPr/>
        </p:nvSpPr>
        <p:spPr bwMode="auto">
          <a:xfrm>
            <a:off x="5678957" y="4861703"/>
            <a:ext cx="10287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cs typeface="Arial" pitchFamily="34" charset="0"/>
              </a:rPr>
              <a:t>C A</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38"/>
          <p:cNvSpPr txBox="1">
            <a:spLocks noChangeArrowheads="1"/>
          </p:cNvSpPr>
          <p:nvPr/>
        </p:nvSpPr>
        <p:spPr bwMode="auto">
          <a:xfrm>
            <a:off x="6273776" y="5447771"/>
            <a:ext cx="10287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cs typeface="Arial" pitchFamily="34" charset="0"/>
              </a:rPr>
              <a:t>Fondateur</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37"/>
          <p:cNvSpPr txBox="1">
            <a:spLocks noChangeArrowheads="1"/>
          </p:cNvSpPr>
          <p:nvPr/>
        </p:nvSpPr>
        <p:spPr bwMode="auto">
          <a:xfrm>
            <a:off x="6273776" y="3740369"/>
            <a:ext cx="1028700" cy="3429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cs typeface="Arial" pitchFamily="34" charset="0"/>
              </a:rPr>
              <a:t>Membres</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37"/>
          <p:cNvSpPr txBox="1">
            <a:spLocks noChangeArrowheads="1"/>
          </p:cNvSpPr>
          <p:nvPr/>
        </p:nvSpPr>
        <p:spPr bwMode="auto">
          <a:xfrm>
            <a:off x="7653673" y="5181446"/>
            <a:ext cx="1028700" cy="3429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1400" dirty="0" smtClean="0">
                <a:latin typeface="Calibri" pitchFamily="34" charset="0"/>
                <a:cs typeface="Arial" pitchFamily="34" charset="0"/>
              </a:rPr>
              <a:t>Client</a:t>
            </a:r>
            <a:r>
              <a:rPr kumimoji="0" lang="fr-FR" sz="1400" b="0" i="0" u="none" strike="noStrike" cap="none" normalizeH="0" baseline="0" dirty="0" smtClean="0">
                <a:ln>
                  <a:noFill/>
                </a:ln>
                <a:solidFill>
                  <a:schemeClr val="tx1"/>
                </a:solidFill>
                <a:effectLst/>
                <a:latin typeface="Calibri" pitchFamily="34" charset="0"/>
                <a:cs typeface="Arial" pitchFamily="34" charset="0"/>
              </a:rPr>
              <a:t>s</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37"/>
          <p:cNvSpPr txBox="1">
            <a:spLocks noChangeArrowheads="1"/>
          </p:cNvSpPr>
          <p:nvPr/>
        </p:nvSpPr>
        <p:spPr bwMode="auto">
          <a:xfrm>
            <a:off x="5325546" y="5733521"/>
            <a:ext cx="1028700" cy="3429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1400" dirty="0" smtClean="0">
                <a:latin typeface="Calibri" pitchFamily="34" charset="0"/>
                <a:cs typeface="Arial" pitchFamily="34" charset="0"/>
              </a:rPr>
              <a:t>Bénévoles</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37"/>
          <p:cNvSpPr txBox="1">
            <a:spLocks noChangeArrowheads="1"/>
          </p:cNvSpPr>
          <p:nvPr/>
        </p:nvSpPr>
        <p:spPr bwMode="auto">
          <a:xfrm>
            <a:off x="4844760" y="4799480"/>
            <a:ext cx="1028700" cy="3429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1400" dirty="0" smtClean="0">
                <a:latin typeface="Calibri" pitchFamily="34" charset="0"/>
                <a:cs typeface="Arial" pitchFamily="34" charset="0"/>
              </a:rPr>
              <a:t>Salariés</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37"/>
          <p:cNvSpPr txBox="1">
            <a:spLocks noChangeArrowheads="1"/>
          </p:cNvSpPr>
          <p:nvPr/>
        </p:nvSpPr>
        <p:spPr bwMode="auto">
          <a:xfrm>
            <a:off x="6305046" y="6016014"/>
            <a:ext cx="1484887" cy="42294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1400" dirty="0">
                <a:latin typeface="Calibri" pitchFamily="34" charset="0"/>
                <a:cs typeface="Arial" pitchFamily="34" charset="0"/>
              </a:rPr>
              <a:t>P</a:t>
            </a:r>
            <a:r>
              <a:rPr lang="fr-FR" sz="1400" dirty="0" smtClean="0">
                <a:latin typeface="Calibri" pitchFamily="34" charset="0"/>
                <a:cs typeface="Arial" pitchFamily="34" charset="0"/>
              </a:rPr>
              <a:t>artenaires</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Text Box 37"/>
          <p:cNvSpPr txBox="1">
            <a:spLocks noChangeArrowheads="1"/>
          </p:cNvSpPr>
          <p:nvPr/>
        </p:nvSpPr>
        <p:spPr bwMode="auto">
          <a:xfrm>
            <a:off x="5752809" y="6569479"/>
            <a:ext cx="2097528" cy="3429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cs typeface="Arial" pitchFamily="34" charset="0"/>
              </a:rPr>
              <a:t>Anciennes relations</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Text Box 37"/>
          <p:cNvSpPr txBox="1">
            <a:spLocks noChangeArrowheads="1"/>
          </p:cNvSpPr>
          <p:nvPr/>
        </p:nvSpPr>
        <p:spPr bwMode="auto">
          <a:xfrm>
            <a:off x="5692405" y="3316131"/>
            <a:ext cx="2097528" cy="3429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1400" dirty="0" smtClean="0">
                <a:latin typeface="Calibri" pitchFamily="34" charset="0"/>
                <a:cs typeface="Arial" pitchFamily="34" charset="0"/>
              </a:rPr>
              <a:t>Fournisseurs</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AutoShape 36"/>
          <p:cNvSpPr>
            <a:spLocks noChangeArrowheads="1"/>
          </p:cNvSpPr>
          <p:nvPr/>
        </p:nvSpPr>
        <p:spPr bwMode="auto">
          <a:xfrm>
            <a:off x="5752809" y="4053945"/>
            <a:ext cx="2057400" cy="1930400"/>
          </a:xfrm>
          <a:prstGeom prst="flowChartSummingJunction">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 name="ZoneTexte 32"/>
          <p:cNvSpPr txBox="1"/>
          <p:nvPr/>
        </p:nvSpPr>
        <p:spPr>
          <a:xfrm>
            <a:off x="1468599" y="2837452"/>
            <a:ext cx="1611026" cy="369332"/>
          </a:xfrm>
          <a:prstGeom prst="rect">
            <a:avLst/>
          </a:prstGeom>
          <a:noFill/>
        </p:spPr>
        <p:txBody>
          <a:bodyPr wrap="none" rtlCol="0">
            <a:spAutoFit/>
          </a:bodyPr>
          <a:lstStyle/>
          <a:p>
            <a:r>
              <a:rPr lang="fr-FR" b="1" cap="all" dirty="0" smtClean="0"/>
              <a:t>Réseau perso </a:t>
            </a:r>
            <a:endParaRPr lang="fr-FR" b="1" cap="all" dirty="0"/>
          </a:p>
        </p:txBody>
      </p:sp>
      <p:sp>
        <p:nvSpPr>
          <p:cNvPr id="34" name="ZoneTexte 33"/>
          <p:cNvSpPr txBox="1"/>
          <p:nvPr/>
        </p:nvSpPr>
        <p:spPr>
          <a:xfrm>
            <a:off x="6033152" y="2857294"/>
            <a:ext cx="1496849" cy="369332"/>
          </a:xfrm>
          <a:prstGeom prst="rect">
            <a:avLst/>
          </a:prstGeom>
          <a:noFill/>
        </p:spPr>
        <p:txBody>
          <a:bodyPr wrap="none" rtlCol="0">
            <a:spAutoFit/>
          </a:bodyPr>
          <a:lstStyle/>
          <a:p>
            <a:r>
              <a:rPr lang="fr-FR" b="1" cap="all" dirty="0" smtClean="0"/>
              <a:t>Réseau </a:t>
            </a:r>
            <a:r>
              <a:rPr lang="fr-FR" b="1" cap="all" dirty="0" err="1" smtClean="0"/>
              <a:t>asso</a:t>
            </a:r>
            <a:endParaRPr lang="fr-FR" b="1" cap="all"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712858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80030" y="79368"/>
            <a:ext cx="8229600" cy="1143000"/>
          </a:xfrm>
        </p:spPr>
        <p:txBody>
          <a:bodyPr/>
          <a:lstStyle/>
          <a:p>
            <a:r>
              <a:rPr lang="fr-FR" dirty="0" smtClean="0"/>
              <a:t>Comment procéder ?  1/2 </a:t>
            </a:r>
            <a:endParaRPr lang="fr-FR" dirty="0"/>
          </a:p>
        </p:txBody>
      </p:sp>
      <p:sp>
        <p:nvSpPr>
          <p:cNvPr id="3" name="Espace réservé du contenu 2"/>
          <p:cNvSpPr>
            <a:spLocks noGrp="1"/>
          </p:cNvSpPr>
          <p:nvPr>
            <p:ph idx="1"/>
          </p:nvPr>
        </p:nvSpPr>
        <p:spPr>
          <a:xfrm>
            <a:off x="457200" y="1230222"/>
            <a:ext cx="8352430" cy="5630147"/>
          </a:xfrm>
        </p:spPr>
        <p:txBody>
          <a:bodyPr>
            <a:normAutofit fontScale="85000" lnSpcReduction="20000"/>
          </a:bodyPr>
          <a:lstStyle/>
          <a:p>
            <a:pPr>
              <a:spcAft>
                <a:spcPts val="600"/>
              </a:spcAft>
            </a:pPr>
            <a:r>
              <a:rPr lang="fr-FR" sz="2286" b="1" cap="all" dirty="0" smtClean="0"/>
              <a:t>Vos carnets d’adresses  </a:t>
            </a:r>
            <a:r>
              <a:rPr lang="fr-FR" sz="2286" b="1" dirty="0" smtClean="0"/>
              <a:t>d’abord et avant tout</a:t>
            </a:r>
          </a:p>
          <a:p>
            <a:pPr marL="528638" lvl="2"/>
            <a:r>
              <a:rPr lang="fr-FR" sz="1946" dirty="0" smtClean="0"/>
              <a:t>Faire </a:t>
            </a:r>
            <a:r>
              <a:rPr lang="fr-FR" sz="1946" dirty="0"/>
              <a:t>un tableau avec 2 colonnes : Donateurs et Prescripteurs de donateurs</a:t>
            </a:r>
            <a:endParaRPr lang="fr-FR" sz="1946" dirty="0" smtClean="0"/>
          </a:p>
          <a:p>
            <a:pPr marL="528638" lvl="2"/>
            <a:r>
              <a:rPr lang="fr-FR" sz="1946" dirty="0" smtClean="0"/>
              <a:t>Prenez </a:t>
            </a:r>
            <a:r>
              <a:rPr lang="fr-FR" sz="1946" dirty="0"/>
              <a:t>votre carnet d’adresse à la lettre A et passer en revue l’ensemble de vos contacts jusqu’à la lettre Z </a:t>
            </a:r>
            <a:endParaRPr lang="fr-FR" sz="1946" dirty="0" smtClean="0"/>
          </a:p>
          <a:p>
            <a:pPr marL="528638" lvl="2"/>
            <a:r>
              <a:rPr lang="fr-FR" sz="1946" dirty="0" smtClean="0"/>
              <a:t>Notez </a:t>
            </a:r>
            <a:r>
              <a:rPr lang="fr-FR" sz="1946" dirty="0"/>
              <a:t>dans le tableau le nom des personnes que vous pensez pouvoir devenir donateur et ceux qui peuvent vous mettre en contact avec  des donateurs potentiels </a:t>
            </a:r>
            <a:r>
              <a:rPr lang="fr-FR" sz="1946" dirty="0" smtClean="0"/>
              <a:t>(un même contact pouvant apparaître dans les 2 colonnes)</a:t>
            </a:r>
            <a:r>
              <a:rPr lang="fr-FR" sz="2118" dirty="0" smtClean="0"/>
              <a:t/>
            </a:r>
            <a:br>
              <a:rPr lang="fr-FR" sz="2118" dirty="0" smtClean="0"/>
            </a:br>
            <a:endParaRPr lang="fr-FR" sz="2118" dirty="0" smtClean="0"/>
          </a:p>
          <a:p>
            <a:pPr>
              <a:spcAft>
                <a:spcPts val="600"/>
              </a:spcAft>
            </a:pPr>
            <a:r>
              <a:rPr lang="fr-FR" sz="2286" dirty="0" smtClean="0"/>
              <a:t> </a:t>
            </a:r>
            <a:r>
              <a:rPr lang="fr-FR" sz="2286" b="1" dirty="0" smtClean="0"/>
              <a:t>L</a:t>
            </a:r>
            <a:r>
              <a:rPr lang="fr-FR" sz="2286" b="1" cap="all" dirty="0" smtClean="0"/>
              <a:t>es carnets d’adresses des autres </a:t>
            </a:r>
            <a:r>
              <a:rPr lang="fr-FR" sz="2286" b="1" cap="all" dirty="0" err="1" smtClean="0"/>
              <a:t>grefons</a:t>
            </a:r>
            <a:r>
              <a:rPr lang="fr-FR" sz="2286" b="1" cap="all" dirty="0" smtClean="0"/>
              <a:t> et amis du </a:t>
            </a:r>
            <a:r>
              <a:rPr lang="fr-FR" sz="2286" b="1" cap="all" dirty="0" err="1" smtClean="0"/>
              <a:t>gref</a:t>
            </a:r>
            <a:endParaRPr lang="fr-FR" sz="2286" b="1" cap="all" dirty="0" smtClean="0"/>
          </a:p>
          <a:p>
            <a:pPr marL="528638" lvl="2"/>
            <a:r>
              <a:rPr lang="fr-FR" sz="1946" dirty="0"/>
              <a:t>Soyez très pédagogique et rassurant lorsque vous demandez à des personnes de vous ouvrir leur réseau</a:t>
            </a:r>
          </a:p>
          <a:p>
            <a:pPr marL="528638" lvl="2"/>
            <a:r>
              <a:rPr lang="fr-FR" sz="1946" dirty="0"/>
              <a:t>Etablissez des règles très claires et écrites dans la gestion des contacts et de leur propriétaire (ex : ne jamais contacter une personne sans en avoir préalablement parlé avec le propriétaire)</a:t>
            </a:r>
          </a:p>
          <a:p>
            <a:pPr marL="528638" lvl="2"/>
            <a:r>
              <a:rPr lang="fr-FR" sz="1946" dirty="0"/>
              <a:t>Rassurez en ne demandant que quelques noms (5 à 10 personnes) dans un</a:t>
            </a:r>
            <a:r>
              <a:rPr lang="fr-FR" sz="1946" dirty="0" smtClean="0"/>
              <a:t> 1</a:t>
            </a:r>
            <a:r>
              <a:rPr lang="fr-FR" sz="1946" baseline="30000" dirty="0" smtClean="0"/>
              <a:t>er</a:t>
            </a:r>
            <a:r>
              <a:rPr lang="fr-FR" sz="1946" dirty="0" smtClean="0"/>
              <a:t> temps</a:t>
            </a:r>
            <a:r>
              <a:rPr lang="fr-FR" sz="1946" dirty="0"/>
              <a:t>.</a:t>
            </a:r>
          </a:p>
          <a:p>
            <a:pPr marL="528638" lvl="2"/>
            <a:r>
              <a:rPr lang="fr-FR" sz="1946" dirty="0"/>
              <a:t>Demandez au propriétaire du contact de vous ouvrir la porte de cette personne (par téléphone ou mail) </a:t>
            </a:r>
          </a:p>
          <a:p>
            <a:pPr marL="528638" lvl="2"/>
            <a:r>
              <a:rPr lang="fr-FR" sz="1946" dirty="0"/>
              <a:t>Faite une recherche poussée sur le contact  avant de  le rencontrer</a:t>
            </a:r>
          </a:p>
          <a:p>
            <a:pPr marL="528638" lvl="2"/>
            <a:r>
              <a:rPr lang="fr-FR" sz="1946" dirty="0"/>
              <a:t>Informez le propriétaire du contact de vos différents échanges.</a:t>
            </a:r>
          </a:p>
          <a:p>
            <a:pPr marL="528638" lvl="2"/>
            <a:r>
              <a:rPr lang="fr-FR" sz="1946" dirty="0"/>
              <a:t>Faite un CR de vos différents échanges qui doivent apparaître dans la BDD</a:t>
            </a:r>
          </a:p>
          <a:p>
            <a:pPr marL="528638" lvl="2"/>
            <a:r>
              <a:rPr lang="fr-FR" sz="1946" dirty="0"/>
              <a:t>N’hésitez pas à associer le propriétaire du contact à votre démarche, s’il le souhaite</a:t>
            </a:r>
          </a:p>
          <a:p>
            <a:pPr>
              <a:buNone/>
            </a:pPr>
            <a:endParaRPr lang="fr-FR" sz="2286" b="1" cap="all" dirty="0" smtClean="0"/>
          </a:p>
        </p:txBody>
      </p:sp>
      <p:sp>
        <p:nvSpPr>
          <p:cNvPr id="4" name="Espace réservé du numéro de diapositive 3"/>
          <p:cNvSpPr>
            <a:spLocks noGrp="1"/>
          </p:cNvSpPr>
          <p:nvPr>
            <p:ph type="sldNum" sz="quarter" idx="12"/>
          </p:nvPr>
        </p:nvSpPr>
        <p:spPr/>
        <p:txBody>
          <a:bodyPr/>
          <a:lstStyle/>
          <a:p>
            <a:fld id="{E8C81BDB-F788-AC4A-BC73-998A9BA000DD}" type="slidenum">
              <a:rPr lang="fr-FR" smtClean="0"/>
              <a:pPr/>
              <a:t>46</a:t>
            </a:fld>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53099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80030" y="198420"/>
            <a:ext cx="8229600" cy="1143000"/>
          </a:xfrm>
        </p:spPr>
        <p:txBody>
          <a:bodyPr/>
          <a:lstStyle/>
          <a:p>
            <a:r>
              <a:rPr lang="fr-FR" dirty="0" smtClean="0"/>
              <a:t>Comment procéder ?  2/2 </a:t>
            </a:r>
            <a:endParaRPr lang="fr-FR" dirty="0"/>
          </a:p>
        </p:txBody>
      </p:sp>
      <p:sp>
        <p:nvSpPr>
          <p:cNvPr id="3" name="Espace réservé du contenu 2"/>
          <p:cNvSpPr>
            <a:spLocks noGrp="1"/>
          </p:cNvSpPr>
          <p:nvPr>
            <p:ph idx="1"/>
          </p:nvPr>
        </p:nvSpPr>
        <p:spPr>
          <a:xfrm>
            <a:off x="457200" y="1554916"/>
            <a:ext cx="8686800" cy="5257800"/>
          </a:xfrm>
        </p:spPr>
        <p:txBody>
          <a:bodyPr>
            <a:normAutofit/>
          </a:bodyPr>
          <a:lstStyle/>
          <a:p>
            <a:r>
              <a:rPr lang="fr-FR" b="1" cap="all" dirty="0" smtClean="0"/>
              <a:t>LES RELAIS </a:t>
            </a:r>
            <a:endParaRPr lang="fr-FR" b="1" dirty="0" smtClean="0"/>
          </a:p>
          <a:p>
            <a:pPr marL="1071563" indent="0">
              <a:buNone/>
            </a:pPr>
            <a:r>
              <a:rPr lang="fr-FR" dirty="0" smtClean="0"/>
              <a:t>CCI – Lions &amp; Rotary Club – Club d’entreprises – MEDEF – CGPME - …</a:t>
            </a:r>
          </a:p>
          <a:p>
            <a:pPr marL="0" indent="0">
              <a:buNone/>
            </a:pPr>
            <a:endParaRPr lang="fr-FR" dirty="0" smtClean="0"/>
          </a:p>
          <a:p>
            <a:r>
              <a:rPr lang="fr-FR" b="1" dirty="0" smtClean="0"/>
              <a:t>VEILLE</a:t>
            </a:r>
          </a:p>
          <a:p>
            <a:pPr marL="1071563" indent="0">
              <a:buNone/>
            </a:pPr>
            <a:r>
              <a:rPr lang="fr-FR" b="1" dirty="0" smtClean="0"/>
              <a:t>Actualité   TV, presse, web </a:t>
            </a:r>
            <a:r>
              <a:rPr lang="fr-FR" dirty="0" smtClean="0"/>
              <a:t>(tendances, </a:t>
            </a:r>
            <a:r>
              <a:rPr lang="fr-FR" dirty="0" err="1" smtClean="0"/>
              <a:t>eco</a:t>
            </a:r>
            <a:r>
              <a:rPr lang="fr-FR" dirty="0" smtClean="0"/>
              <a:t>, people…)</a:t>
            </a:r>
          </a:p>
          <a:p>
            <a:pPr marL="1071563" indent="0">
              <a:buNone/>
            </a:pPr>
            <a:r>
              <a:rPr lang="fr-FR" b="1" dirty="0" smtClean="0"/>
              <a:t>Ne pas sous-estimer l'information interne ou gratuite </a:t>
            </a:r>
            <a:r>
              <a:rPr lang="fr-FR" dirty="0" smtClean="0"/>
              <a:t> (newsletters, interventions lors d’événements…)</a:t>
            </a:r>
          </a:p>
          <a:p>
            <a:pPr lvl="2">
              <a:buNone/>
            </a:pPr>
            <a:endParaRPr lang="fr-FR" sz="1714" dirty="0" smtClean="0"/>
          </a:p>
          <a:p>
            <a:r>
              <a:rPr lang="fr-FR" b="1" cap="all" dirty="0" smtClean="0"/>
              <a:t>Constitution de la BDD</a:t>
            </a:r>
            <a:endParaRPr lang="fr-FR" b="1" dirty="0" smtClean="0"/>
          </a:p>
          <a:p>
            <a:pPr marL="1071563" indent="0">
              <a:buFont typeface="Arial"/>
              <a:buChar char="•"/>
            </a:pPr>
            <a:r>
              <a:rPr lang="fr-FR" sz="1412" dirty="0" smtClean="0"/>
              <a:t> JO ???</a:t>
            </a:r>
            <a:r>
              <a:rPr lang="fr-FR" dirty="0" smtClean="0"/>
              <a:t/>
            </a:r>
            <a:br>
              <a:rPr lang="fr-FR" dirty="0" smtClean="0"/>
            </a:br>
            <a:endParaRPr lang="fr-FR" dirty="0" smtClean="0"/>
          </a:p>
          <a:p>
            <a:r>
              <a:rPr lang="fr-FR" b="1" dirty="0" smtClean="0"/>
              <a:t>UTILISATION ET GESTION DE LA BDD</a:t>
            </a:r>
          </a:p>
          <a:p>
            <a:pPr lvl="2"/>
            <a:r>
              <a:rPr lang="fr-FR" dirty="0"/>
              <a:t>Etablir  un « mode d’emploi de la BDD</a:t>
            </a:r>
          </a:p>
          <a:p>
            <a:pPr lvl="2"/>
            <a:r>
              <a:rPr lang="fr-FR" dirty="0"/>
              <a:t>Désigner 2 ou 3 responsable de la BDD</a:t>
            </a:r>
          </a:p>
          <a:p>
            <a:pPr lvl="2">
              <a:buNone/>
            </a:pPr>
            <a:endParaRPr lang="fr-FR" sz="1714" dirty="0" smtClean="0"/>
          </a:p>
        </p:txBody>
      </p:sp>
      <p:sp>
        <p:nvSpPr>
          <p:cNvPr id="4" name="Espace réservé du numéro de diapositive 3"/>
          <p:cNvSpPr>
            <a:spLocks noGrp="1"/>
          </p:cNvSpPr>
          <p:nvPr>
            <p:ph type="sldNum" sz="quarter" idx="12"/>
          </p:nvPr>
        </p:nvSpPr>
        <p:spPr/>
        <p:txBody>
          <a:bodyPr/>
          <a:lstStyle/>
          <a:p>
            <a:fld id="{E8C81BDB-F788-AC4A-BC73-998A9BA000DD}" type="slidenum">
              <a:rPr lang="fr-FR" smtClean="0"/>
              <a:pPr/>
              <a:t>47</a:t>
            </a:fld>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53099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5398"/>
            <a:ext cx="8229600" cy="1143000"/>
          </a:xfrm>
        </p:spPr>
        <p:txBody>
          <a:bodyPr vert="horz" lIns="91440" tIns="45720" rIns="91440" bIns="45720" rtlCol="0" anchor="ctr">
            <a:normAutofit/>
          </a:bodyPr>
          <a:lstStyle/>
          <a:p>
            <a:r>
              <a:rPr lang="fr-FR" dirty="0" smtClean="0"/>
              <a:t>Démarche</a:t>
            </a:r>
            <a:endParaRPr lang="fr-FR" dirty="0"/>
          </a:p>
        </p:txBody>
      </p:sp>
      <p:sp>
        <p:nvSpPr>
          <p:cNvPr id="3" name="Espace réservé du contenu 2"/>
          <p:cNvSpPr>
            <a:spLocks noGrp="1"/>
          </p:cNvSpPr>
          <p:nvPr>
            <p:ph idx="1"/>
          </p:nvPr>
        </p:nvSpPr>
        <p:spPr>
          <a:xfrm>
            <a:off x="714453" y="1208398"/>
            <a:ext cx="7972347" cy="5046779"/>
          </a:xfrm>
        </p:spPr>
        <p:txBody>
          <a:bodyPr vert="horz" lIns="91440" tIns="45720" rIns="91440" bIns="45720" rtlCol="0">
            <a:noAutofit/>
          </a:bodyPr>
          <a:lstStyle/>
          <a:p>
            <a:pPr marL="0" indent="0"/>
            <a:r>
              <a:rPr lang="fr-FR" b="1" dirty="0">
                <a:ea typeface="ＭＳ Ｐゴシック" pitchFamily="34" charset="-128"/>
              </a:rPr>
              <a:t>Identifier</a:t>
            </a:r>
            <a:r>
              <a:rPr lang="fr-FR" b="1" dirty="0" smtClean="0">
                <a:ea typeface="ＭＳ Ｐゴシック" pitchFamily="34" charset="-128"/>
              </a:rPr>
              <a:t> </a:t>
            </a:r>
          </a:p>
          <a:p>
            <a:pPr marL="357188" indent="0" defTabSz="79375">
              <a:buNone/>
            </a:pPr>
            <a:r>
              <a:rPr lang="fr-FR" dirty="0" smtClean="0">
                <a:ea typeface="ＭＳ Ｐゴシック" pitchFamily="34" charset="-128"/>
              </a:rPr>
              <a:t>Créer </a:t>
            </a:r>
            <a:r>
              <a:rPr lang="fr-FR" dirty="0">
                <a:ea typeface="ＭＳ Ｐゴシック" pitchFamily="34" charset="-128"/>
              </a:rPr>
              <a:t>un vivier de </a:t>
            </a:r>
            <a:r>
              <a:rPr lang="fr-FR" dirty="0" smtClean="0">
                <a:ea typeface="ＭＳ Ｐゴシック" pitchFamily="34" charset="-128"/>
              </a:rPr>
              <a:t>prospects en faisant chacun le travail sur son carnet d’adresse et en sollicitant des contact auprès de votre cœur de réseau </a:t>
            </a:r>
            <a:br>
              <a:rPr lang="fr-FR" dirty="0" smtClean="0">
                <a:ea typeface="ＭＳ Ｐゴシック" pitchFamily="34" charset="-128"/>
              </a:rPr>
            </a:br>
            <a:endParaRPr lang="fr-FR" dirty="0">
              <a:ea typeface="ＭＳ Ｐゴシック" pitchFamily="34" charset="-128"/>
            </a:endParaRPr>
          </a:p>
          <a:p>
            <a:r>
              <a:rPr lang="fr-FR" b="1" dirty="0">
                <a:ea typeface="ＭＳ Ｐゴシック" pitchFamily="34" charset="-128"/>
              </a:rPr>
              <a:t>Evaluer </a:t>
            </a:r>
            <a:r>
              <a:rPr lang="fr-FR" b="1" dirty="0" smtClean="0">
                <a:ea typeface="ＭＳ Ｐゴシック" pitchFamily="34" charset="-128"/>
              </a:rPr>
              <a:t/>
            </a:r>
            <a:br>
              <a:rPr lang="fr-FR" b="1" dirty="0" smtClean="0">
                <a:ea typeface="ＭＳ Ｐゴシック" pitchFamily="34" charset="-128"/>
              </a:rPr>
            </a:br>
            <a:r>
              <a:rPr lang="fr-FR" dirty="0" smtClean="0">
                <a:ea typeface="ＭＳ Ｐゴシック" pitchFamily="34" charset="-128"/>
              </a:rPr>
              <a:t>Etablir </a:t>
            </a:r>
            <a:r>
              <a:rPr lang="fr-FR" dirty="0">
                <a:ea typeface="ＭＳ Ｐゴシック" pitchFamily="34" charset="-128"/>
              </a:rPr>
              <a:t>des </a:t>
            </a:r>
            <a:r>
              <a:rPr lang="fr-FR" dirty="0" smtClean="0">
                <a:ea typeface="ＭＳ Ｐゴシック" pitchFamily="34" charset="-128"/>
              </a:rPr>
              <a:t>priorités en qualifiant le fichier par une recherche approfondie sur les prospects (méthode LIC et tableau de classement )</a:t>
            </a:r>
          </a:p>
          <a:p>
            <a:pPr marL="0" indent="0">
              <a:buNone/>
            </a:pPr>
            <a:endParaRPr lang="fr-FR" dirty="0">
              <a:ea typeface="ＭＳ Ｐゴシック" pitchFamily="34" charset="-128"/>
            </a:endParaRPr>
          </a:p>
          <a:p>
            <a:r>
              <a:rPr lang="fr-FR" b="1" dirty="0">
                <a:ea typeface="ＭＳ Ｐゴシック" pitchFamily="34" charset="-128"/>
              </a:rPr>
              <a:t>Connaître, comprendre </a:t>
            </a:r>
            <a:r>
              <a:rPr lang="fr-FR" b="1" dirty="0" smtClean="0">
                <a:ea typeface="ＭＳ Ｐゴシック" pitchFamily="34" charset="-128"/>
              </a:rPr>
              <a:t> pour convaincre</a:t>
            </a:r>
            <a:br>
              <a:rPr lang="fr-FR" b="1" dirty="0" smtClean="0">
                <a:ea typeface="ＭＳ Ｐゴシック" pitchFamily="34" charset="-128"/>
              </a:rPr>
            </a:br>
            <a:r>
              <a:rPr lang="fr-FR" dirty="0" smtClean="0">
                <a:ea typeface="ＭＳ Ｐゴシック" pitchFamily="34" charset="-128"/>
              </a:rPr>
              <a:t>Prendre le temps de la rencontre avec le donateur potentiel pour développer un partenariat adapté et obtenir un OUI ! </a:t>
            </a:r>
          </a:p>
          <a:p>
            <a:endParaRPr lang="fr-FR" dirty="0">
              <a:ea typeface="ＭＳ Ｐゴシック" pitchFamily="34" charset="-128"/>
            </a:endParaRPr>
          </a:p>
          <a:p>
            <a:r>
              <a:rPr lang="fr-FR" b="1" dirty="0">
                <a:ea typeface="ＭＳ Ｐゴシック" pitchFamily="34" charset="-128"/>
              </a:rPr>
              <a:t>S</a:t>
            </a:r>
            <a:r>
              <a:rPr lang="fr-FR" b="1" dirty="0" smtClean="0">
                <a:ea typeface="ＭＳ Ｐゴシック" pitchFamily="34" charset="-128"/>
              </a:rPr>
              <a:t>uivre </a:t>
            </a:r>
            <a:r>
              <a:rPr lang="fr-FR" b="1" dirty="0">
                <a:ea typeface="ＭＳ Ｐゴシック" pitchFamily="34" charset="-128"/>
              </a:rPr>
              <a:t/>
            </a:r>
            <a:br>
              <a:rPr lang="fr-FR" b="1" dirty="0">
                <a:ea typeface="ＭＳ Ｐゴシック" pitchFamily="34" charset="-128"/>
              </a:rPr>
            </a:br>
            <a:r>
              <a:rPr lang="fr-FR" b="1" dirty="0" smtClean="0">
                <a:ea typeface="ＭＳ Ｐゴシック" pitchFamily="34" charset="-128"/>
              </a:rPr>
              <a:t>	</a:t>
            </a:r>
            <a:r>
              <a:rPr lang="fr-FR" dirty="0" smtClean="0">
                <a:ea typeface="ＭＳ Ｐゴシック" pitchFamily="34" charset="-128"/>
              </a:rPr>
              <a:t>Fidéliser</a:t>
            </a:r>
            <a:r>
              <a:rPr lang="fr-FR" dirty="0">
                <a:ea typeface="ＭＳ Ｐゴシック" pitchFamily="34" charset="-128"/>
              </a:rPr>
              <a:t>, entretenir la relation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593071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ZoneTexte 2"/>
          <p:cNvSpPr txBox="1"/>
          <p:nvPr/>
        </p:nvSpPr>
        <p:spPr>
          <a:xfrm>
            <a:off x="900756" y="2407392"/>
            <a:ext cx="7751927" cy="2062103"/>
          </a:xfrm>
          <a:prstGeom prst="rect">
            <a:avLst/>
          </a:prstGeom>
          <a:solidFill>
            <a:schemeClr val="bg2"/>
          </a:solidFill>
        </p:spPr>
        <p:txBody>
          <a:bodyPr wrap="square" rtlCol="0">
            <a:spAutoFit/>
          </a:bodyPr>
          <a:lstStyle/>
          <a:p>
            <a:r>
              <a:rPr lang="fr-FR" sz="2000" b="1" dirty="0" smtClean="0"/>
              <a:t>Exercice 1</a:t>
            </a:r>
            <a:r>
              <a:rPr lang="fr-FR" sz="2000" dirty="0" smtClean="0"/>
              <a:t>: adressez-moi un email de quelques lignes vous présentant  (objectif : nous donner envie de vous accorder un RDV, parce que vous représentez une structure +++ !) : </a:t>
            </a:r>
          </a:p>
          <a:p>
            <a:pPr marL="723900"/>
            <a:r>
              <a:rPr lang="fr-FR" sz="2000" dirty="0" smtClean="0"/>
              <a:t>                  </a:t>
            </a:r>
            <a:r>
              <a:rPr lang="fr-FR" sz="2000" dirty="0" smtClean="0">
                <a:hlinkClick r:id="rId2"/>
              </a:rPr>
              <a:t>marianne.maillot@gmail.com</a:t>
            </a:r>
            <a:endParaRPr lang="fr-FR" sz="2000" dirty="0" smtClean="0"/>
          </a:p>
          <a:p>
            <a:endParaRPr lang="fr-FR" sz="2000" dirty="0"/>
          </a:p>
          <a:p>
            <a:r>
              <a:rPr lang="fr-FR" sz="2000" b="1" dirty="0" smtClean="0"/>
              <a:t>Exercice 2 </a:t>
            </a:r>
            <a:r>
              <a:rPr lang="fr-FR" sz="2000" dirty="0" smtClean="0"/>
              <a:t>:  « recherche donateur »</a:t>
            </a:r>
            <a:r>
              <a:rPr lang="fr-FR" sz="2800" dirty="0" smtClean="0">
                <a:solidFill>
                  <a:schemeClr val="bg1">
                    <a:lumMod val="50000"/>
                  </a:schemeClr>
                </a:solidFill>
                <a:latin typeface="Century Gothic"/>
                <a:ea typeface="Calibri"/>
                <a:cs typeface="Arial"/>
              </a:rPr>
              <a:t> </a:t>
            </a:r>
            <a:r>
              <a:rPr lang="fr-FR" sz="2800" dirty="0">
                <a:solidFill>
                  <a:schemeClr val="bg1">
                    <a:lumMod val="50000"/>
                  </a:schemeClr>
                </a:solidFill>
                <a:latin typeface="Arial"/>
                <a:ea typeface="Calibri"/>
                <a:cs typeface="Times New Roman"/>
              </a:rPr>
              <a:t> </a:t>
            </a:r>
            <a:endParaRPr lang="fr-FR" sz="2800" dirty="0">
              <a:solidFill>
                <a:schemeClr val="bg1">
                  <a:lumMod val="50000"/>
                </a:schemeClr>
              </a:solidFill>
              <a:ea typeface="Calibri"/>
              <a:cs typeface="Times New Roman"/>
            </a:endParaRPr>
          </a:p>
        </p:txBody>
      </p:sp>
      <p:sp>
        <p:nvSpPr>
          <p:cNvPr id="4" name="Espace réservé du numéro de diapositive 3"/>
          <p:cNvSpPr>
            <a:spLocks noGrp="1"/>
          </p:cNvSpPr>
          <p:nvPr>
            <p:ph type="sldNum" sz="quarter" idx="12"/>
          </p:nvPr>
        </p:nvSpPr>
        <p:spPr/>
        <p:txBody>
          <a:bodyPr/>
          <a:lstStyle/>
          <a:p>
            <a:fld id="{E8C81BDB-F788-AC4A-BC73-998A9BA000DD}" type="slidenum">
              <a:rPr lang="fr-FR" smtClean="0"/>
              <a:pPr/>
              <a:t>49</a:t>
            </a:fld>
            <a:endParaRPr lang="fr-FR" dirty="0"/>
          </a:p>
        </p:txBody>
      </p:sp>
      <p:sp>
        <p:nvSpPr>
          <p:cNvPr id="6" name="Titre 1"/>
          <p:cNvSpPr txBox="1">
            <a:spLocks/>
          </p:cNvSpPr>
          <p:nvPr/>
        </p:nvSpPr>
        <p:spPr>
          <a:xfrm>
            <a:off x="566381" y="602671"/>
            <a:ext cx="8229600" cy="13762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fr-FR" sz="3600" kern="1200">
                <a:solidFill>
                  <a:srgbClr val="FF6600"/>
                </a:solidFill>
                <a:latin typeface="Century Gothic" pitchFamily="34" charset="0"/>
                <a:ea typeface="+mj-ea"/>
                <a:cs typeface="+mj-cs"/>
              </a:defRPr>
            </a:lvl1pPr>
          </a:lstStyle>
          <a:p>
            <a:pPr algn="ctr"/>
            <a:r>
              <a:rPr lang="fr-FR" sz="3100" b="1" dirty="0" smtClean="0"/>
              <a:t>Exercices </a:t>
            </a:r>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34522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80030" y="331631"/>
            <a:ext cx="8229600" cy="1143000"/>
          </a:xfrm>
        </p:spPr>
        <p:txBody>
          <a:bodyPr/>
          <a:lstStyle/>
          <a:p>
            <a:r>
              <a:rPr lang="fr-FR" dirty="0" smtClean="0"/>
              <a:t>Toute collecte de </a:t>
            </a:r>
            <a:r>
              <a:rPr lang="fr-FR" dirty="0"/>
              <a:t>fonds implique</a:t>
            </a:r>
            <a:r>
              <a:rPr lang="fr-FR" dirty="0" smtClean="0"/>
              <a:t>…</a:t>
            </a:r>
            <a:endParaRPr lang="fr-FR" dirty="0"/>
          </a:p>
        </p:txBody>
      </p:sp>
      <p:sp>
        <p:nvSpPr>
          <p:cNvPr id="3" name="Espace réservé du contenu 2"/>
          <p:cNvSpPr>
            <a:spLocks noGrp="1"/>
          </p:cNvSpPr>
          <p:nvPr>
            <p:ph idx="1"/>
          </p:nvPr>
        </p:nvSpPr>
        <p:spPr>
          <a:xfrm>
            <a:off x="1292772" y="1468189"/>
            <a:ext cx="7646276" cy="1992926"/>
          </a:xfrm>
        </p:spPr>
        <p:txBody>
          <a:bodyPr>
            <a:noAutofit/>
          </a:bodyPr>
          <a:lstStyle/>
          <a:p>
            <a:r>
              <a:rPr lang="fr-FR" dirty="0" smtClean="0"/>
              <a:t>Des</a:t>
            </a:r>
            <a:r>
              <a:rPr lang="fr-FR" b="1" dirty="0" smtClean="0"/>
              <a:t> </a:t>
            </a:r>
            <a:r>
              <a:rPr lang="fr-FR" b="1" dirty="0"/>
              <a:t>moyens  </a:t>
            </a:r>
            <a:r>
              <a:rPr lang="fr-FR" dirty="0" smtClean="0"/>
              <a:t>financiers</a:t>
            </a:r>
            <a:endParaRPr lang="fr-FR" dirty="0"/>
          </a:p>
          <a:p>
            <a:r>
              <a:rPr lang="fr-FR" dirty="0" smtClean="0"/>
              <a:t>Des ressources </a:t>
            </a:r>
            <a:r>
              <a:rPr lang="fr-FR" b="1" dirty="0" smtClean="0"/>
              <a:t>humaines</a:t>
            </a:r>
            <a:endParaRPr lang="fr-FR" b="1" dirty="0"/>
          </a:p>
          <a:p>
            <a:r>
              <a:rPr lang="fr-FR" dirty="0" smtClean="0"/>
              <a:t>Des </a:t>
            </a:r>
            <a:r>
              <a:rPr lang="fr-FR" b="1" dirty="0"/>
              <a:t>changements</a:t>
            </a:r>
            <a:r>
              <a:rPr lang="fr-FR" dirty="0"/>
              <a:t> dans la vie de </a:t>
            </a:r>
            <a:r>
              <a:rPr lang="fr-FR" dirty="0" smtClean="0"/>
              <a:t>la structure </a:t>
            </a:r>
            <a:br>
              <a:rPr lang="fr-FR" dirty="0" smtClean="0"/>
            </a:br>
            <a:r>
              <a:rPr lang="fr-FR" sz="1600" dirty="0" smtClean="0"/>
              <a:t>(communication, organisation…)</a:t>
            </a:r>
          </a:p>
          <a:p>
            <a:r>
              <a:rPr lang="fr-FR" dirty="0" smtClean="0"/>
              <a:t>Du </a:t>
            </a:r>
            <a:r>
              <a:rPr lang="fr-FR" b="1" dirty="0" smtClean="0"/>
              <a:t>temps </a:t>
            </a:r>
          </a:p>
          <a:p>
            <a:r>
              <a:rPr lang="fr-FR" dirty="0" smtClean="0"/>
              <a:t>D</a:t>
            </a:r>
            <a:r>
              <a:rPr lang="fr-FR" dirty="0"/>
              <a:t>u </a:t>
            </a:r>
            <a:r>
              <a:rPr lang="fr-FR" b="1" dirty="0"/>
              <a:t>professionnalisme</a:t>
            </a:r>
            <a:r>
              <a:rPr lang="fr-FR" dirty="0"/>
              <a:t> et de l’</a:t>
            </a:r>
            <a:r>
              <a:rPr lang="fr-FR" b="1" dirty="0"/>
              <a:t>enthousiasme</a:t>
            </a:r>
          </a:p>
          <a:p>
            <a:endParaRPr lang="fr-FR" dirty="0"/>
          </a:p>
        </p:txBody>
      </p:sp>
      <p:sp>
        <p:nvSpPr>
          <p:cNvPr id="4" name="Espace réservé du contenu 2"/>
          <p:cNvSpPr txBox="1">
            <a:spLocks/>
          </p:cNvSpPr>
          <p:nvPr/>
        </p:nvSpPr>
        <p:spPr>
          <a:xfrm>
            <a:off x="1292771" y="4353712"/>
            <a:ext cx="7155193" cy="23677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F6600"/>
              </a:buClr>
              <a:buFont typeface="Webdings" pitchFamily="18" charset="2"/>
              <a:buChar char="4"/>
              <a:defRPr sz="2000" kern="1200">
                <a:solidFill>
                  <a:schemeClr val="tx1"/>
                </a:solidFill>
                <a:latin typeface="+mn-lt"/>
                <a:ea typeface="+mn-ea"/>
                <a:cs typeface="+mn-cs"/>
              </a:defRPr>
            </a:lvl1pPr>
            <a:lvl2pPr marL="742950" indent="-285750" algn="l" defTabSz="457200" rtl="0" eaLnBrk="1" latinLnBrk="0" hangingPunct="1">
              <a:spcBef>
                <a:spcPct val="20000"/>
              </a:spcBef>
              <a:buClr>
                <a:srgbClr val="000099"/>
              </a:buClr>
              <a:buFont typeface="Arial" pitchFamily="34" charset="0"/>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Clr>
                <a:srgbClr val="000099"/>
              </a:buClr>
              <a:buFont typeface="Arial"/>
              <a:buChar char="•"/>
              <a:defRPr lang="fr-FR" sz="1400" kern="1200" dirty="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b="1" dirty="0"/>
              <a:t>Un positionnement unique </a:t>
            </a:r>
            <a:r>
              <a:rPr lang="fr-FR" dirty="0" smtClean="0"/>
              <a:t/>
            </a:r>
            <a:br>
              <a:rPr lang="fr-FR" dirty="0" smtClean="0"/>
            </a:br>
            <a:r>
              <a:rPr lang="fr-FR" sz="1600" dirty="0" smtClean="0"/>
              <a:t>Des projets ambitieux au service d’une cause mobilisatrice, </a:t>
            </a:r>
            <a:br>
              <a:rPr lang="fr-FR" sz="1600" dirty="0" smtClean="0"/>
            </a:br>
            <a:r>
              <a:rPr lang="fr-FR" sz="1600" dirty="0" smtClean="0"/>
              <a:t>portés par un acteur légitime pour les développer. </a:t>
            </a:r>
            <a:br>
              <a:rPr lang="fr-FR" sz="1600" dirty="0" smtClean="0"/>
            </a:br>
            <a:endParaRPr lang="fr-FR" sz="800" dirty="0" smtClean="0"/>
          </a:p>
          <a:p>
            <a:r>
              <a:rPr lang="fr-FR" b="1" dirty="0" smtClean="0"/>
              <a:t>Une </a:t>
            </a:r>
            <a:r>
              <a:rPr lang="fr-FR" b="1" dirty="0"/>
              <a:t>démarche </a:t>
            </a:r>
            <a:r>
              <a:rPr lang="fr-FR" b="1" dirty="0" smtClean="0"/>
              <a:t>structurée</a:t>
            </a:r>
          </a:p>
          <a:p>
            <a:pPr marL="0" indent="0">
              <a:buNone/>
            </a:pPr>
            <a:r>
              <a:rPr lang="fr-FR" dirty="0"/>
              <a:t/>
            </a:r>
            <a:br>
              <a:rPr lang="fr-FR" dirty="0"/>
            </a:br>
            <a:r>
              <a:rPr lang="fr-FR" sz="900" dirty="0"/>
              <a:t> </a:t>
            </a:r>
          </a:p>
          <a:p>
            <a:pPr marL="0" indent="0">
              <a:buNone/>
            </a:pPr>
            <a:endParaRPr lang="fr-FR" dirty="0"/>
          </a:p>
        </p:txBody>
      </p:sp>
      <p:sp>
        <p:nvSpPr>
          <p:cNvPr id="5" name="Text Box 3"/>
          <p:cNvSpPr txBox="1">
            <a:spLocks noChangeArrowheads="1"/>
          </p:cNvSpPr>
          <p:nvPr/>
        </p:nvSpPr>
        <p:spPr bwMode="auto">
          <a:xfrm>
            <a:off x="472789" y="3730081"/>
            <a:ext cx="8200563" cy="523220"/>
          </a:xfrm>
          <a:prstGeom prst="rect">
            <a:avLst/>
          </a:prstGeom>
        </p:spPr>
        <p:txBody>
          <a:bodyPr vert="horz" lIns="91440" tIns="45720" rIns="91440" bIns="45720" rtlCol="0" anchor="ctr">
            <a:normAutofit/>
          </a:bodyPr>
          <a:lstStyle>
            <a:lvl1pPr>
              <a:spcBef>
                <a:spcPct val="0"/>
              </a:spcBef>
              <a:buNone/>
              <a:defRPr lang="fr-FR" sz="2800" dirty="0">
                <a:solidFill>
                  <a:srgbClr val="FF6600"/>
                </a:solidFill>
                <a:latin typeface="Century Gothic" pitchFamily="34" charset="0"/>
                <a:ea typeface="+mj-ea"/>
                <a:cs typeface="+mj-cs"/>
              </a:defRPr>
            </a:lvl1pPr>
          </a:lstStyle>
          <a:p>
            <a:r>
              <a:rPr lang="pt-BR" dirty="0"/>
              <a:t>Facteurs clés de </a:t>
            </a:r>
            <a:r>
              <a:rPr lang="pt-BR" dirty="0" smtClean="0"/>
              <a:t>succès</a:t>
            </a:r>
            <a:endParaRPr lang="pt-BR" sz="1600" b="1" dirty="0"/>
          </a:p>
        </p:txBody>
      </p:sp>
      <p:sp>
        <p:nvSpPr>
          <p:cNvPr id="6" name="Espace réservé du numéro de diapositive 5"/>
          <p:cNvSpPr>
            <a:spLocks noGrp="1"/>
          </p:cNvSpPr>
          <p:nvPr>
            <p:ph type="sldNum" sz="quarter" idx="12"/>
          </p:nvPr>
        </p:nvSpPr>
        <p:spPr/>
        <p:txBody>
          <a:bodyPr/>
          <a:lstStyle/>
          <a:p>
            <a:fld id="{E8C81BDB-F788-AC4A-BC73-998A9BA000DD}" type="slidenum">
              <a:rPr lang="fr-FR" smtClean="0"/>
              <a:pPr/>
              <a:t>5</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141076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aller plus loin…</a:t>
            </a:r>
            <a:endParaRPr lang="fr-FR" dirty="0"/>
          </a:p>
        </p:txBody>
      </p:sp>
      <p:sp>
        <p:nvSpPr>
          <p:cNvPr id="3" name="Espace réservé du contenu 2"/>
          <p:cNvSpPr>
            <a:spLocks noGrp="1"/>
          </p:cNvSpPr>
          <p:nvPr>
            <p:ph idx="1"/>
          </p:nvPr>
        </p:nvSpPr>
        <p:spPr>
          <a:xfrm>
            <a:off x="457200" y="1378378"/>
            <a:ext cx="8229600" cy="5343098"/>
          </a:xfrm>
        </p:spPr>
        <p:txBody>
          <a:bodyPr>
            <a:normAutofit fontScale="92500" lnSpcReduction="20000"/>
          </a:bodyPr>
          <a:lstStyle/>
          <a:p>
            <a:r>
              <a:rPr lang="fr-FR" dirty="0" smtClean="0">
                <a:ea typeface="ＭＳ Ｐゴシック" pitchFamily="34" charset="-128"/>
              </a:rPr>
              <a:t>fundraisers.fr</a:t>
            </a:r>
          </a:p>
          <a:p>
            <a:r>
              <a:rPr lang="fr-FR" dirty="0" err="1" smtClean="0">
                <a:ea typeface="ＭＳ Ｐゴシック" pitchFamily="34" charset="-128"/>
              </a:rPr>
              <a:t>centre-francais-fondations.org</a:t>
            </a:r>
            <a:endParaRPr lang="fr-FR" dirty="0" smtClean="0">
              <a:ea typeface="ＭＳ Ｐゴシック" pitchFamily="34" charset="-128"/>
            </a:endParaRPr>
          </a:p>
          <a:p>
            <a:r>
              <a:rPr lang="fr-FR" dirty="0" err="1" smtClean="0"/>
              <a:t>francegenerosites.org</a:t>
            </a:r>
            <a:endParaRPr lang="fr-FR" dirty="0" smtClean="0">
              <a:ea typeface="ＭＳ Ｐゴシック" pitchFamily="34" charset="-128"/>
            </a:endParaRPr>
          </a:p>
          <a:p>
            <a:r>
              <a:rPr lang="fr-FR" dirty="0" smtClean="0">
                <a:ea typeface="ＭＳ Ｐゴシック" pitchFamily="34" charset="-128"/>
              </a:rPr>
              <a:t>cerphi.org</a:t>
            </a:r>
          </a:p>
          <a:p>
            <a:r>
              <a:rPr lang="fr-FR" dirty="0" err="1" smtClean="0">
                <a:ea typeface="ＭＳ Ｐゴシック" pitchFamily="34" charset="-128"/>
              </a:rPr>
              <a:t>admical.org</a:t>
            </a:r>
            <a:r>
              <a:rPr lang="fr-FR" dirty="0" smtClean="0">
                <a:ea typeface="ＭＳ Ｐゴシック" pitchFamily="34" charset="-128"/>
              </a:rPr>
              <a:t> </a:t>
            </a:r>
          </a:p>
          <a:p>
            <a:r>
              <a:rPr lang="fr-FR" dirty="0" err="1" smtClean="0">
                <a:ea typeface="ＭＳ Ｐゴシック" pitchFamily="34" charset="-128"/>
              </a:rPr>
              <a:t>pro-bono.fr</a:t>
            </a:r>
            <a:endParaRPr lang="fr-FR" dirty="0" smtClean="0">
              <a:ea typeface="ＭＳ Ｐゴシック" pitchFamily="34" charset="-128"/>
            </a:endParaRPr>
          </a:p>
          <a:p>
            <a:r>
              <a:rPr lang="fr-FR" smtClean="0">
                <a:ea typeface="ＭＳ Ｐゴシック" pitchFamily="34" charset="-128"/>
              </a:rPr>
              <a:t>lerameau.fr</a:t>
            </a:r>
          </a:p>
          <a:p>
            <a:r>
              <a:rPr lang="fr-FR" dirty="0" smtClean="0">
                <a:ea typeface="ＭＳ Ｐゴシック" pitchFamily="34" charset="-128"/>
              </a:rPr>
              <a:t>koeo.net</a:t>
            </a:r>
          </a:p>
          <a:p>
            <a:r>
              <a:rPr lang="fr-FR" dirty="0" smtClean="0">
                <a:ea typeface="ＭＳ Ｐゴシック" pitchFamily="34" charset="-128"/>
              </a:rPr>
              <a:t>Babyloan.fr</a:t>
            </a:r>
          </a:p>
          <a:p>
            <a:r>
              <a:rPr lang="fr-FR" dirty="0" err="1" smtClean="0">
                <a:ea typeface="ＭＳ Ｐゴシック" pitchFamily="34" charset="-128"/>
              </a:rPr>
              <a:t>mecenova.fr</a:t>
            </a:r>
            <a:endParaRPr lang="fr-FR" dirty="0" smtClean="0">
              <a:ea typeface="ＭＳ Ｐゴシック" pitchFamily="34" charset="-128"/>
            </a:endParaRPr>
          </a:p>
          <a:p>
            <a:r>
              <a:rPr lang="fr-FR" dirty="0" smtClean="0">
                <a:ea typeface="ＭＳ Ｐゴシック" pitchFamily="34" charset="-128"/>
              </a:rPr>
              <a:t>imsentreprendre.com</a:t>
            </a:r>
          </a:p>
          <a:p>
            <a:r>
              <a:rPr lang="fr-FR" dirty="0" err="1" smtClean="0">
                <a:ea typeface="ＭＳ Ｐゴシック" pitchFamily="34" charset="-128"/>
              </a:rPr>
              <a:t>philanthropyineurope.com</a:t>
            </a:r>
            <a:endParaRPr lang="fr-FR" dirty="0" smtClean="0">
              <a:ea typeface="ＭＳ Ｐゴシック" pitchFamily="34" charset="-128"/>
            </a:endParaRPr>
          </a:p>
          <a:p>
            <a:r>
              <a:rPr lang="fr-FR" dirty="0" smtClean="0">
                <a:ea typeface="ＭＳ Ｐゴシック" pitchFamily="34" charset="-128"/>
                <a:hlinkClick r:id="rId2"/>
              </a:rPr>
              <a:t>developpement-durable.gouv.fr/-Mecenat-d-entreprise-pour-le-.html</a:t>
            </a:r>
            <a:endParaRPr lang="fr-FR" dirty="0" smtClean="0">
              <a:ea typeface="ＭＳ Ｐゴシック" pitchFamily="34" charset="-128"/>
            </a:endParaRPr>
          </a:p>
          <a:p>
            <a:r>
              <a:rPr lang="fr-FR" dirty="0" err="1" smtClean="0">
                <a:ea typeface="ＭＳ Ｐゴシック" pitchFamily="34" charset="-128"/>
              </a:rPr>
              <a:t>Helloasso.fr</a:t>
            </a:r>
            <a:endParaRPr lang="fr-FR" dirty="0" smtClean="0">
              <a:ea typeface="ＭＳ Ｐゴシック" pitchFamily="34" charset="-128"/>
            </a:endParaRPr>
          </a:p>
          <a:p>
            <a:r>
              <a:rPr lang="fr-FR" dirty="0" err="1" smtClean="0"/>
              <a:t>microdon.org</a:t>
            </a:r>
            <a:endParaRPr lang="fr-FR" dirty="0" smtClean="0">
              <a:ea typeface="ＭＳ Ｐゴシック" pitchFamily="34" charset="-128"/>
            </a:endParaRPr>
          </a:p>
          <a:p>
            <a:r>
              <a:rPr lang="fr-FR" dirty="0" err="1" smtClean="0"/>
              <a:t>youphil.com</a:t>
            </a:r>
            <a:endParaRPr lang="fr-FR" dirty="0" smtClean="0"/>
          </a:p>
          <a:p>
            <a:r>
              <a:rPr lang="fr-FR" dirty="0" err="1" smtClean="0"/>
              <a:t>ted.com</a:t>
            </a:r>
            <a:endParaRPr lang="fr-FR" dirty="0" smtClean="0"/>
          </a:p>
          <a:p>
            <a:r>
              <a:rPr lang="fr-FR" dirty="0" smtClean="0"/>
              <a:t>….</a:t>
            </a:r>
            <a:endParaRPr lang="fr-FR" dirty="0"/>
          </a:p>
        </p:txBody>
      </p:sp>
      <p:sp>
        <p:nvSpPr>
          <p:cNvPr id="4" name="Espace réservé du numéro de diapositive 3"/>
          <p:cNvSpPr>
            <a:spLocks noGrp="1"/>
          </p:cNvSpPr>
          <p:nvPr>
            <p:ph type="sldNum" sz="quarter" idx="12"/>
          </p:nvPr>
        </p:nvSpPr>
        <p:spPr/>
        <p:txBody>
          <a:bodyPr/>
          <a:lstStyle/>
          <a:p>
            <a:fld id="{E8C81BDB-F788-AC4A-BC73-998A9BA000DD}" type="slidenum">
              <a:rPr lang="fr-FR" smtClean="0"/>
              <a:pPr/>
              <a:t>50</a:t>
            </a:fld>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03735528"/>
      </p:ext>
    </p:extLst>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re 1"/>
          <p:cNvSpPr txBox="1">
            <a:spLocks/>
          </p:cNvSpPr>
          <p:nvPr/>
        </p:nvSpPr>
        <p:spPr>
          <a:xfrm>
            <a:off x="1028906" y="1723869"/>
            <a:ext cx="7105444" cy="3672589"/>
          </a:xfrm>
          <a:prstGeom prst="rect">
            <a:avLst/>
          </a:prstGeom>
          <a:noFill/>
        </p:spPr>
        <p:txBody>
          <a:bodyPr vert="horz" lIns="91440" tIns="45720" rIns="91440" bIns="45720" rtlCol="0" anchor="ctr">
            <a:normAutofit/>
          </a:bodyPr>
          <a:lstStyle>
            <a:lvl1pPr algn="l" defTabSz="457200" rtl="0" eaLnBrk="1" latinLnBrk="0" hangingPunct="1">
              <a:spcBef>
                <a:spcPct val="0"/>
              </a:spcBef>
              <a:buNone/>
              <a:defRPr lang="fr-FR" sz="2400" kern="1200" dirty="0">
                <a:solidFill>
                  <a:srgbClr val="FF6600"/>
                </a:solidFill>
                <a:latin typeface="Century Gothic" pitchFamily="34" charset="0"/>
                <a:ea typeface="+mj-ea"/>
                <a:cs typeface="+mj-cs"/>
              </a:defRPr>
            </a:lvl1pPr>
          </a:lstStyle>
          <a:p>
            <a:pPr algn="ctr"/>
            <a:r>
              <a:rPr lang="fr-FR" sz="3600" b="1" dirty="0" smtClean="0"/>
              <a:t>Merci  </a:t>
            </a:r>
            <a:r>
              <a:rPr lang="fr-FR" sz="3600" b="1" dirty="0" smtClean="0">
                <a:solidFill>
                  <a:srgbClr val="003399"/>
                </a:solidFill>
              </a:rPr>
              <a:t/>
            </a:r>
            <a:br>
              <a:rPr lang="fr-FR" sz="3600" b="1" dirty="0" smtClean="0">
                <a:solidFill>
                  <a:srgbClr val="003399"/>
                </a:solidFill>
              </a:rPr>
            </a:br>
            <a:r>
              <a:rPr lang="fr-FR" sz="3600" b="1" dirty="0" smtClean="0">
                <a:solidFill>
                  <a:srgbClr val="003399"/>
                </a:solidFill>
              </a:rPr>
              <a:t/>
            </a:r>
            <a:br>
              <a:rPr lang="fr-FR" sz="3600" b="1" dirty="0" smtClean="0">
                <a:solidFill>
                  <a:srgbClr val="003399"/>
                </a:solidFill>
              </a:rPr>
            </a:br>
            <a:r>
              <a:rPr lang="fr-FR" sz="3600" b="1" dirty="0" smtClean="0">
                <a:solidFill>
                  <a:srgbClr val="003399"/>
                </a:solidFill>
              </a:rPr>
              <a:t>&amp;</a:t>
            </a:r>
          </a:p>
          <a:p>
            <a:pPr algn="ctr"/>
            <a:r>
              <a:rPr lang="fr-FR" sz="3600" b="1" dirty="0" smtClean="0">
                <a:solidFill>
                  <a:srgbClr val="003399"/>
                </a:solidFill>
              </a:rPr>
              <a:t/>
            </a:r>
            <a:br>
              <a:rPr lang="fr-FR" sz="3600" b="1" dirty="0" smtClean="0">
                <a:solidFill>
                  <a:srgbClr val="003399"/>
                </a:solidFill>
              </a:rPr>
            </a:br>
            <a:r>
              <a:rPr lang="fr-FR" sz="3600" b="1" smtClean="0">
                <a:solidFill>
                  <a:srgbClr val="003399"/>
                </a:solidFill>
              </a:rPr>
              <a:t>à demain !</a:t>
            </a:r>
            <a:r>
              <a:rPr lang="fr-FR" sz="3600" smtClean="0">
                <a:solidFill>
                  <a:srgbClr val="003399"/>
                </a:solidFill>
              </a:rPr>
              <a:t/>
            </a:r>
            <a:br>
              <a:rPr lang="fr-FR" sz="3600" smtClean="0">
                <a:solidFill>
                  <a:srgbClr val="003399"/>
                </a:solidFill>
              </a:rPr>
            </a:br>
            <a:endParaRPr lang="fr-FR" sz="3600" dirty="0">
              <a:solidFill>
                <a:srgbClr val="003399"/>
              </a:solidFill>
            </a:endParaRPr>
          </a:p>
        </p:txBody>
      </p:sp>
      <p:sp>
        <p:nvSpPr>
          <p:cNvPr id="2" name="Espace réservé du numéro de diapositive 1"/>
          <p:cNvSpPr>
            <a:spLocks noGrp="1"/>
          </p:cNvSpPr>
          <p:nvPr>
            <p:ph type="sldNum" sz="quarter" idx="12"/>
          </p:nvPr>
        </p:nvSpPr>
        <p:spPr/>
        <p:txBody>
          <a:bodyPr/>
          <a:lstStyle/>
          <a:p>
            <a:fld id="{E8C81BDB-F788-AC4A-BC73-998A9BA000DD}" type="slidenum">
              <a:rPr lang="fr-FR" smtClean="0"/>
              <a:pPr/>
              <a:t>51</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9061803"/>
      </p:ext>
    </p:extLst>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457200"/>
            <a:ext cx="8229600" cy="1143000"/>
          </a:xfrm>
        </p:spPr>
        <p:txBody>
          <a:bodyPr vert="horz" lIns="91440" tIns="45720" rIns="91440" bIns="45720" rtlCol="0" anchor="ctr">
            <a:normAutofit/>
          </a:bodyPr>
          <a:lstStyle/>
          <a:p>
            <a:r>
              <a:rPr lang="fr-FR" dirty="0"/>
              <a:t>Quelles sont les informations pertinentes?</a:t>
            </a:r>
          </a:p>
        </p:txBody>
      </p:sp>
      <p:sp>
        <p:nvSpPr>
          <p:cNvPr id="3" name="Espace réservé du contenu 2"/>
          <p:cNvSpPr>
            <a:spLocks noGrp="1"/>
          </p:cNvSpPr>
          <p:nvPr>
            <p:ph idx="1"/>
          </p:nvPr>
        </p:nvSpPr>
        <p:spPr>
          <a:xfrm>
            <a:off x="881528" y="1155511"/>
            <a:ext cx="7805271" cy="4629150"/>
          </a:xfrm>
        </p:spPr>
        <p:txBody>
          <a:bodyPr vert="horz" lIns="91440" tIns="45720" rIns="91440" bIns="45720" rtlCol="0">
            <a:noAutofit/>
          </a:bodyPr>
          <a:lstStyle/>
          <a:p>
            <a:endParaRPr lang="fr-FR" b="1" dirty="0">
              <a:ea typeface="ＭＳ Ｐゴシック" pitchFamily="34" charset="-128"/>
            </a:endParaRPr>
          </a:p>
          <a:p>
            <a:r>
              <a:rPr lang="fr-FR" b="1" dirty="0">
                <a:ea typeface="ＭＳ Ｐゴシック" pitchFamily="34" charset="-128"/>
              </a:rPr>
              <a:t>Pour les entreprises : </a:t>
            </a:r>
          </a:p>
          <a:p>
            <a:pPr lvl="1"/>
            <a:r>
              <a:rPr lang="fr-FR" sz="1800" dirty="0" smtClean="0"/>
              <a:t>Coordonnées complètes</a:t>
            </a:r>
          </a:p>
          <a:p>
            <a:pPr lvl="1"/>
            <a:r>
              <a:rPr lang="fr-FR" sz="1800" dirty="0" smtClean="0"/>
              <a:t> </a:t>
            </a:r>
            <a:r>
              <a:rPr lang="fr-FR" sz="1800" dirty="0"/>
              <a:t>M</a:t>
            </a:r>
            <a:r>
              <a:rPr lang="fr-FR" sz="1800" dirty="0" smtClean="0"/>
              <a:t>embres </a:t>
            </a:r>
            <a:r>
              <a:rPr lang="fr-FR" sz="1800" dirty="0"/>
              <a:t>du CA, </a:t>
            </a:r>
            <a:r>
              <a:rPr lang="fr-FR" sz="1800" dirty="0" smtClean="0"/>
              <a:t>COMEX</a:t>
            </a:r>
            <a:r>
              <a:rPr lang="fr-FR" sz="1800" dirty="0"/>
              <a:t>, </a:t>
            </a:r>
            <a:r>
              <a:rPr lang="fr-FR" sz="1800" dirty="0" smtClean="0"/>
              <a:t>Direction (organisation/organigramme)</a:t>
            </a:r>
          </a:p>
          <a:p>
            <a:pPr lvl="1"/>
            <a:r>
              <a:rPr lang="fr-FR" sz="1800" dirty="0" smtClean="0"/>
              <a:t>Chiffres clés</a:t>
            </a:r>
            <a:r>
              <a:rPr lang="fr-FR" sz="1800" dirty="0"/>
              <a:t> </a:t>
            </a:r>
            <a:r>
              <a:rPr lang="fr-FR" sz="1800" dirty="0" smtClean="0"/>
              <a:t>(Chiffre d’affaire, résultat,  effectifs …)</a:t>
            </a:r>
          </a:p>
          <a:p>
            <a:pPr lvl="1"/>
            <a:r>
              <a:rPr lang="fr-FR" sz="1800" dirty="0" smtClean="0"/>
              <a:t>Valeurs </a:t>
            </a:r>
            <a:endParaRPr lang="fr-FR" sz="1800" dirty="0"/>
          </a:p>
          <a:p>
            <a:pPr lvl="1"/>
            <a:r>
              <a:rPr lang="fr-FR" sz="1800" dirty="0" smtClean="0"/>
              <a:t>Politique </a:t>
            </a:r>
            <a:r>
              <a:rPr lang="fr-FR" sz="1800" dirty="0"/>
              <a:t>de mécénat, fondation, exemples de projets soutenus</a:t>
            </a:r>
          </a:p>
          <a:p>
            <a:pPr lvl="1"/>
            <a:r>
              <a:rPr lang="fr-FR" sz="1800" dirty="0"/>
              <a:t>Politique développement </a:t>
            </a:r>
            <a:r>
              <a:rPr lang="fr-FR" sz="1800" dirty="0" smtClean="0"/>
              <a:t>durable…</a:t>
            </a:r>
          </a:p>
          <a:p>
            <a:pPr lvl="1"/>
            <a:r>
              <a:rPr lang="fr-FR" sz="1800" dirty="0" smtClean="0"/>
              <a:t>Information </a:t>
            </a:r>
            <a:r>
              <a:rPr lang="fr-FR" sz="1800" dirty="0"/>
              <a:t>sur les </a:t>
            </a:r>
            <a:r>
              <a:rPr lang="fr-FR" sz="1800" dirty="0" smtClean="0"/>
              <a:t>dirigeants</a:t>
            </a:r>
            <a:endParaRPr lang="fr-FR" sz="1800" dirty="0"/>
          </a:p>
          <a:p>
            <a:pPr lvl="1"/>
            <a:endParaRPr lang="fr-FR" dirty="0"/>
          </a:p>
          <a:p>
            <a:pPr marL="342900" lvl="1" indent="-342900">
              <a:buClr>
                <a:srgbClr val="FF6600"/>
              </a:buClr>
              <a:buFont typeface="Webdings" pitchFamily="18" charset="2"/>
              <a:buChar char="4"/>
            </a:pPr>
            <a:r>
              <a:rPr lang="fr-FR" sz="2000" b="1" dirty="0">
                <a:ea typeface="ＭＳ Ｐゴシック" pitchFamily="34" charset="-128"/>
              </a:rPr>
              <a:t>Pour les individus</a:t>
            </a:r>
          </a:p>
          <a:p>
            <a:pPr lvl="1"/>
            <a:r>
              <a:rPr lang="fr-FR" sz="1800" dirty="0"/>
              <a:t>Parcours </a:t>
            </a:r>
            <a:r>
              <a:rPr lang="fr-FR" sz="1800" dirty="0" smtClean="0"/>
              <a:t>professionnel et situation personnelle (famille)</a:t>
            </a:r>
            <a:endParaRPr lang="fr-FR" sz="1800" dirty="0"/>
          </a:p>
          <a:p>
            <a:pPr lvl="1"/>
            <a:r>
              <a:rPr lang="fr-FR" sz="1800" dirty="0" smtClean="0"/>
              <a:t>Centres </a:t>
            </a:r>
            <a:r>
              <a:rPr lang="fr-FR" sz="1800" dirty="0"/>
              <a:t>d’intérêts, clubs et réseaux</a:t>
            </a:r>
          </a:p>
          <a:p>
            <a:pPr lvl="1"/>
            <a:r>
              <a:rPr lang="fr-FR" sz="1800" dirty="0"/>
              <a:t>Engagement philanthropique</a:t>
            </a:r>
          </a:p>
          <a:p>
            <a:pPr lvl="2"/>
            <a:endParaRPr lang="fr-FR" dirty="0"/>
          </a:p>
          <a:p>
            <a:pPr lvl="2"/>
            <a:endParaRPr lang="fr-FR" dirty="0"/>
          </a:p>
          <a:p>
            <a:pPr lvl="1"/>
            <a:endParaRPr lang="fr-FR" dirty="0"/>
          </a:p>
          <a:p>
            <a:pPr lvl="1"/>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532614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93678" y="1632978"/>
            <a:ext cx="4442346" cy="4904299"/>
          </a:xfrm>
        </p:spPr>
        <p:txBody>
          <a:bodyPr vert="horz" lIns="91440" tIns="45720" rIns="91440" bIns="45720" rtlCol="0">
            <a:normAutofit/>
          </a:bodyPr>
          <a:lstStyle/>
          <a:p>
            <a:pPr marL="0" indent="0">
              <a:buNone/>
            </a:pPr>
            <a:r>
              <a:rPr lang="fr-FR" sz="2100" b="1" dirty="0">
                <a:solidFill>
                  <a:schemeClr val="tx2">
                    <a:lumMod val="60000"/>
                    <a:lumOff val="40000"/>
                  </a:schemeClr>
                </a:solidFill>
              </a:rPr>
              <a:t>Sources générales</a:t>
            </a:r>
          </a:p>
          <a:p>
            <a:r>
              <a:rPr lang="fr-FR" b="1" dirty="0" smtClean="0"/>
              <a:t>Web</a:t>
            </a:r>
            <a:r>
              <a:rPr lang="fr-FR" dirty="0" smtClean="0"/>
              <a:t> : Google, Yahoo </a:t>
            </a:r>
            <a:r>
              <a:rPr lang="fr-FR" dirty="0"/>
              <a:t>finance</a:t>
            </a:r>
          </a:p>
          <a:p>
            <a:r>
              <a:rPr lang="fr-FR" b="1" dirty="0"/>
              <a:t>Presse </a:t>
            </a:r>
            <a:r>
              <a:rPr lang="fr-FR" dirty="0"/>
              <a:t>: pages économiques </a:t>
            </a:r>
            <a:r>
              <a:rPr lang="fr-FR" dirty="0" smtClean="0"/>
              <a:t/>
            </a:r>
            <a:br>
              <a:rPr lang="fr-FR" dirty="0" smtClean="0"/>
            </a:br>
            <a:r>
              <a:rPr lang="fr-FR" dirty="0" smtClean="0"/>
              <a:t>et </a:t>
            </a:r>
            <a:r>
              <a:rPr lang="fr-FR" dirty="0"/>
              <a:t>social life (Les échos, Challenge, Capital...)</a:t>
            </a:r>
          </a:p>
          <a:p>
            <a:r>
              <a:rPr lang="fr-FR" b="1" dirty="0" err="1"/>
              <a:t>Who’s</a:t>
            </a:r>
            <a:r>
              <a:rPr lang="fr-FR" b="1" dirty="0"/>
              <a:t> </a:t>
            </a:r>
            <a:r>
              <a:rPr lang="fr-FR" b="1" dirty="0" err="1"/>
              <a:t>who</a:t>
            </a:r>
            <a:r>
              <a:rPr lang="fr-FR" b="1" dirty="0"/>
              <a:t> </a:t>
            </a:r>
            <a:r>
              <a:rPr lang="fr-FR" dirty="0"/>
              <a:t>(filtrage par profession, universités etc.)</a:t>
            </a:r>
          </a:p>
          <a:p>
            <a:r>
              <a:rPr lang="fr-FR" b="1" dirty="0" smtClean="0"/>
              <a:t>Palmarès</a:t>
            </a:r>
            <a:r>
              <a:rPr lang="fr-FR" dirty="0" smtClean="0"/>
              <a:t> (Top Fortune</a:t>
            </a:r>
            <a:r>
              <a:rPr lang="fr-FR" dirty="0"/>
              <a:t>, employeurs, croissance, </a:t>
            </a:r>
            <a:r>
              <a:rPr lang="fr-FR" dirty="0" err="1"/>
              <a:t>etc</a:t>
            </a:r>
            <a:r>
              <a:rPr lang="fr-FR" dirty="0"/>
              <a:t>) </a:t>
            </a:r>
          </a:p>
          <a:p>
            <a:r>
              <a:rPr lang="fr-FR" dirty="0"/>
              <a:t>Liste de donateurs à d’autres </a:t>
            </a:r>
            <a:r>
              <a:rPr lang="fr-FR" dirty="0" smtClean="0"/>
              <a:t>causes / campagnes </a:t>
            </a:r>
            <a:r>
              <a:rPr lang="fr-FR" dirty="0"/>
              <a:t>majeures</a:t>
            </a:r>
          </a:p>
          <a:p>
            <a:r>
              <a:rPr lang="fr-FR" b="1" dirty="0"/>
              <a:t>Réseaux</a:t>
            </a:r>
            <a:r>
              <a:rPr lang="fr-FR" dirty="0"/>
              <a:t> </a:t>
            </a:r>
            <a:r>
              <a:rPr lang="fr-FR" b="1" dirty="0" smtClean="0"/>
              <a:t> sociaux</a:t>
            </a:r>
            <a:r>
              <a:rPr lang="fr-FR" dirty="0" smtClean="0"/>
              <a:t>: </a:t>
            </a:r>
            <a:r>
              <a:rPr lang="fr-FR" dirty="0" err="1"/>
              <a:t>Linkedin</a:t>
            </a:r>
            <a:r>
              <a:rPr lang="fr-FR" dirty="0"/>
              <a:t>, Facebook, Viadeo…</a:t>
            </a:r>
          </a:p>
        </p:txBody>
      </p:sp>
      <p:sp>
        <p:nvSpPr>
          <p:cNvPr id="4" name="Titre 1"/>
          <p:cNvSpPr txBox="1">
            <a:spLocks/>
          </p:cNvSpPr>
          <p:nvPr/>
        </p:nvSpPr>
        <p:spPr>
          <a:xfrm>
            <a:off x="702860" y="699542"/>
            <a:ext cx="7005834" cy="540544"/>
          </a:xfrm>
          <a:prstGeom prst="rect">
            <a:avLst/>
          </a:prstGeom>
        </p:spPr>
        <p:txBody>
          <a:bodyPr vert="horz" lIns="91440" tIns="45720" rIns="91440" bIns="45720" rtlCol="0" anchor="ctr">
            <a:normAutofit fontScale="92500"/>
          </a:bodyPr>
          <a:lstStyle>
            <a:lvl1pPr>
              <a:spcBef>
                <a:spcPct val="0"/>
              </a:spcBef>
              <a:buNone/>
              <a:defRPr lang="fr-FR" sz="2800" dirty="0">
                <a:solidFill>
                  <a:srgbClr val="FF6600"/>
                </a:solidFill>
                <a:latin typeface="Century Gothic" pitchFamily="34" charset="0"/>
                <a:ea typeface="+mj-ea"/>
                <a:cs typeface="+mj-cs"/>
              </a:defRPr>
            </a:lvl1pPr>
          </a:lstStyle>
          <a:p>
            <a:r>
              <a:rPr lang="fr-FR" dirty="0"/>
              <a:t>Où trouver les informations pertinentes ?</a:t>
            </a:r>
          </a:p>
        </p:txBody>
      </p:sp>
      <p:sp>
        <p:nvSpPr>
          <p:cNvPr id="6" name="Espace réservé du contenu 2"/>
          <p:cNvSpPr txBox="1">
            <a:spLocks/>
          </p:cNvSpPr>
          <p:nvPr/>
        </p:nvSpPr>
        <p:spPr>
          <a:xfrm>
            <a:off x="5036024" y="1592034"/>
            <a:ext cx="3862316" cy="526596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F6600"/>
              </a:buClr>
              <a:buFont typeface="Webdings" pitchFamily="18" charset="2"/>
              <a:buChar char="4"/>
              <a:defRPr sz="2000" kern="1200">
                <a:solidFill>
                  <a:schemeClr val="tx1"/>
                </a:solidFill>
                <a:latin typeface="+mn-lt"/>
                <a:ea typeface="+mn-ea"/>
                <a:cs typeface="+mn-cs"/>
              </a:defRPr>
            </a:lvl1pPr>
            <a:lvl2pPr marL="742950" indent="-285750" algn="l" defTabSz="457200" rtl="0" eaLnBrk="1" latinLnBrk="0" hangingPunct="1">
              <a:spcBef>
                <a:spcPct val="20000"/>
              </a:spcBef>
              <a:buClr>
                <a:srgbClr val="000099"/>
              </a:buClr>
              <a:buFont typeface="Arial" pitchFamily="34" charset="0"/>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Clr>
                <a:srgbClr val="000099"/>
              </a:buClr>
              <a:buFont typeface="Arial"/>
              <a:buChar char="•"/>
              <a:defRPr lang="fr-FR" sz="1400" kern="1200" dirty="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100" b="1" dirty="0">
                <a:solidFill>
                  <a:schemeClr val="tx2">
                    <a:lumMod val="60000"/>
                    <a:lumOff val="40000"/>
                  </a:schemeClr>
                </a:solidFill>
              </a:rPr>
              <a:t>Sources Fondations</a:t>
            </a:r>
            <a:endParaRPr lang="fr-FR" sz="2100" b="1" dirty="0" smtClean="0"/>
          </a:p>
          <a:p>
            <a:r>
              <a:rPr lang="fr-FR" dirty="0" smtClean="0"/>
              <a:t>Répertoires </a:t>
            </a:r>
          </a:p>
          <a:p>
            <a:pPr lvl="1"/>
            <a:r>
              <a:rPr lang="fr-FR" sz="2000" dirty="0" smtClean="0"/>
              <a:t>International Foundation Directory, Europa </a:t>
            </a:r>
          </a:p>
          <a:p>
            <a:pPr lvl="1"/>
            <a:r>
              <a:rPr lang="fr-FR" sz="2000" dirty="0" smtClean="0"/>
              <a:t>www.fondations.com</a:t>
            </a:r>
          </a:p>
          <a:p>
            <a:pPr lvl="1"/>
            <a:r>
              <a:rPr lang="fr-FR" sz="2000" dirty="0" smtClean="0"/>
              <a:t>www.efc.be</a:t>
            </a:r>
          </a:p>
          <a:p>
            <a:pPr lvl="1"/>
            <a:r>
              <a:rPr lang="fr-FR" sz="2000" dirty="0" smtClean="0"/>
              <a:t>www.fundersonline.org</a:t>
            </a:r>
          </a:p>
          <a:p>
            <a:pPr lvl="1"/>
            <a:r>
              <a:rPr lang="fr-FR" sz="2000" dirty="0" smtClean="0"/>
              <a:t>www.evpa.eu.com</a:t>
            </a:r>
          </a:p>
          <a:p>
            <a:pPr lvl="1"/>
            <a:r>
              <a:rPr lang="fr-FR" sz="2000" dirty="0" smtClean="0"/>
              <a:t>www.centre-francais-fondations.org</a:t>
            </a:r>
          </a:p>
          <a:p>
            <a:r>
              <a:rPr lang="fr-FR" dirty="0" smtClean="0"/>
              <a:t>Fondations </a:t>
            </a:r>
            <a:r>
              <a:rPr lang="fr-FR" dirty="0" err="1" smtClean="0"/>
              <a:t>abritantes</a:t>
            </a:r>
            <a:r>
              <a:rPr lang="fr-FR" dirty="0" smtClean="0"/>
              <a:t> </a:t>
            </a:r>
          </a:p>
          <a:p>
            <a:pPr lvl="1"/>
            <a:r>
              <a:rPr lang="fr-FR" sz="2000" dirty="0" smtClean="0"/>
              <a:t>www.fdf.org</a:t>
            </a:r>
          </a:p>
          <a:p>
            <a:pPr lvl="1"/>
            <a:r>
              <a:rPr lang="fr-FR" sz="2000" dirty="0" smtClean="0"/>
              <a:t>www.institut-de-france.fr</a:t>
            </a:r>
          </a:p>
          <a:p>
            <a:pPr marL="457200" lvl="1" indent="0">
              <a:buFont typeface="Arial" pitchFamily="34" charset="0"/>
              <a:buNone/>
            </a:pPr>
            <a:endParaRPr lang="fr-FR" sz="20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761280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608108" y="794683"/>
            <a:ext cx="7440706" cy="521167"/>
          </a:xfrm>
        </p:spPr>
        <p:txBody>
          <a:bodyPr vert="horz" lIns="91440" tIns="45720" rIns="91440" bIns="45720" rtlCol="0" anchor="ctr">
            <a:normAutofit/>
          </a:bodyPr>
          <a:lstStyle/>
          <a:p>
            <a:pPr>
              <a:spcBef>
                <a:spcPct val="20000"/>
              </a:spcBef>
              <a:buClr>
                <a:srgbClr val="FF6600"/>
              </a:buClr>
            </a:pPr>
            <a:r>
              <a:rPr lang="fr-FR" sz="2100" b="1" dirty="0">
                <a:solidFill>
                  <a:schemeClr val="tx2">
                    <a:lumMod val="60000"/>
                    <a:lumOff val="40000"/>
                  </a:schemeClr>
                </a:solidFill>
                <a:latin typeface="+mn-lt"/>
                <a:ea typeface="+mn-ea"/>
                <a:cs typeface="+mn-cs"/>
              </a:rPr>
              <a:t>Sources Entreprises &amp; Dirigeants</a:t>
            </a:r>
          </a:p>
        </p:txBody>
      </p:sp>
      <p:sp>
        <p:nvSpPr>
          <p:cNvPr id="3" name="Espace réservé du contenu 2"/>
          <p:cNvSpPr>
            <a:spLocks noGrp="1"/>
          </p:cNvSpPr>
          <p:nvPr>
            <p:ph idx="1"/>
          </p:nvPr>
        </p:nvSpPr>
        <p:spPr>
          <a:xfrm>
            <a:off x="457200" y="1494115"/>
            <a:ext cx="4548094" cy="4543883"/>
          </a:xfrm>
        </p:spPr>
        <p:txBody>
          <a:bodyPr vert="horz" lIns="91440" tIns="45720" rIns="91440" bIns="45720" rtlCol="0">
            <a:normAutofit/>
          </a:bodyPr>
          <a:lstStyle/>
          <a:p>
            <a:r>
              <a:rPr lang="fr-FR" b="1" dirty="0"/>
              <a:t>Rapport Annuel et DD</a:t>
            </a:r>
          </a:p>
          <a:p>
            <a:pPr marL="723900">
              <a:buClrTx/>
              <a:buFont typeface="Wingdings" pitchFamily="2" charset="2"/>
              <a:buChar char="§"/>
            </a:pPr>
            <a:r>
              <a:rPr lang="fr-FR" sz="1800" dirty="0"/>
              <a:t>www.kompass.com </a:t>
            </a:r>
            <a:r>
              <a:rPr lang="fr-FR" sz="1800" dirty="0" smtClean="0"/>
              <a:t/>
            </a:r>
            <a:br>
              <a:rPr lang="fr-FR" sz="1800" dirty="0" smtClean="0"/>
            </a:br>
            <a:r>
              <a:rPr lang="fr-FR" sz="1800" dirty="0" smtClean="0"/>
              <a:t>(</a:t>
            </a:r>
            <a:r>
              <a:rPr lang="fr-FR" sz="1800" dirty="0"/>
              <a:t>2.3 M entreprises, </a:t>
            </a:r>
            <a:r>
              <a:rPr lang="fr-FR" sz="1800" dirty="0" smtClean="0"/>
              <a:t>par </a:t>
            </a:r>
            <a:r>
              <a:rPr lang="fr-FR" sz="1800" dirty="0"/>
              <a:t>secteur)</a:t>
            </a:r>
          </a:p>
          <a:p>
            <a:pPr marL="723900">
              <a:buClrTx/>
              <a:buFont typeface="Wingdings" pitchFamily="2" charset="2"/>
              <a:buChar char="§"/>
            </a:pPr>
            <a:r>
              <a:rPr lang="fr-FR" sz="1800" dirty="0"/>
              <a:t>www.societe.com </a:t>
            </a:r>
          </a:p>
          <a:p>
            <a:pPr marL="723900">
              <a:buClrTx/>
              <a:buFont typeface="Wingdings" pitchFamily="2" charset="2"/>
              <a:buChar char="§"/>
            </a:pPr>
            <a:r>
              <a:rPr lang="fr-FR" sz="1800" dirty="0" err="1"/>
              <a:t>www.infogreffe.fr</a:t>
            </a:r>
            <a:r>
              <a:rPr lang="fr-FR" sz="1800" dirty="0"/>
              <a:t> (infos légales)</a:t>
            </a:r>
          </a:p>
          <a:p>
            <a:pPr marL="723900">
              <a:buClrTx/>
              <a:buFont typeface="Wingdings" pitchFamily="2" charset="2"/>
              <a:buChar char="§"/>
            </a:pPr>
            <a:r>
              <a:rPr lang="fr-FR" sz="1800" dirty="0" smtClean="0"/>
              <a:t>www.transnationale.org</a:t>
            </a:r>
            <a:br>
              <a:rPr lang="fr-FR" sz="1800" dirty="0" smtClean="0"/>
            </a:br>
            <a:endParaRPr lang="fr-FR" sz="1800" b="1" dirty="0"/>
          </a:p>
          <a:p>
            <a:r>
              <a:rPr lang="fr-FR" b="1" dirty="0"/>
              <a:t>Groupements professionnels </a:t>
            </a:r>
          </a:p>
          <a:p>
            <a:pPr marL="723900" lvl="3" indent="-342900">
              <a:spcAft>
                <a:spcPts val="600"/>
              </a:spcAft>
              <a:buFont typeface="Wingdings" pitchFamily="2" charset="2"/>
              <a:buChar char="§"/>
            </a:pPr>
            <a:r>
              <a:rPr lang="fr-FR" sz="1800" dirty="0"/>
              <a:t>www.medef.fr </a:t>
            </a:r>
          </a:p>
          <a:p>
            <a:pPr marL="723900" lvl="3" indent="-342900">
              <a:spcAft>
                <a:spcPts val="600"/>
              </a:spcAft>
              <a:buFont typeface="Wingdings" pitchFamily="2" charset="2"/>
              <a:buChar char="§"/>
            </a:pPr>
            <a:r>
              <a:rPr lang="fr-FR" sz="1800" dirty="0"/>
              <a:t>http://</a:t>
            </a:r>
            <a:r>
              <a:rPr lang="fr-FR" sz="1800" dirty="0" err="1"/>
              <a:t>www.institut-entreprise.fr</a:t>
            </a:r>
            <a:endParaRPr lang="fr-FR" sz="1800" dirty="0"/>
          </a:p>
          <a:p>
            <a:pPr marL="723900" lvl="3" indent="-342900">
              <a:spcAft>
                <a:spcPts val="600"/>
              </a:spcAft>
              <a:buFont typeface="Wingdings" pitchFamily="2" charset="2"/>
              <a:buChar char="§"/>
            </a:pPr>
            <a:r>
              <a:rPr lang="fr-FR" sz="1800" dirty="0"/>
              <a:t>Chambres de Commerce</a:t>
            </a:r>
          </a:p>
          <a:p>
            <a:endParaRPr lang="fr-FR" dirty="0"/>
          </a:p>
        </p:txBody>
      </p:sp>
      <p:sp>
        <p:nvSpPr>
          <p:cNvPr id="5" name="ZoneTexte 4"/>
          <p:cNvSpPr txBox="1"/>
          <p:nvPr/>
        </p:nvSpPr>
        <p:spPr>
          <a:xfrm>
            <a:off x="5005294" y="1494115"/>
            <a:ext cx="3891056" cy="3653308"/>
          </a:xfrm>
          <a:prstGeom prst="rect">
            <a:avLst/>
          </a:prstGeom>
          <a:noFill/>
        </p:spPr>
        <p:txBody>
          <a:bodyPr wrap="square" rtlCol="0">
            <a:spAutoFit/>
          </a:bodyPr>
          <a:lstStyle/>
          <a:p>
            <a:pPr marL="342900" indent="-342900">
              <a:spcBef>
                <a:spcPct val="20000"/>
              </a:spcBef>
              <a:spcAft>
                <a:spcPts val="600"/>
              </a:spcAft>
              <a:buClr>
                <a:srgbClr val="FF6600"/>
              </a:buClr>
              <a:buFont typeface="Webdings" pitchFamily="18" charset="2"/>
              <a:buChar char="4"/>
            </a:pPr>
            <a:r>
              <a:rPr lang="fr-FR" sz="2000" b="1" dirty="0"/>
              <a:t>Mécénat et RSE</a:t>
            </a:r>
          </a:p>
          <a:p>
            <a:pPr marL="723900" lvl="3" indent="-342900">
              <a:spcBef>
                <a:spcPct val="20000"/>
              </a:spcBef>
              <a:spcAft>
                <a:spcPts val="600"/>
              </a:spcAft>
              <a:buFont typeface="Wingdings" pitchFamily="2" charset="2"/>
              <a:buChar char="§"/>
            </a:pPr>
            <a:r>
              <a:rPr lang="fr-FR" dirty="0"/>
              <a:t>www.admical.org, </a:t>
            </a:r>
          </a:p>
          <a:p>
            <a:pPr marL="723900" lvl="3" indent="-342900">
              <a:spcBef>
                <a:spcPct val="20000"/>
              </a:spcBef>
              <a:spcAft>
                <a:spcPts val="600"/>
              </a:spcAft>
              <a:buFont typeface="Wingdings" pitchFamily="2" charset="2"/>
              <a:buChar char="§"/>
            </a:pPr>
            <a:r>
              <a:rPr lang="fr-FR" dirty="0"/>
              <a:t>www.imsentreprendre.com</a:t>
            </a:r>
          </a:p>
          <a:p>
            <a:pPr marL="723900" lvl="3" indent="-342900">
              <a:spcBef>
                <a:spcPct val="20000"/>
              </a:spcBef>
              <a:spcAft>
                <a:spcPts val="600"/>
              </a:spcAft>
              <a:buFont typeface="Wingdings" pitchFamily="2" charset="2"/>
              <a:buChar char="§"/>
            </a:pPr>
            <a:r>
              <a:rPr lang="fr-FR" dirty="0" err="1"/>
              <a:t>www.mecenova.org</a:t>
            </a:r>
            <a:r>
              <a:rPr lang="fr-FR" dirty="0"/>
              <a:t> </a:t>
            </a:r>
          </a:p>
          <a:p>
            <a:pPr marL="723900" lvl="3" indent="-342900">
              <a:spcBef>
                <a:spcPct val="20000"/>
              </a:spcBef>
              <a:spcAft>
                <a:spcPts val="600"/>
              </a:spcAft>
              <a:buFont typeface="Wingdings" pitchFamily="2" charset="2"/>
              <a:buChar char="§"/>
            </a:pPr>
            <a:r>
              <a:rPr lang="fr-FR" dirty="0" smtClean="0"/>
              <a:t>www.csreurope.org</a:t>
            </a:r>
            <a:endParaRPr lang="fr-FR" b="1" dirty="0" smtClean="0">
              <a:hlinkClick r:id=""/>
            </a:endParaRPr>
          </a:p>
          <a:p>
            <a:endParaRPr lang="fr-FR" b="1" dirty="0" smtClean="0">
              <a:hlinkClick r:id=""/>
            </a:endParaRPr>
          </a:p>
          <a:p>
            <a:pPr marL="342900" indent="-342900">
              <a:spcBef>
                <a:spcPct val="20000"/>
              </a:spcBef>
              <a:spcAft>
                <a:spcPts val="600"/>
              </a:spcAft>
              <a:buClr>
                <a:srgbClr val="FF6600"/>
              </a:buClr>
              <a:buFont typeface="Webdings" pitchFamily="18" charset="2"/>
              <a:buChar char="4"/>
            </a:pPr>
            <a:r>
              <a:rPr lang="fr-FR" sz="2000" b="1" dirty="0"/>
              <a:t>Sources dirigeants </a:t>
            </a:r>
            <a:endParaRPr lang="fr-FR" b="1" dirty="0"/>
          </a:p>
          <a:p>
            <a:pPr marL="723900" lvl="3" indent="-342900">
              <a:spcBef>
                <a:spcPct val="20000"/>
              </a:spcBef>
              <a:spcAft>
                <a:spcPts val="600"/>
              </a:spcAft>
              <a:buFont typeface="Wingdings" pitchFamily="2" charset="2"/>
              <a:buChar char="§"/>
            </a:pPr>
            <a:r>
              <a:rPr lang="fr-FR" dirty="0"/>
              <a:t>www.top-management.com </a:t>
            </a:r>
          </a:p>
          <a:p>
            <a:pPr marL="723900" lvl="3" indent="-342900">
              <a:spcBef>
                <a:spcPct val="20000"/>
              </a:spcBef>
              <a:spcAft>
                <a:spcPts val="600"/>
              </a:spcAft>
              <a:buFont typeface="Wingdings" pitchFamily="2" charset="2"/>
              <a:buChar char="§"/>
            </a:pPr>
            <a:r>
              <a:rPr lang="fr-FR" dirty="0" err="1"/>
              <a:t>www.nomination.fr</a:t>
            </a:r>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93746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36740" y="317477"/>
            <a:ext cx="8534400" cy="1046984"/>
          </a:xfrm>
          <a:noFill/>
          <a:ln w="57150">
            <a:noFill/>
          </a:ln>
        </p:spPr>
        <p:txBody>
          <a:bodyPr>
            <a:normAutofit/>
          </a:bodyPr>
          <a:lstStyle/>
          <a:p>
            <a:pPr lvl="0"/>
            <a:r>
              <a:rPr lang="fr-FR" dirty="0"/>
              <a:t>Ce qu’on n’avait jamais osé </a:t>
            </a:r>
            <a:r>
              <a:rPr lang="fr-FR" dirty="0" smtClean="0"/>
              <a:t>faire ….</a:t>
            </a:r>
            <a:br>
              <a:rPr lang="fr-FR" dirty="0" smtClean="0"/>
            </a:br>
            <a:endParaRPr lang="fr-FR" dirty="0"/>
          </a:p>
        </p:txBody>
      </p:sp>
      <p:sp>
        <p:nvSpPr>
          <p:cNvPr id="3" name="Espace réservé du contenu 2"/>
          <p:cNvSpPr>
            <a:spLocks noGrp="1"/>
          </p:cNvSpPr>
          <p:nvPr>
            <p:ph sz="quarter" idx="1"/>
          </p:nvPr>
        </p:nvSpPr>
        <p:spPr>
          <a:xfrm>
            <a:off x="536740" y="1121868"/>
            <a:ext cx="8503920" cy="3318120"/>
          </a:xfrm>
        </p:spPr>
        <p:txBody>
          <a:bodyPr/>
          <a:lstStyle/>
          <a:p>
            <a:pPr lvl="0">
              <a:buFont typeface="Wingdings" pitchFamily="2" charset="2"/>
              <a:buChar char="Ø"/>
            </a:pPr>
            <a:r>
              <a:rPr lang="fr-FR" dirty="0"/>
              <a:t>Recherche de fonds privés et partenariat avec les entreprises</a:t>
            </a:r>
          </a:p>
          <a:p>
            <a:pPr lvl="0">
              <a:buFont typeface="Wingdings" pitchFamily="2" charset="2"/>
              <a:buChar char="Ø"/>
            </a:pPr>
            <a:r>
              <a:rPr lang="fr-FR" dirty="0"/>
              <a:t>Acceptation du C.A pour une formation spécifique </a:t>
            </a:r>
            <a:r>
              <a:rPr lang="fr-FR" dirty="0" smtClean="0"/>
              <a:t>GREF</a:t>
            </a:r>
          </a:p>
          <a:p>
            <a:pPr>
              <a:buNone/>
            </a:pPr>
            <a:r>
              <a:rPr lang="fr-FR" dirty="0"/>
              <a:t> </a:t>
            </a:r>
          </a:p>
          <a:p>
            <a:pPr>
              <a:buNone/>
            </a:pPr>
            <a:endParaRPr lang="fr-FR" dirty="0"/>
          </a:p>
        </p:txBody>
      </p:sp>
      <p:sp>
        <p:nvSpPr>
          <p:cNvPr id="4" name="ZoneTexte 3"/>
          <p:cNvSpPr txBox="1"/>
          <p:nvPr/>
        </p:nvSpPr>
        <p:spPr>
          <a:xfrm>
            <a:off x="4048564" y="2083447"/>
            <a:ext cx="4326407" cy="523220"/>
          </a:xfrm>
          <a:prstGeom prst="rect">
            <a:avLst/>
          </a:prstGeom>
          <a:noFill/>
        </p:spPr>
        <p:txBody>
          <a:bodyPr wrap="square" rtlCol="0">
            <a:spAutoFit/>
          </a:bodyPr>
          <a:lstStyle/>
          <a:p>
            <a:r>
              <a:rPr lang="fr-FR" sz="2800" dirty="0" smtClean="0">
                <a:solidFill>
                  <a:srgbClr val="FF6600"/>
                </a:solidFill>
                <a:latin typeface="Century Gothic" pitchFamily="34" charset="0"/>
                <a:ea typeface="+mj-ea"/>
                <a:cs typeface="+mj-cs"/>
              </a:rPr>
              <a:t>… et qui a entrainé </a:t>
            </a:r>
            <a:endParaRPr lang="fr-FR" sz="2800" dirty="0">
              <a:solidFill>
                <a:srgbClr val="FF6600"/>
              </a:solidFill>
              <a:latin typeface="Century Gothic" pitchFamily="34" charset="0"/>
              <a:ea typeface="+mj-ea"/>
              <a:cs typeface="+mj-cs"/>
            </a:endParaRPr>
          </a:p>
        </p:txBody>
      </p:sp>
      <p:sp>
        <p:nvSpPr>
          <p:cNvPr id="5" name="ZoneTexte 4"/>
          <p:cNvSpPr txBox="1"/>
          <p:nvPr/>
        </p:nvSpPr>
        <p:spPr>
          <a:xfrm>
            <a:off x="833528" y="2777939"/>
            <a:ext cx="7799440" cy="1015663"/>
          </a:xfrm>
          <a:prstGeom prst="rect">
            <a:avLst/>
          </a:prstGeom>
          <a:noFill/>
        </p:spPr>
        <p:txBody>
          <a:bodyPr wrap="square" rtlCol="0">
            <a:spAutoFit/>
          </a:bodyPr>
          <a:lstStyle/>
          <a:p>
            <a:r>
              <a:rPr lang="fr-FR" sz="2000" dirty="0" smtClean="0"/>
              <a:t>La formation d’un groupe de 12 chercheurs d’or engagé pour un minimum de  3 ans dans l’organisation et la levée de fonds privés pour les projets du GREF …</a:t>
            </a:r>
            <a:r>
              <a:rPr lang="fr-FR" sz="2000" u="sng" dirty="0" smtClean="0"/>
              <a:t>pas uniquement ceux dans lesquels ils sont </a:t>
            </a:r>
            <a:endParaRPr lang="fr-FR" sz="2000" u="sng" dirty="0"/>
          </a:p>
        </p:txBody>
      </p:sp>
      <p:sp>
        <p:nvSpPr>
          <p:cNvPr id="6" name="ZoneTexte 5"/>
          <p:cNvSpPr txBox="1"/>
          <p:nvPr/>
        </p:nvSpPr>
        <p:spPr>
          <a:xfrm>
            <a:off x="575528" y="4008165"/>
            <a:ext cx="8482197" cy="1200329"/>
          </a:xfrm>
          <a:prstGeom prst="rect">
            <a:avLst/>
          </a:prstGeom>
          <a:noFill/>
        </p:spPr>
        <p:txBody>
          <a:bodyPr wrap="none" rtlCol="0">
            <a:spAutoFit/>
          </a:bodyPr>
          <a:lstStyle/>
          <a:p>
            <a:pPr lvl="0">
              <a:buClr>
                <a:srgbClr val="FF6600"/>
              </a:buClr>
              <a:buFont typeface="Wingdings" pitchFamily="2" charset="2"/>
              <a:buChar char="Ø"/>
            </a:pPr>
            <a:r>
              <a:rPr lang="fr-FR" b="1" dirty="0" smtClean="0"/>
              <a:t> 1</a:t>
            </a:r>
            <a:r>
              <a:rPr lang="fr-FR" b="1" baseline="30000" dirty="0" smtClean="0"/>
              <a:t>ère</a:t>
            </a:r>
            <a:r>
              <a:rPr lang="fr-FR" b="1" dirty="0" smtClean="0"/>
              <a:t> année</a:t>
            </a:r>
            <a:r>
              <a:rPr lang="fr-FR" dirty="0" smtClean="0"/>
              <a:t> : formation</a:t>
            </a:r>
          </a:p>
          <a:p>
            <a:pPr lvl="0"/>
            <a:r>
              <a:rPr lang="fr-FR" dirty="0" smtClean="0"/>
              <a:t>        </a:t>
            </a:r>
            <a:r>
              <a:rPr lang="fr-FR" b="1" dirty="0" smtClean="0"/>
              <a:t>  2</a:t>
            </a:r>
            <a:r>
              <a:rPr lang="fr-FR" b="1" baseline="30000" dirty="0" smtClean="0"/>
              <a:t>ième</a:t>
            </a:r>
            <a:r>
              <a:rPr lang="fr-FR" b="1" dirty="0" smtClean="0"/>
              <a:t> année</a:t>
            </a:r>
            <a:r>
              <a:rPr lang="fr-FR" dirty="0" smtClean="0"/>
              <a:t> :définir les cibles , création d’outils et début de la recherche de fonds</a:t>
            </a:r>
          </a:p>
          <a:p>
            <a:pPr lvl="0"/>
            <a:r>
              <a:rPr lang="fr-FR" dirty="0" smtClean="0"/>
              <a:t>          </a:t>
            </a:r>
            <a:r>
              <a:rPr lang="fr-FR" b="1" dirty="0" smtClean="0"/>
              <a:t>3</a:t>
            </a:r>
            <a:r>
              <a:rPr lang="fr-FR" b="1" baseline="30000" dirty="0" smtClean="0"/>
              <a:t>ième</a:t>
            </a:r>
            <a:r>
              <a:rPr lang="fr-FR" b="1" dirty="0" smtClean="0"/>
              <a:t> année: </a:t>
            </a:r>
            <a:r>
              <a:rPr lang="fr-FR" dirty="0" smtClean="0"/>
              <a:t>recherche de fonds et passage de relais à une autre équipe</a:t>
            </a:r>
          </a:p>
          <a:p>
            <a:endParaRPr lang="fr-FR" dirty="0"/>
          </a:p>
        </p:txBody>
      </p:sp>
      <p:sp>
        <p:nvSpPr>
          <p:cNvPr id="8" name="Titre 1"/>
          <p:cNvSpPr txBox="1">
            <a:spLocks/>
          </p:cNvSpPr>
          <p:nvPr/>
        </p:nvSpPr>
        <p:spPr>
          <a:xfrm>
            <a:off x="833528" y="5495474"/>
            <a:ext cx="7772400" cy="1470025"/>
          </a:xfrm>
          <a:prstGeom prst="rect">
            <a:avLst/>
          </a:prstGeom>
          <a:noFill/>
          <a:ln w="28575">
            <a:noFill/>
          </a:ln>
        </p:spPr>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800" i="0" u="none" strike="noStrike" kern="1200" cap="none" spc="0" normalizeH="0" baseline="0" noProof="0" dirty="0" smtClean="0">
                <a:ln>
                  <a:noFill/>
                </a:ln>
                <a:solidFill>
                  <a:srgbClr val="FF6600"/>
                </a:solidFill>
                <a:effectLst/>
                <a:uLnTx/>
                <a:uFillTx/>
                <a:latin typeface="Century Gothic" pitchFamily="34" charset="0"/>
                <a:ea typeface="+mj-ea"/>
                <a:cs typeface="+mj-cs"/>
              </a:rPr>
              <a:t>L’apprentissage d’un nouveau métier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800" i="0" u="none" strike="noStrike" kern="1200" cap="none" spc="0" normalizeH="0" baseline="0" noProof="0" dirty="0" smtClean="0">
                <a:ln>
                  <a:noFill/>
                </a:ln>
                <a:solidFill>
                  <a:srgbClr val="FF6600"/>
                </a:solidFill>
                <a:effectLst/>
                <a:uLnTx/>
                <a:uFillTx/>
                <a:latin typeface="Century Gothic" pitchFamily="34" charset="0"/>
                <a:ea typeface="+mj-ea"/>
                <a:cs typeface="+mj-cs"/>
              </a:rPr>
              <a:t>peut commencer</a:t>
            </a:r>
            <a:r>
              <a:rPr kumimoji="0" lang="fr-FR" sz="3600" i="0" u="none" strike="noStrike" kern="1200" cap="none" spc="0" normalizeH="0" baseline="0" noProof="0" dirty="0" smtClean="0">
                <a:ln>
                  <a:noFill/>
                </a:ln>
                <a:solidFill>
                  <a:srgbClr val="FF0000"/>
                </a:solidFill>
                <a:effectLst/>
                <a:uLnTx/>
                <a:uFillTx/>
                <a:latin typeface="Century Gothic" pitchFamily="34" charset="0"/>
                <a:ea typeface="+mj-ea"/>
                <a:cs typeface="+mj-cs"/>
              </a:rPr>
              <a:t/>
            </a:r>
            <a:br>
              <a:rPr kumimoji="0" lang="fr-FR" sz="3600" i="0" u="none" strike="noStrike" kern="1200" cap="none" spc="0" normalizeH="0" baseline="0" noProof="0" dirty="0" smtClean="0">
                <a:ln>
                  <a:noFill/>
                </a:ln>
                <a:solidFill>
                  <a:srgbClr val="FF0000"/>
                </a:solidFill>
                <a:effectLst/>
                <a:uLnTx/>
                <a:uFillTx/>
                <a:latin typeface="Century Gothic" pitchFamily="34" charset="0"/>
                <a:ea typeface="+mj-ea"/>
                <a:cs typeface="+mj-cs"/>
              </a:rPr>
            </a:br>
            <a:endParaRPr kumimoji="0" lang="fr-FR" sz="3600" i="0" u="none" strike="noStrike" kern="1200" cap="none" spc="0" normalizeH="0" baseline="0" noProof="0" dirty="0">
              <a:ln>
                <a:noFill/>
              </a:ln>
              <a:solidFill>
                <a:srgbClr val="FF0000"/>
              </a:solidFill>
              <a:effectLst/>
              <a:uLnTx/>
              <a:uFillTx/>
              <a:latin typeface="Century Gothic"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de la formation </a:t>
            </a:r>
          </a:p>
        </p:txBody>
      </p:sp>
      <p:sp>
        <p:nvSpPr>
          <p:cNvPr id="3" name="Espace réservé du contenu 2"/>
          <p:cNvSpPr>
            <a:spLocks noGrp="1"/>
          </p:cNvSpPr>
          <p:nvPr>
            <p:ph idx="1"/>
          </p:nvPr>
        </p:nvSpPr>
        <p:spPr/>
        <p:txBody>
          <a:bodyPr>
            <a:normAutofit/>
          </a:bodyPr>
          <a:lstStyle/>
          <a:p>
            <a:pPr>
              <a:spcAft>
                <a:spcPts val="600"/>
              </a:spcAft>
              <a:buSzPct val="110000"/>
            </a:pPr>
            <a:r>
              <a:rPr lang="fr-FR" dirty="0" smtClean="0"/>
              <a:t>Avoir une vision globale des enjeux du mécénat et des implications de la démarche en interne</a:t>
            </a:r>
          </a:p>
          <a:p>
            <a:pPr>
              <a:spcAft>
                <a:spcPts val="600"/>
              </a:spcAft>
              <a:buSzPct val="110000"/>
            </a:pPr>
            <a:r>
              <a:rPr lang="fr-FR" dirty="0" smtClean="0"/>
              <a:t>Comprendre les attentes des entreprises et les motivations des individus</a:t>
            </a:r>
          </a:p>
          <a:p>
            <a:pPr>
              <a:spcAft>
                <a:spcPts val="600"/>
              </a:spcAft>
              <a:buSzPct val="110000"/>
            </a:pPr>
            <a:r>
              <a:rPr lang="fr-FR" dirty="0" smtClean="0"/>
              <a:t>Définir une stratégie de partenariats privés adaptée au GREF et aux </a:t>
            </a:r>
            <a:r>
              <a:rPr lang="fr-FR" dirty="0" err="1" smtClean="0"/>
              <a:t>grefons</a:t>
            </a:r>
            <a:endParaRPr lang="fr-FR" dirty="0" smtClean="0"/>
          </a:p>
          <a:p>
            <a:pPr>
              <a:spcAft>
                <a:spcPts val="600"/>
              </a:spcAft>
              <a:buSzPct val="110000"/>
            </a:pPr>
            <a:r>
              <a:rPr lang="fr-FR" dirty="0" smtClean="0"/>
              <a:t>Identifier et convaincre de nouveaux partenaires et savoir les fidéliser</a:t>
            </a:r>
          </a:p>
          <a:p>
            <a:pPr>
              <a:spcAft>
                <a:spcPts val="600"/>
              </a:spcAft>
              <a:buSzPct val="110000"/>
            </a:pPr>
            <a:r>
              <a:rPr lang="fr-FR" dirty="0" smtClean="0"/>
              <a:t>Créer et s’approprier les outils et techniques d’approche qui contribuent à la réussite de la démarche</a:t>
            </a:r>
          </a:p>
          <a:p>
            <a:pPr>
              <a:spcAft>
                <a:spcPts val="600"/>
              </a:spcAft>
              <a:buSzPct val="110000"/>
            </a:pPr>
            <a:r>
              <a:rPr lang="fr-FR" dirty="0" smtClean="0"/>
              <a:t>Devenir autonome le plus vite possible dans cette démarche </a:t>
            </a:r>
          </a:p>
          <a:p>
            <a:pPr marL="706438" indent="-171450">
              <a:lnSpc>
                <a:spcPts val="1200"/>
              </a:lnSpc>
              <a:buSzPct val="110000"/>
              <a:buFont typeface="Arial" pitchFamily="34" charset="0"/>
              <a:buChar char="•"/>
            </a:pPr>
            <a:endParaRPr lang="fr-FR" dirty="0" smtClean="0"/>
          </a:p>
        </p:txBody>
      </p:sp>
      <p:sp>
        <p:nvSpPr>
          <p:cNvPr id="4" name="Espace réservé du numéro de diapositive 3"/>
          <p:cNvSpPr>
            <a:spLocks noGrp="1"/>
          </p:cNvSpPr>
          <p:nvPr>
            <p:ph type="sldNum" sz="quarter" idx="12"/>
          </p:nvPr>
        </p:nvSpPr>
        <p:spPr/>
        <p:txBody>
          <a:bodyPr/>
          <a:lstStyle/>
          <a:p>
            <a:fld id="{E8C81BDB-F788-AC4A-BC73-998A9BA000DD}" type="slidenum">
              <a:rPr lang="fr-FR" smtClean="0"/>
              <a:pPr/>
              <a:t>7</a:t>
            </a:fld>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 la </a:t>
            </a:r>
            <a:r>
              <a:rPr lang="fr-FR" dirty="0" err="1" smtClean="0"/>
              <a:t>FormAction</a:t>
            </a:r>
            <a:r>
              <a:rPr lang="fr-FR" dirty="0" smtClean="0"/>
              <a:t> Mécénat</a:t>
            </a:r>
            <a:endParaRPr lang="fr-FR" dirty="0"/>
          </a:p>
        </p:txBody>
      </p:sp>
      <p:sp>
        <p:nvSpPr>
          <p:cNvPr id="3" name="Espace réservé du contenu 2"/>
          <p:cNvSpPr>
            <a:spLocks noGrp="1"/>
          </p:cNvSpPr>
          <p:nvPr>
            <p:ph idx="1"/>
          </p:nvPr>
        </p:nvSpPr>
        <p:spPr/>
        <p:txBody>
          <a:bodyPr>
            <a:normAutofit/>
          </a:bodyPr>
          <a:lstStyle/>
          <a:p>
            <a:pPr marL="450850" indent="-450850">
              <a:spcAft>
                <a:spcPts val="1200"/>
              </a:spcAft>
            </a:pPr>
            <a:r>
              <a:rPr lang="fr-FR" dirty="0" smtClean="0">
                <a:ea typeface="Calibri"/>
                <a:cs typeface="Arial"/>
              </a:rPr>
              <a:t>Appréhender l’environnement et comprendre les enjeux du mécénat</a:t>
            </a:r>
            <a:r>
              <a:rPr lang="fr-FR" dirty="0" smtClean="0"/>
              <a:t>	</a:t>
            </a:r>
            <a:endParaRPr lang="fr-FR" dirty="0" smtClean="0">
              <a:ea typeface="Calibri"/>
              <a:cs typeface="Times New Roman"/>
            </a:endParaRPr>
          </a:p>
          <a:p>
            <a:pPr marL="450850" indent="-450850">
              <a:spcAft>
                <a:spcPts val="1200"/>
              </a:spcAft>
            </a:pPr>
            <a:r>
              <a:rPr lang="fr-FR" dirty="0" smtClean="0">
                <a:ea typeface="Calibri"/>
                <a:cs typeface="Arial"/>
              </a:rPr>
              <a:t>(</a:t>
            </a:r>
            <a:r>
              <a:rPr lang="fr-FR" dirty="0" err="1" smtClean="0">
                <a:ea typeface="Calibri"/>
                <a:cs typeface="Arial"/>
              </a:rPr>
              <a:t>Re</a:t>
            </a:r>
            <a:r>
              <a:rPr lang="fr-FR" dirty="0" smtClean="0">
                <a:ea typeface="Calibri"/>
                <a:cs typeface="Arial"/>
              </a:rPr>
              <a:t>)définir les fondamentaux identitaires du GREF</a:t>
            </a:r>
          </a:p>
          <a:p>
            <a:pPr marL="450850" indent="-450850">
              <a:spcAft>
                <a:spcPts val="1200"/>
              </a:spcAft>
            </a:pPr>
            <a:r>
              <a:rPr lang="fr-FR" dirty="0" smtClean="0">
                <a:ea typeface="Calibri"/>
                <a:cs typeface="Arial"/>
              </a:rPr>
              <a:t>Elaborer les projets du GREF pour le mécénat</a:t>
            </a:r>
          </a:p>
          <a:p>
            <a:pPr marL="450850" indent="-450850">
              <a:spcAft>
                <a:spcPts val="1200"/>
              </a:spcAft>
            </a:pPr>
            <a:r>
              <a:rPr lang="fr-FR" dirty="0" smtClean="0">
                <a:ea typeface="Calibri"/>
                <a:cs typeface="Arial"/>
              </a:rPr>
              <a:t>Identifier vos réseaux et ceux des autres </a:t>
            </a:r>
            <a:r>
              <a:rPr lang="fr-FR" dirty="0" err="1" smtClean="0">
                <a:ea typeface="Calibri"/>
                <a:cs typeface="Arial"/>
              </a:rPr>
              <a:t>grefons</a:t>
            </a:r>
            <a:endParaRPr lang="fr-FR" dirty="0" smtClean="0">
              <a:ea typeface="Calibri"/>
              <a:cs typeface="Arial"/>
            </a:endParaRPr>
          </a:p>
          <a:p>
            <a:pPr marL="450850" indent="-450850">
              <a:spcAft>
                <a:spcPts val="1200"/>
              </a:spcAft>
            </a:pPr>
            <a:r>
              <a:rPr lang="fr-FR" dirty="0" smtClean="0">
                <a:ea typeface="Calibri"/>
                <a:cs typeface="Arial"/>
              </a:rPr>
              <a:t>Concevoir la stratégie de collecte adaptée aux réalités du GREF</a:t>
            </a:r>
          </a:p>
          <a:p>
            <a:pPr marL="450850" indent="-450850">
              <a:spcAft>
                <a:spcPts val="1200"/>
              </a:spcAft>
            </a:pPr>
            <a:r>
              <a:rPr lang="fr-FR" dirty="0" smtClean="0">
                <a:ea typeface="Calibri"/>
                <a:cs typeface="Arial"/>
              </a:rPr>
              <a:t>Communiquer avec les parties prenantes du GREF sur la démarche de mécénat</a:t>
            </a:r>
            <a:endParaRPr lang="fr-FR" dirty="0" smtClean="0">
              <a:ea typeface="Calibri"/>
              <a:cs typeface="Times New Roman"/>
            </a:endParaRPr>
          </a:p>
          <a:p>
            <a:pPr marL="450850" indent="-450850">
              <a:spcAft>
                <a:spcPts val="1200"/>
              </a:spcAft>
            </a:pPr>
            <a:r>
              <a:rPr lang="fr-FR" dirty="0" smtClean="0">
                <a:ea typeface="Calibri"/>
                <a:cs typeface="Arial"/>
              </a:rPr>
              <a:t>Rencontrer et convaincre des mécènes pour poursuivre l’impact du GREF auprès des bénéficiaires</a:t>
            </a:r>
          </a:p>
        </p:txBody>
      </p:sp>
      <p:sp>
        <p:nvSpPr>
          <p:cNvPr id="4" name="Espace réservé du numéro de diapositive 3"/>
          <p:cNvSpPr>
            <a:spLocks noGrp="1"/>
          </p:cNvSpPr>
          <p:nvPr>
            <p:ph type="sldNum" sz="quarter" idx="12"/>
          </p:nvPr>
        </p:nvSpPr>
        <p:spPr/>
        <p:txBody>
          <a:bodyPr/>
          <a:lstStyle/>
          <a:p>
            <a:fld id="{E8C81BDB-F788-AC4A-BC73-998A9BA000DD}" type="slidenum">
              <a:rPr lang="fr-FR" smtClean="0"/>
              <a:pPr/>
              <a:t>8</a:t>
            </a:fld>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qu’il ressort de cette </a:t>
            </a:r>
            <a:r>
              <a:rPr lang="fr-FR" dirty="0" err="1" smtClean="0"/>
              <a:t>FormAction</a:t>
            </a:r>
            <a:r>
              <a:rPr lang="fr-FR" dirty="0" smtClean="0"/>
              <a:t> mécénat </a:t>
            </a:r>
            <a:endParaRPr lang="fr-FR" dirty="0"/>
          </a:p>
        </p:txBody>
      </p:sp>
      <p:sp>
        <p:nvSpPr>
          <p:cNvPr id="3" name="Espace réservé du contenu 2"/>
          <p:cNvSpPr>
            <a:spLocks noGrp="1"/>
          </p:cNvSpPr>
          <p:nvPr>
            <p:ph idx="1"/>
          </p:nvPr>
        </p:nvSpPr>
        <p:spPr/>
        <p:txBody>
          <a:bodyPr/>
          <a:lstStyle/>
          <a:p>
            <a:pPr lvl="0">
              <a:buFont typeface="Wingdings" pitchFamily="2" charset="2"/>
              <a:buChar char="Ø"/>
            </a:pPr>
            <a:r>
              <a:rPr lang="fr-FR" dirty="0" smtClean="0"/>
              <a:t>Mise en adéquation des valeurs des entreprises et des projets GREF</a:t>
            </a:r>
          </a:p>
          <a:p>
            <a:pPr lvl="0">
              <a:buFont typeface="Wingdings" pitchFamily="2" charset="2"/>
              <a:buChar char="Ø"/>
            </a:pPr>
            <a:endParaRPr lang="fr-FR" dirty="0" smtClean="0"/>
          </a:p>
          <a:p>
            <a:pPr lvl="0">
              <a:buFont typeface="Wingdings" pitchFamily="2" charset="2"/>
              <a:buChar char="Ø"/>
            </a:pPr>
            <a:r>
              <a:rPr lang="fr-FR" dirty="0" smtClean="0"/>
              <a:t>Construction d’un argumentaire</a:t>
            </a:r>
          </a:p>
          <a:p>
            <a:pPr lvl="0">
              <a:buNone/>
            </a:pPr>
            <a:endParaRPr lang="fr-FR" dirty="0" smtClean="0"/>
          </a:p>
          <a:p>
            <a:pPr lvl="0">
              <a:buFont typeface="Wingdings" pitchFamily="2" charset="2"/>
              <a:buChar char="Ø"/>
            </a:pPr>
            <a:r>
              <a:rPr lang="fr-FR" dirty="0" smtClean="0"/>
              <a:t>Edition d‘une plaquette (</a:t>
            </a:r>
            <a:r>
              <a:rPr lang="fr-FR" sz="2400" dirty="0" smtClean="0"/>
              <a:t>≠</a:t>
            </a:r>
            <a:r>
              <a:rPr lang="fr-FR" dirty="0" smtClean="0"/>
              <a:t> d’une plaquette institutionnelle)</a:t>
            </a:r>
          </a:p>
          <a:p>
            <a:pPr lvl="0">
              <a:buNone/>
            </a:pPr>
            <a:endParaRPr lang="fr-FR" dirty="0" smtClean="0"/>
          </a:p>
          <a:p>
            <a:pPr lvl="0">
              <a:buFont typeface="Wingdings" pitchFamily="2" charset="2"/>
              <a:buChar char="Ø"/>
            </a:pPr>
            <a:r>
              <a:rPr lang="fr-FR" dirty="0" smtClean="0"/>
              <a:t>Maquette pour une fiche projet synthétique</a:t>
            </a:r>
          </a:p>
          <a:p>
            <a:pPr lvl="0">
              <a:buFont typeface="Wingdings" pitchFamily="2" charset="2"/>
              <a:buChar char="Ø"/>
            </a:pPr>
            <a:endParaRPr lang="fr-FR" dirty="0" smtClean="0"/>
          </a:p>
          <a:p>
            <a:pPr lvl="0">
              <a:buFont typeface="Wingdings" pitchFamily="2" charset="2"/>
              <a:buChar char="Ø"/>
            </a:pPr>
            <a:r>
              <a:rPr lang="fr-FR" dirty="0" smtClean="0"/>
              <a:t>Création et incrémentation  d’une BDD donateurs </a:t>
            </a:r>
          </a:p>
          <a:p>
            <a:pPr lvl="0">
              <a:buNone/>
            </a:pPr>
            <a:endParaRPr lang="fr-FR" dirty="0" smtClean="0"/>
          </a:p>
          <a:p>
            <a:pPr lvl="0">
              <a:buFont typeface="Wingdings" pitchFamily="2" charset="2"/>
              <a:buChar char="Ø"/>
            </a:pPr>
            <a:r>
              <a:rPr lang="fr-FR" dirty="0" smtClean="0"/>
              <a:t>Cahier des charges du Groupe « recherche de fonds privés »</a:t>
            </a:r>
            <a:endParaRPr lang="fr-FR" dirty="0"/>
          </a:p>
        </p:txBody>
      </p:sp>
      <p:sp>
        <p:nvSpPr>
          <p:cNvPr id="4" name="Espace réservé du numéro de diapositive 3"/>
          <p:cNvSpPr>
            <a:spLocks noGrp="1"/>
          </p:cNvSpPr>
          <p:nvPr>
            <p:ph type="sldNum" sz="quarter" idx="12"/>
          </p:nvPr>
        </p:nvSpPr>
        <p:spPr/>
        <p:txBody>
          <a:bodyPr/>
          <a:lstStyle/>
          <a:p>
            <a:fld id="{E8C81BDB-F788-AC4A-BC73-998A9BA000DD}" type="slidenum">
              <a:rPr lang="fr-FR" smtClean="0"/>
              <a:pPr/>
              <a:t>9</a:t>
            </a:fld>
            <a:endParaRPr lang="fr-FR" dirty="0"/>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12743</TotalTime>
  <Words>3990</Words>
  <Application>Microsoft Macintosh PowerPoint</Application>
  <PresentationFormat>Format US (216 x 279 mm)</PresentationFormat>
  <Paragraphs>645</Paragraphs>
  <Slides>54</Slides>
  <Notes>2</Notes>
  <HiddenSlides>0</HiddenSlides>
  <MMClips>0</MMClips>
  <ScaleCrop>false</ScaleCrop>
  <HeadingPairs>
    <vt:vector size="6" baseType="variant">
      <vt:variant>
        <vt:lpstr>Modèle de conception</vt:lpstr>
      </vt:variant>
      <vt:variant>
        <vt:i4>1</vt:i4>
      </vt:variant>
      <vt:variant>
        <vt:lpstr>Serveurs OLE incorporés</vt:lpstr>
      </vt:variant>
      <vt:variant>
        <vt:i4>1</vt:i4>
      </vt:variant>
      <vt:variant>
        <vt:lpstr>Titres des diapositives</vt:lpstr>
      </vt:variant>
      <vt:variant>
        <vt:i4>54</vt:i4>
      </vt:variant>
    </vt:vector>
  </HeadingPairs>
  <TitlesOfParts>
    <vt:vector size="56" baseType="lpstr">
      <vt:lpstr>Thème Office</vt:lpstr>
      <vt:lpstr>Feuille de calcul</vt:lpstr>
      <vt:lpstr>Diapositive 1</vt:lpstr>
      <vt:lpstr> Histoire des financements du GREF </vt:lpstr>
      <vt:lpstr>Besoins de rechercher des fonds privés</vt:lpstr>
      <vt:lpstr>Diapositive 4</vt:lpstr>
      <vt:lpstr>Toute collecte de fonds implique…</vt:lpstr>
      <vt:lpstr>Ce qu’on n’avait jamais osé faire …. </vt:lpstr>
      <vt:lpstr>Objectifs de la formation </vt:lpstr>
      <vt:lpstr>Programme de la FormAction Mécénat</vt:lpstr>
      <vt:lpstr>Ce qu’il ressort de cette FormAction mécénat </vt:lpstr>
      <vt:lpstr> Une coordination vitale !</vt:lpstr>
      <vt:lpstr>Diapositive 11</vt:lpstr>
      <vt:lpstr>Les TOPS et les FLOPS         …à vous de nous raconter</vt:lpstr>
      <vt:lpstr>Diapositive 13</vt:lpstr>
      <vt:lpstr>La philanthropie en France</vt:lpstr>
      <vt:lpstr>Diapositive 15</vt:lpstr>
      <vt:lpstr>Le mécénat Définitions et repères</vt:lpstr>
      <vt:lpstr>Diapositive 17</vt:lpstr>
      <vt:lpstr>Diapositive 18</vt:lpstr>
      <vt:lpstr>Diapositive 19</vt:lpstr>
      <vt:lpstr>Par son acte philanthropique, </vt:lpstr>
      <vt:lpstr>Diapositive 21</vt:lpstr>
      <vt:lpstr>Diapositive 22</vt:lpstr>
      <vt:lpstr>Intérêt pour l’entreprise mécène </vt:lpstr>
      <vt:lpstr>Diapositive 24</vt:lpstr>
      <vt:lpstr>Fundraising :  De multiples voies &amp; techniques</vt:lpstr>
      <vt:lpstr>Construire votre démarche</vt:lpstr>
      <vt:lpstr>Fundraising  Cercle vertueux d’une démarche réussie</vt:lpstr>
      <vt:lpstr>Une réflexion autour de 3 axes</vt:lpstr>
      <vt:lpstr>Les « fondamentaux » du GREF </vt:lpstr>
      <vt:lpstr>Vos projets et vos contreparties =  l’offre du GREF</vt:lpstr>
      <vt:lpstr>Projection opérationnelle de votre structure</vt:lpstr>
      <vt:lpstr>Diapositive 32</vt:lpstr>
      <vt:lpstr>Diapositive 33</vt:lpstr>
      <vt:lpstr>Diapositive 34</vt:lpstr>
      <vt:lpstr>15 projets GREF pour les mécènes</vt:lpstr>
      <vt:lpstr>Contreparties</vt:lpstr>
      <vt:lpstr>Diapositive 37</vt:lpstr>
      <vt:lpstr>Quelles contreparties pour les mécènes du GREF ?</vt:lpstr>
      <vt:lpstr>Diapositive 39</vt:lpstr>
      <vt:lpstr>Diapositive 40</vt:lpstr>
      <vt:lpstr>La « philanthropie » d’entreprise</vt:lpstr>
      <vt:lpstr>Diapositive 42</vt:lpstr>
      <vt:lpstr>De multiples interlocuteurs</vt:lpstr>
      <vt:lpstr>Qui compose votre réseau?</vt:lpstr>
      <vt:lpstr>Le réseau : un « outil » puissant</vt:lpstr>
      <vt:lpstr>Comment procéder ?  1/2 </vt:lpstr>
      <vt:lpstr>Comment procéder ?  2/2 </vt:lpstr>
      <vt:lpstr>Démarche</vt:lpstr>
      <vt:lpstr>Diapositive 49</vt:lpstr>
      <vt:lpstr>Pour aller plus loin…</vt:lpstr>
      <vt:lpstr>Diapositive 51</vt:lpstr>
      <vt:lpstr>Quelles sont les informations pertinentes?</vt:lpstr>
      <vt:lpstr>Diapositive 53</vt:lpstr>
      <vt:lpstr>Sources Entreprises &amp; Dirigeants</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Formaction8</dc:title>
  <dc:subject/>
  <dc:creator>Marianne Maillot</dc:creator>
  <cp:keywords/>
  <dc:description/>
  <cp:lastModifiedBy>Marianne Maillot</cp:lastModifiedBy>
  <cp:revision>715</cp:revision>
  <cp:lastPrinted>2013-02-18T19:55:09Z</cp:lastPrinted>
  <dcterms:created xsi:type="dcterms:W3CDTF">2015-11-01T16:18:18Z</dcterms:created>
  <dcterms:modified xsi:type="dcterms:W3CDTF">2015-11-01T16:22:50Z</dcterms:modified>
  <cp:category/>
</cp:coreProperties>
</file>