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6C69-61A0-4122-815C-9A795EC27163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E6F-42D5-4495-94B7-BEA12EA76E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719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6C69-61A0-4122-815C-9A795EC27163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E6F-42D5-4495-94B7-BEA12EA76E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468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6C69-61A0-4122-815C-9A795EC27163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E6F-42D5-4495-94B7-BEA12EA76E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606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6C69-61A0-4122-815C-9A795EC27163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E6F-42D5-4495-94B7-BEA12EA76E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212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6C69-61A0-4122-815C-9A795EC27163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E6F-42D5-4495-94B7-BEA12EA76E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355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6C69-61A0-4122-815C-9A795EC27163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E6F-42D5-4495-94B7-BEA12EA76E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227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6C69-61A0-4122-815C-9A795EC27163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E6F-42D5-4495-94B7-BEA12EA76E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67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6C69-61A0-4122-815C-9A795EC27163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E6F-42D5-4495-94B7-BEA12EA76E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852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6C69-61A0-4122-815C-9A795EC27163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E6F-42D5-4495-94B7-BEA12EA76E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31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6C69-61A0-4122-815C-9A795EC27163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E6F-42D5-4495-94B7-BEA12EA76E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113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6C69-61A0-4122-815C-9A795EC27163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E6F-42D5-4495-94B7-BEA12EA76E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545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56C69-61A0-4122-815C-9A795EC27163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F0E6F-42D5-4495-94B7-BEA12EA76E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969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Documents/GREF/pilotage%20campagne%20rerutement/outils%20de%20com/FLYER%20LONG%20%5bVF%5d.pdf" TargetMode="External"/><Relationship Id="rId2" Type="http://schemas.openxmlformats.org/officeDocument/2006/relationships/hyperlink" Target="../Documents/GREF/pilotage%20campagne%20rerutement/outils%20de%20com/Test%202%20-%20Flyer%20court%20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2023%20Comm%20de%20reseaux%20initiatives%20regionales%20(1).pdf" TargetMode="External"/><Relationship Id="rId4" Type="http://schemas.openxmlformats.org/officeDocument/2006/relationships/hyperlink" Target="../Documents/GREF/pilotage%20campagne%20rerutement/vademecum/Chemin%20V7%20(3)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01578" y="1122362"/>
            <a:ext cx="8966421" cy="4483307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140765"/>
            <a:ext cx="9144000" cy="2117035"/>
          </a:xfrm>
        </p:spPr>
        <p:txBody>
          <a:bodyPr>
            <a:normAutofit/>
          </a:bodyPr>
          <a:lstStyle/>
          <a:p>
            <a:r>
              <a:rPr lang="fr-FR" sz="4400" b="1" dirty="0" smtClean="0">
                <a:solidFill>
                  <a:schemeClr val="accent6">
                    <a:lumMod val="75000"/>
                  </a:schemeClr>
                </a:solidFill>
              </a:rPr>
              <a:t>Campagne 2023 pour l’adhésion au GREF </a:t>
            </a:r>
            <a:endParaRPr lang="fr-FR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625" y="1852613"/>
            <a:ext cx="142875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29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Rappel des objectifs </a:t>
            </a:r>
            <a:b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           </a:t>
            </a:r>
            <a:r>
              <a:rPr lang="fr-FR" sz="3600" b="1" i="1" dirty="0" smtClean="0">
                <a:solidFill>
                  <a:schemeClr val="accent6">
                    <a:lumMod val="75000"/>
                  </a:schemeClr>
                </a:solidFill>
              </a:rPr>
              <a:t>du « laisser venir au aller chercher »</a:t>
            </a:r>
            <a:endParaRPr lang="fr-FR" sz="36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Viser l’intergénérationnel, l’interprofessionnel, la parité, la diversité</a:t>
            </a:r>
          </a:p>
          <a:p>
            <a:endParaRPr lang="fr-FR" dirty="0" smtClean="0"/>
          </a:p>
          <a:p>
            <a:r>
              <a:rPr lang="fr-FR" dirty="0" smtClean="0"/>
              <a:t>Proposer un plan d’actions via le travail d’un groupe de pilotage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Fournir des outils, idées …</a:t>
            </a:r>
          </a:p>
          <a:p>
            <a:endParaRPr lang="fr-FR" dirty="0" smtClean="0"/>
          </a:p>
          <a:p>
            <a:r>
              <a:rPr lang="fr-FR" dirty="0"/>
              <a:t>P</a:t>
            </a:r>
            <a:r>
              <a:rPr lang="fr-FR" dirty="0" smtClean="0"/>
              <a:t>révoir une campagne nationale et régionale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476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Rappel du calendrier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1800" dirty="0" smtClean="0"/>
              <a:t>Juin 22 : décision lancement campagne adhésion</a:t>
            </a:r>
          </a:p>
          <a:p>
            <a:r>
              <a:rPr lang="fr-FR" sz="1800" dirty="0" smtClean="0"/>
              <a:t>Septembre 22: enquête écrite/orale 15 régions </a:t>
            </a:r>
          </a:p>
          <a:p>
            <a:r>
              <a:rPr lang="fr-FR" sz="1800" dirty="0" smtClean="0"/>
              <a:t>Septembre 22 : COPIL N° 1</a:t>
            </a:r>
          </a:p>
          <a:p>
            <a:r>
              <a:rPr lang="fr-FR" sz="1800" dirty="0" smtClean="0"/>
              <a:t>Octobre 22 : présentation projet CDR</a:t>
            </a:r>
          </a:p>
          <a:p>
            <a:r>
              <a:rPr lang="fr-FR" sz="1800" dirty="0" smtClean="0"/>
              <a:t>Octobre 22 : COPIL N°2</a:t>
            </a:r>
          </a:p>
          <a:p>
            <a:r>
              <a:rPr lang="fr-FR" sz="1800" dirty="0" smtClean="0"/>
              <a:t>Novembre 22 : COPIL N°3</a:t>
            </a:r>
          </a:p>
          <a:p>
            <a:r>
              <a:rPr lang="fr-FR" sz="1800" dirty="0" smtClean="0"/>
              <a:t>Décembre 22 : point d’étape CA</a:t>
            </a:r>
          </a:p>
          <a:p>
            <a:r>
              <a:rPr lang="fr-FR" sz="1800" dirty="0" smtClean="0"/>
              <a:t>Décembre 22 : COPIL N°4</a:t>
            </a:r>
          </a:p>
          <a:p>
            <a:r>
              <a:rPr lang="fr-FR" sz="1800" dirty="0" smtClean="0"/>
              <a:t>Janvier 23 : COPIL N°5</a:t>
            </a:r>
          </a:p>
          <a:p>
            <a:r>
              <a:rPr lang="fr-FR" sz="1800" dirty="0" smtClean="0"/>
              <a:t>Janvier 23 : présentation finale CDR et CA</a:t>
            </a:r>
          </a:p>
          <a:p>
            <a:r>
              <a:rPr lang="fr-FR" sz="1800" dirty="0" smtClean="0"/>
              <a:t>Février/mars 23 : diffusion des outils dans les 15 régions/régulation Chaponost</a:t>
            </a:r>
          </a:p>
          <a:p>
            <a:r>
              <a:rPr lang="fr-FR" sz="1800" dirty="0" smtClean="0"/>
              <a:t>Mars à juin 23 : déploiement de la campagne adhésion au niveau national et régional/point d’étape mensuel</a:t>
            </a:r>
          </a:p>
          <a:p>
            <a:r>
              <a:rPr lang="fr-FR" sz="1800" dirty="0" smtClean="0"/>
              <a:t>Juin 23 : retour et analyse aux JN </a:t>
            </a:r>
          </a:p>
          <a:p>
            <a:endParaRPr lang="fr-FR" sz="200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404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Nos outils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De communication : un flyer court A6 et un flyer long A4 en 6 pages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 </a:t>
            </a:r>
            <a:r>
              <a:rPr lang="fr-FR" dirty="0" smtClean="0">
                <a:hlinkClick r:id="rId2" action="ppaction://hlinkfile"/>
              </a:rPr>
              <a:t>Flyer court </a:t>
            </a: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hlinkClick r:id="rId3" action="ppaction://hlinkfile"/>
              </a:rPr>
              <a:t>Flyer long</a:t>
            </a:r>
            <a:endParaRPr lang="fr-FR" dirty="0" smtClean="0"/>
          </a:p>
          <a:p>
            <a:r>
              <a:rPr lang="fr-FR" dirty="0" smtClean="0"/>
              <a:t>Un marque-pages « </a:t>
            </a:r>
            <a:r>
              <a:rPr lang="fr-FR" dirty="0" smtClean="0">
                <a:hlinkClick r:id="rId4" action="ppaction://hlinkfile"/>
              </a:rPr>
              <a:t>le chemin de l’adhésion</a:t>
            </a:r>
            <a:r>
              <a:rPr lang="fr-FR" dirty="0" smtClean="0"/>
              <a:t> » 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Un </a:t>
            </a:r>
            <a:r>
              <a:rPr lang="fr-FR" dirty="0" smtClean="0">
                <a:hlinkClick r:id="rId5" action="ppaction://hlinkfile"/>
              </a:rPr>
              <a:t>vademecum</a:t>
            </a:r>
            <a:r>
              <a:rPr lang="fr-FR" dirty="0" smtClean="0"/>
              <a:t> pour la recherche de nouveaux adhérents</a:t>
            </a:r>
          </a:p>
          <a:p>
            <a:endParaRPr lang="fr-FR" dirty="0" smtClean="0"/>
          </a:p>
          <a:p>
            <a:r>
              <a:rPr lang="fr-FR" dirty="0" smtClean="0"/>
              <a:t>Une fiche adhérent en cours de réaménagement 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119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Ce qu’il reste à faire …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Le dossier des nouveaux à consolider</a:t>
            </a:r>
          </a:p>
          <a:p>
            <a:r>
              <a:rPr lang="fr-FR" dirty="0" smtClean="0"/>
              <a:t>Le formulaire compétences en lien avec projets</a:t>
            </a:r>
          </a:p>
          <a:p>
            <a:r>
              <a:rPr lang="fr-FR" dirty="0" smtClean="0"/>
              <a:t>L’organigramme</a:t>
            </a:r>
          </a:p>
          <a:p>
            <a:r>
              <a:rPr lang="fr-FR" dirty="0" smtClean="0"/>
              <a:t>Une nouvelle vidéo ou une ancienne à réactualiser </a:t>
            </a:r>
          </a:p>
          <a:p>
            <a:r>
              <a:rPr lang="fr-FR" dirty="0" smtClean="0"/>
              <a:t>Un dossier de presse</a:t>
            </a:r>
          </a:p>
          <a:p>
            <a:r>
              <a:rPr lang="fr-FR" dirty="0" smtClean="0"/>
              <a:t>Des articles pour différentes revues</a:t>
            </a:r>
          </a:p>
          <a:p>
            <a:endParaRPr lang="fr-FR" dirty="0"/>
          </a:p>
          <a:p>
            <a:r>
              <a:rPr lang="fr-FR" i="1" dirty="0" smtClean="0"/>
              <a:t>Et plus si utile et possible !!!!!!</a:t>
            </a:r>
          </a:p>
          <a:p>
            <a:pPr marL="0" indent="0">
              <a:buNone/>
            </a:pPr>
            <a:endParaRPr lang="fr-FR" i="1" dirty="0" smtClean="0"/>
          </a:p>
          <a:p>
            <a:pPr marL="0" indent="0">
              <a:buNone/>
            </a:pPr>
            <a:r>
              <a:rPr lang="fr-FR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297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54158"/>
          </a:xfrm>
        </p:spPr>
        <p:txBody>
          <a:bodyPr>
            <a:normAutofit/>
          </a:bodyPr>
          <a:lstStyle/>
          <a:p>
            <a:r>
              <a:rPr lang="fr-FR" sz="1800" b="1" i="1" dirty="0" smtClean="0">
                <a:solidFill>
                  <a:schemeClr val="accent6">
                    <a:lumMod val="75000"/>
                  </a:schemeClr>
                </a:solidFill>
              </a:rPr>
              <a:t>Merci au groupe de pilotage composé de Marie-Thérèse </a:t>
            </a:r>
            <a:r>
              <a:rPr lang="fr-FR" sz="1800" b="1" i="1" dirty="0" err="1" smtClean="0">
                <a:solidFill>
                  <a:schemeClr val="accent6">
                    <a:lumMod val="75000"/>
                  </a:schemeClr>
                </a:solidFill>
              </a:rPr>
              <a:t>Bausson</a:t>
            </a:r>
            <a:r>
              <a:rPr lang="fr-FR" sz="1800" b="1" i="1" dirty="0" smtClean="0">
                <a:solidFill>
                  <a:schemeClr val="accent6">
                    <a:lumMod val="75000"/>
                  </a:schemeClr>
                </a:solidFill>
              </a:rPr>
              <a:t>, Xavier </a:t>
            </a:r>
            <a:r>
              <a:rPr lang="fr-FR" sz="1800" b="1" i="1" dirty="0" err="1" smtClean="0">
                <a:solidFill>
                  <a:schemeClr val="accent6">
                    <a:lumMod val="75000"/>
                  </a:schemeClr>
                </a:solidFill>
              </a:rPr>
              <a:t>Bénony</a:t>
            </a:r>
            <a:r>
              <a:rPr lang="fr-FR" sz="1800" b="1" i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fr-FR" sz="1800" b="1" i="1" dirty="0" err="1" smtClean="0">
                <a:solidFill>
                  <a:schemeClr val="accent6">
                    <a:lumMod val="75000"/>
                  </a:schemeClr>
                </a:solidFill>
              </a:rPr>
              <a:t>Djénane</a:t>
            </a:r>
            <a:r>
              <a:rPr lang="fr-FR" sz="18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1800" b="1" i="1" dirty="0" err="1" smtClean="0">
                <a:solidFill>
                  <a:schemeClr val="accent6">
                    <a:lumMod val="75000"/>
                  </a:schemeClr>
                </a:solidFill>
              </a:rPr>
              <a:t>Chatenet</a:t>
            </a:r>
            <a:r>
              <a:rPr lang="fr-FR" sz="1800" b="1" i="1" dirty="0" smtClean="0">
                <a:solidFill>
                  <a:schemeClr val="accent6">
                    <a:lumMod val="75000"/>
                  </a:schemeClr>
                </a:solidFill>
              </a:rPr>
              <a:t>, Maria </a:t>
            </a:r>
            <a:r>
              <a:rPr lang="fr-FR" sz="1800" b="1" i="1" dirty="0" err="1" smtClean="0">
                <a:solidFill>
                  <a:schemeClr val="accent6">
                    <a:lumMod val="75000"/>
                  </a:schemeClr>
                </a:solidFill>
              </a:rPr>
              <a:t>Ferrando</a:t>
            </a:r>
            <a:r>
              <a:rPr lang="fr-FR" sz="1800" b="1" i="1" dirty="0" smtClean="0">
                <a:solidFill>
                  <a:schemeClr val="accent6">
                    <a:lumMod val="75000"/>
                  </a:schemeClr>
                </a:solidFill>
              </a:rPr>
              <a:t>, Catherine </a:t>
            </a:r>
            <a:r>
              <a:rPr lang="fr-FR" sz="1800" b="1" i="1" dirty="0" err="1" smtClean="0">
                <a:solidFill>
                  <a:schemeClr val="accent6">
                    <a:lumMod val="75000"/>
                  </a:schemeClr>
                </a:solidFill>
              </a:rPr>
              <a:t>Forcheteau</a:t>
            </a:r>
            <a:r>
              <a:rPr lang="fr-FR" sz="1800" b="1" i="1" dirty="0" smtClean="0">
                <a:solidFill>
                  <a:schemeClr val="accent6">
                    <a:lumMod val="75000"/>
                  </a:schemeClr>
                </a:solidFill>
              </a:rPr>
              <a:t>, Laura </a:t>
            </a:r>
            <a:r>
              <a:rPr lang="fr-FR" sz="1800" b="1" i="1" dirty="0" err="1" smtClean="0">
                <a:solidFill>
                  <a:schemeClr val="accent6">
                    <a:lumMod val="75000"/>
                  </a:schemeClr>
                </a:solidFill>
              </a:rPr>
              <a:t>Delavallade</a:t>
            </a:r>
            <a:r>
              <a:rPr lang="fr-FR" sz="1800" b="1" i="1" dirty="0" smtClean="0">
                <a:solidFill>
                  <a:schemeClr val="accent6">
                    <a:lumMod val="75000"/>
                  </a:schemeClr>
                </a:solidFill>
              </a:rPr>
              <a:t>, Marie-Hélène </a:t>
            </a:r>
            <a:r>
              <a:rPr lang="fr-FR" sz="1800" b="1" i="1" dirty="0" err="1" smtClean="0">
                <a:solidFill>
                  <a:schemeClr val="accent6">
                    <a:lumMod val="75000"/>
                  </a:schemeClr>
                </a:solidFill>
              </a:rPr>
              <a:t>Porcar</a:t>
            </a:r>
            <a:r>
              <a:rPr lang="fr-FR" sz="1800" b="1" i="1" dirty="0" smtClean="0">
                <a:solidFill>
                  <a:schemeClr val="accent6">
                    <a:lumMod val="75000"/>
                  </a:schemeClr>
                </a:solidFill>
              </a:rPr>
              <a:t>, Marie-Pierre Sion, Christine </a:t>
            </a:r>
            <a:r>
              <a:rPr lang="fr-FR" sz="1800" b="1" i="1" dirty="0" err="1" smtClean="0">
                <a:solidFill>
                  <a:schemeClr val="accent6">
                    <a:lumMod val="75000"/>
                  </a:schemeClr>
                </a:solidFill>
              </a:rPr>
              <a:t>Trabado</a:t>
            </a:r>
            <a:r>
              <a:rPr lang="fr-FR" sz="1800" b="1" i="1" dirty="0" smtClean="0">
                <a:solidFill>
                  <a:schemeClr val="accent6">
                    <a:lumMod val="75000"/>
                  </a:schemeClr>
                </a:solidFill>
              </a:rPr>
              <a:t> pour avoir franchi cette première étape de chauffe avec courage et ténacité !</a:t>
            </a:r>
            <a:br>
              <a:rPr lang="fr-FR" sz="1800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fr-FR" sz="1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r>
              <a:rPr lang="fr-FR" b="1" i="1" dirty="0" smtClean="0">
                <a:solidFill>
                  <a:schemeClr val="accent6">
                    <a:lumMod val="75000"/>
                  </a:schemeClr>
                </a:solidFill>
              </a:rPr>
              <a:t>Et maintenant encouragements à vous pour la seconde étape du </a:t>
            </a:r>
          </a:p>
          <a:p>
            <a:pPr marL="0" indent="0">
              <a:buNone/>
            </a:pPr>
            <a:r>
              <a:rPr lang="fr-FR" b="1" i="1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fr-FR" b="1" i="1" dirty="0" smtClean="0">
                <a:solidFill>
                  <a:schemeClr val="accent6">
                    <a:lumMod val="75000"/>
                  </a:schemeClr>
                </a:solidFill>
              </a:rPr>
              <a:t>arcours qui sera déterminante pour l’étape finale !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9684" y="4205340"/>
            <a:ext cx="4263722" cy="197162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8522" y="1492204"/>
            <a:ext cx="2567443" cy="122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85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276</Words>
  <Application>Microsoft Office PowerPoint</Application>
  <PresentationFormat>Grand écran</PresentationFormat>
  <Paragraphs>48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Thème Office</vt:lpstr>
      <vt:lpstr>Présentation PowerPoint</vt:lpstr>
      <vt:lpstr>Rappel des objectifs             du « laisser venir au aller chercher »</vt:lpstr>
      <vt:lpstr>Rappel du calendrier</vt:lpstr>
      <vt:lpstr>Nos outils</vt:lpstr>
      <vt:lpstr>Ce qu’il reste à faire …</vt:lpstr>
      <vt:lpstr>Merci au groupe de pilotage composé de Marie-Thérèse Bausson, Xavier Bénony, Djénane Chatenet, Maria Ferrando, Catherine Forcheteau, Laura Delavallade, Marie-Hélène Porcar, Marie-Pierre Sion, Christine Trabado pour avoir franchi cette première étape de chauffe avec courage et ténacité !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catherine</dc:creator>
  <cp:lastModifiedBy>catherine</cp:lastModifiedBy>
  <cp:revision>17</cp:revision>
  <dcterms:created xsi:type="dcterms:W3CDTF">2023-01-09T10:27:36Z</dcterms:created>
  <dcterms:modified xsi:type="dcterms:W3CDTF">2023-01-09T18:58:37Z</dcterms:modified>
</cp:coreProperties>
</file>