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"/>
          <p:cNvSpPr/>
          <p:nvPr/>
        </p:nvSpPr>
        <p:spPr>
          <a:xfrm>
            <a:off x="2436120" y="1620360"/>
            <a:ext cx="7997760" cy="161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800" spc="-1" strike="noStrike">
                <a:solidFill>
                  <a:srgbClr val="c9211e"/>
                </a:solidFill>
                <a:latin typeface="Arial"/>
                <a:ea typeface="Calibri"/>
              </a:rPr>
              <a:t>Programme Multi-Pays de Renforcement des Opportunit</a:t>
            </a:r>
            <a:r>
              <a:rPr b="1" lang="fr-FR" sz="2800" spc="-1" strike="noStrike">
                <a:solidFill>
                  <a:srgbClr val="c9211e"/>
                </a:solidFill>
                <a:latin typeface="Arial"/>
                <a:ea typeface="DejaVu Sans"/>
              </a:rPr>
              <a:t>és d'Insertion Professionnelle (ROIP)</a:t>
            </a:r>
            <a:endParaRPr b="0" lang="fr-FR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DejaVu Sans"/>
              </a:rPr>
              <a:t>Programme porté par le GREF  et ses partenaires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DejaVu Sans"/>
              </a:rPr>
              <a:t>Séminaire Chaponost mars 2024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60505"/>
                </a:solidFill>
                <a:latin typeface="Arial"/>
                <a:ea typeface="DejaVu Sans"/>
              </a:rPr>
              <a:t>Version 29 mars 2024</a:t>
            </a: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DejaVu Sans"/>
              </a:rPr>
              <a:t>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"/>
          <p:cNvSpPr/>
          <p:nvPr/>
        </p:nvSpPr>
        <p:spPr>
          <a:xfrm>
            <a:off x="2916000" y="-36000"/>
            <a:ext cx="745056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800" spc="-1" strike="noStrike">
                <a:solidFill>
                  <a:srgbClr val="c9211e"/>
                </a:solidFill>
                <a:latin typeface="Arial"/>
                <a:ea typeface="DejaVu Sans"/>
              </a:rPr>
              <a:t>Numérique : autres sites pilotes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170" name=""/>
          <p:cNvSpPr/>
          <p:nvPr/>
        </p:nvSpPr>
        <p:spPr>
          <a:xfrm>
            <a:off x="2050560" y="1548000"/>
            <a:ext cx="9108360" cy="190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Cameroun : 4 sites, région de Bangou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Togo :  2 sites, Centre Agroécologie Tsiviépé, CFP Ounabe)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Bénin : 1 site, Porto Novo (Labis SL)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Entreprenariat : transverse. Collaboration Innov’ZIG, Agir ABCD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lèche vers le haut 5"/>
          <p:cNvSpPr/>
          <p:nvPr/>
        </p:nvSpPr>
        <p:spPr>
          <a:xfrm flipV="1" rot="1784400">
            <a:off x="2936880" y="2147040"/>
            <a:ext cx="230400" cy="673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Flèche vers le haut 21"/>
          <p:cNvSpPr/>
          <p:nvPr/>
        </p:nvSpPr>
        <p:spPr>
          <a:xfrm rot="19948200">
            <a:off x="3767760" y="4479480"/>
            <a:ext cx="159480" cy="77112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"/>
          <p:cNvSpPr/>
          <p:nvPr/>
        </p:nvSpPr>
        <p:spPr>
          <a:xfrm>
            <a:off x="4222440" y="4483800"/>
            <a:ext cx="2759040" cy="3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Accompagnement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74" name="Flèche vers le haut 22"/>
          <p:cNvSpPr/>
          <p:nvPr/>
        </p:nvSpPr>
        <p:spPr>
          <a:xfrm flipV="1" rot="20416200">
            <a:off x="1489320" y="2308320"/>
            <a:ext cx="176760" cy="75348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Flèche vers le haut 23"/>
          <p:cNvSpPr/>
          <p:nvPr/>
        </p:nvSpPr>
        <p:spPr>
          <a:xfrm rot="1355400">
            <a:off x="6406200" y="4483440"/>
            <a:ext cx="188280" cy="92160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"/>
          <p:cNvSpPr/>
          <p:nvPr/>
        </p:nvSpPr>
        <p:spPr>
          <a:xfrm>
            <a:off x="7020000" y="3131640"/>
            <a:ext cx="2880000" cy="399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"/>
          <p:cNvSpPr/>
          <p:nvPr/>
        </p:nvSpPr>
        <p:spPr>
          <a:xfrm flipH="1">
            <a:off x="7020000" y="3960000"/>
            <a:ext cx="2700000" cy="3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"/>
          <p:cNvSpPr/>
          <p:nvPr/>
        </p:nvSpPr>
        <p:spPr>
          <a:xfrm>
            <a:off x="7314480" y="4075920"/>
            <a:ext cx="2583000" cy="60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Ressources financières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79" name=""/>
          <p:cNvSpPr/>
          <p:nvPr/>
        </p:nvSpPr>
        <p:spPr>
          <a:xfrm>
            <a:off x="828000" y="3226320"/>
            <a:ext cx="2661480" cy="12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Regroupement et production agricole,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gestion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0" name=""/>
          <p:cNvSpPr/>
          <p:nvPr/>
        </p:nvSpPr>
        <p:spPr>
          <a:xfrm>
            <a:off x="3960000" y="3132000"/>
            <a:ext cx="269748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Terrains agricoles, salines, Jardins scolaires...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1" name=""/>
          <p:cNvSpPr/>
          <p:nvPr/>
        </p:nvSpPr>
        <p:spPr>
          <a:xfrm>
            <a:off x="6912000" y="3228480"/>
            <a:ext cx="2877480" cy="54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Productions agricoles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82" name=""/>
          <p:cNvSpPr/>
          <p:nvPr/>
        </p:nvSpPr>
        <p:spPr>
          <a:xfrm>
            <a:off x="720000" y="2664000"/>
            <a:ext cx="3165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"/>
          <p:cNvSpPr/>
          <p:nvPr/>
        </p:nvSpPr>
        <p:spPr>
          <a:xfrm>
            <a:off x="2258640" y="5327280"/>
            <a:ext cx="645192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Collectivités territoriales (communes), PAM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ONG Hortitech, fondation GAIN, Adacovij, GRAE, ...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GREF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4" name=""/>
          <p:cNvSpPr/>
          <p:nvPr/>
        </p:nvSpPr>
        <p:spPr>
          <a:xfrm>
            <a:off x="9864000" y="3171600"/>
            <a:ext cx="200160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Ventes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(Marché),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Cantines scolaires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5" name=""/>
          <p:cNvSpPr/>
          <p:nvPr/>
        </p:nvSpPr>
        <p:spPr>
          <a:xfrm>
            <a:off x="396000" y="1584000"/>
            <a:ext cx="16894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Financeurs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(initiaux)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86" name=""/>
          <p:cNvSpPr/>
          <p:nvPr/>
        </p:nvSpPr>
        <p:spPr>
          <a:xfrm>
            <a:off x="3276000" y="2664000"/>
            <a:ext cx="4029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"/>
          <p:cNvSpPr/>
          <p:nvPr/>
        </p:nvSpPr>
        <p:spPr>
          <a:xfrm>
            <a:off x="6696360" y="2340000"/>
            <a:ext cx="5181120" cy="26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"/>
          <p:cNvSpPr/>
          <p:nvPr/>
        </p:nvSpPr>
        <p:spPr>
          <a:xfrm>
            <a:off x="7857720" y="1656000"/>
            <a:ext cx="2903760" cy="57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3465a4"/>
                </a:solidFill>
                <a:latin typeface="Arial"/>
                <a:ea typeface="DejaVu Sans"/>
              </a:rPr>
              <a:t>Production, gestion et commercialisation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9" name=""/>
          <p:cNvSpPr/>
          <p:nvPr/>
        </p:nvSpPr>
        <p:spPr>
          <a:xfrm>
            <a:off x="2345040" y="888120"/>
            <a:ext cx="326016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Femmes maraîchères, Productrices-teurs, gestionnaires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90" name=""/>
          <p:cNvSpPr/>
          <p:nvPr/>
        </p:nvSpPr>
        <p:spPr>
          <a:xfrm>
            <a:off x="900000" y="180000"/>
            <a:ext cx="1043964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Exemple 2 : Les femmes maraîchères, salicultrices, et cantines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91" name="Flèche vers le haut 24"/>
          <p:cNvSpPr/>
          <p:nvPr/>
        </p:nvSpPr>
        <p:spPr>
          <a:xfrm flipV="1" rot="20654400">
            <a:off x="4487760" y="2166120"/>
            <a:ext cx="230760" cy="67464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"/>
          <p:cNvSpPr/>
          <p:nvPr/>
        </p:nvSpPr>
        <p:spPr>
          <a:xfrm>
            <a:off x="1980000" y="133200"/>
            <a:ext cx="8601480" cy="112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L’accompagnement dans le temps (sur 3 ans)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93" name=""/>
          <p:cNvSpPr/>
          <p:nvPr/>
        </p:nvSpPr>
        <p:spPr>
          <a:xfrm>
            <a:off x="2244960" y="3580560"/>
            <a:ext cx="3980520" cy="3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Accompagnement GREF, 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Partenaires locaux</a:t>
            </a:r>
            <a:endParaRPr b="0" lang="fr-F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94" name=""/>
          <p:cNvSpPr/>
          <p:nvPr/>
        </p:nvSpPr>
        <p:spPr>
          <a:xfrm>
            <a:off x="1332000" y="2791080"/>
            <a:ext cx="9573480" cy="59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Formation                           Dispositifs d’insertion                              Emploi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95" name=""/>
          <p:cNvSpPr/>
          <p:nvPr/>
        </p:nvSpPr>
        <p:spPr>
          <a:xfrm>
            <a:off x="1908000" y="4172040"/>
            <a:ext cx="415764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Partenaires locaux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96" name=""/>
          <p:cNvSpPr/>
          <p:nvPr/>
        </p:nvSpPr>
        <p:spPr>
          <a:xfrm>
            <a:off x="6300000" y="3564360"/>
            <a:ext cx="5217480" cy="136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Acteurs économiques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(« Marché »)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97" name=""/>
          <p:cNvSpPr/>
          <p:nvPr/>
        </p:nvSpPr>
        <p:spPr>
          <a:xfrm>
            <a:off x="1080000" y="2052000"/>
            <a:ext cx="10617480" cy="1797480"/>
          </a:xfrm>
          <a:custGeom>
            <a:avLst/>
            <a:gdLst/>
            <a:ahLst/>
            <a:rect l="l" t="t" r="r" b="b"/>
            <a:pathLst>
              <a:path w="29502" h="5002">
                <a:moveTo>
                  <a:pt x="0" y="1709"/>
                </a:moveTo>
                <a:lnTo>
                  <a:pt x="27088" y="1709"/>
                </a:lnTo>
                <a:lnTo>
                  <a:pt x="27088" y="0"/>
                </a:lnTo>
                <a:lnTo>
                  <a:pt x="29501" y="2500"/>
                </a:lnTo>
                <a:lnTo>
                  <a:pt x="27088" y="5001"/>
                </a:lnTo>
                <a:lnTo>
                  <a:pt x="27088" y="3291"/>
                </a:lnTo>
                <a:lnTo>
                  <a:pt x="0" y="3291"/>
                </a:lnTo>
                <a:lnTo>
                  <a:pt x="0" y="1709"/>
                </a:lnTo>
              </a:path>
            </a:pathLst>
          </a:cu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"/>
          <p:cNvSpPr/>
          <p:nvPr/>
        </p:nvSpPr>
        <p:spPr>
          <a:xfrm>
            <a:off x="1469880" y="2101680"/>
            <a:ext cx="859536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Année 1                                      Année 2                                                      Année 3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99" name=""/>
          <p:cNvSpPr/>
          <p:nvPr/>
        </p:nvSpPr>
        <p:spPr>
          <a:xfrm>
            <a:off x="10800000" y="2794320"/>
            <a:ext cx="799920" cy="3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temps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0" name=""/>
          <p:cNvSpPr/>
          <p:nvPr/>
        </p:nvSpPr>
        <p:spPr>
          <a:xfrm>
            <a:off x="1440000" y="5580000"/>
            <a:ext cx="578052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Suivant l’avancée des actions dans les sites pilotes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1" name=""/>
          <p:cNvSpPr/>
          <p:nvPr/>
        </p:nvSpPr>
        <p:spPr>
          <a:xfrm>
            <a:off x="1440000" y="5580000"/>
            <a:ext cx="578052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Suivant l’avancée des actions dans les sites pilotes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2" name=""/>
          <p:cNvSpPr/>
          <p:nvPr/>
        </p:nvSpPr>
        <p:spPr>
          <a:xfrm>
            <a:off x="2520000" y="1661760"/>
            <a:ext cx="3598200" cy="28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3" name=""/>
          <p:cNvSpPr/>
          <p:nvPr/>
        </p:nvSpPr>
        <p:spPr>
          <a:xfrm>
            <a:off x="2520000" y="1368000"/>
            <a:ext cx="3598200" cy="28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i="1" lang="fr-FR" sz="1800" spc="-1" strike="noStrike">
                <a:solidFill>
                  <a:srgbClr val="3465a4"/>
                </a:solidFill>
                <a:latin typeface="Arial"/>
                <a:ea typeface="DejaVu Sans"/>
              </a:rPr>
              <a:t>Financements Exogènes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4" name=""/>
          <p:cNvSpPr/>
          <p:nvPr/>
        </p:nvSpPr>
        <p:spPr>
          <a:xfrm>
            <a:off x="7524000" y="1440000"/>
            <a:ext cx="359820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i="1" lang="fr-FR" sz="1800" spc="-1" strike="noStrike">
                <a:solidFill>
                  <a:srgbClr val="3465a4"/>
                </a:solidFill>
                <a:latin typeface="Arial"/>
                <a:ea typeface="DejaVu Sans"/>
              </a:rPr>
              <a:t>Financements Endogènes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"/>
          <p:cNvSpPr/>
          <p:nvPr/>
        </p:nvSpPr>
        <p:spPr>
          <a:xfrm>
            <a:off x="1005480" y="1500840"/>
            <a:ext cx="10688760" cy="365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Contexte de la problématique, causes sous-jacentes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Parties prenantes, besoins, conflits potentiels, motivations, capacités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Objectifs de changement concrets attendus pour les principaux bénéficiaires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Différentes stratégies possibles et choix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Risques, hypothèses de changement sur lesquelles s’appuie le programme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06" name=""/>
          <p:cNvSpPr/>
          <p:nvPr/>
        </p:nvSpPr>
        <p:spPr>
          <a:xfrm>
            <a:off x="1800000" y="309600"/>
            <a:ext cx="863712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Recommandations Bailleurs (AFD et autres)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"/>
          <p:cNvSpPr/>
          <p:nvPr/>
        </p:nvSpPr>
        <p:spPr>
          <a:xfrm>
            <a:off x="1005480" y="960840"/>
            <a:ext cx="10688760" cy="365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20202"/>
                </a:solidFill>
                <a:latin typeface="Arial"/>
                <a:ea typeface="DejaVu Sans"/>
              </a:rPr>
              <a:t>Equipes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20202"/>
                </a:solidFill>
                <a:latin typeface="Arial"/>
                <a:ea typeface="DejaVu Sans"/>
              </a:rPr>
              <a:t> </a:t>
            </a:r>
            <a:endParaRPr b="0" lang="fr-FR" sz="2000" spc="-1" strike="noStrike">
              <a:latin typeface="Arial"/>
            </a:endParaRPr>
          </a:p>
          <a:p>
            <a:pPr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Numérique </a:t>
            </a:r>
            <a:endParaRPr b="0" lang="fr-FR" sz="2000" spc="-1" strike="noStrike">
              <a:latin typeface="Arial"/>
            </a:endParaRPr>
          </a:p>
          <a:p>
            <a:pPr lvl="6"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Sénégal, Cameroun, Togo, Bénin</a:t>
            </a:r>
            <a:endParaRPr b="0" lang="fr-FR" sz="2000" spc="-1" strike="noStrike">
              <a:latin typeface="Arial"/>
            </a:endParaRPr>
          </a:p>
          <a:p>
            <a:pPr marL="720000"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Production agricole-cantines scolaires</a:t>
            </a:r>
            <a:endParaRPr b="0" lang="fr-FR" sz="2000" spc="-1" strike="noStrike">
              <a:latin typeface="Arial"/>
            </a:endParaRPr>
          </a:p>
          <a:p>
            <a:pPr lvl="6"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Bénin, A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djarra Accompagnement des femmes</a:t>
            </a:r>
            <a:endParaRPr b="0" lang="fr-FR" sz="2000" spc="-1" strike="noStrike">
              <a:latin typeface="Arial"/>
            </a:endParaRPr>
          </a:p>
          <a:p>
            <a:pPr lvl="6"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Bénin, Cantines scolaires</a:t>
            </a:r>
            <a:endParaRPr b="0" lang="fr-FR" sz="2000" spc="-1" strike="noStrike">
              <a:latin typeface="Arial"/>
            </a:endParaRPr>
          </a:p>
          <a:p>
            <a:pPr lvl="6"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Guinée, Organisation du marché Production agricole</a:t>
            </a:r>
            <a:endParaRPr b="0" lang="fr-FR" sz="2000" spc="-1" strike="noStrike">
              <a:latin typeface="Arial"/>
            </a:endParaRPr>
          </a:p>
          <a:p>
            <a:pPr marL="720000"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Métiers et artisanat </a:t>
            </a:r>
            <a:endParaRPr b="0" lang="fr-FR" sz="2000" spc="-1" strike="noStrike">
              <a:latin typeface="Arial"/>
            </a:endParaRPr>
          </a:p>
          <a:p>
            <a:pPr lvl="6"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Madagascar,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Arial"/>
              </a:rPr>
              <a:t>Tourisme</a:t>
            </a:r>
            <a:endParaRPr b="0" lang="fr-FR" sz="2000" spc="-1" strike="noStrike">
              <a:latin typeface="Arial"/>
            </a:endParaRPr>
          </a:p>
          <a:p>
            <a:pPr lvl="6"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Arial"/>
              </a:rPr>
              <a:t>Comores Filières techniques</a:t>
            </a:r>
            <a:endParaRPr b="0" lang="fr-FR" sz="2000" spc="-1" strike="noStrike">
              <a:latin typeface="Arial"/>
            </a:endParaRPr>
          </a:p>
          <a:p>
            <a:pPr lvl="6" marL="720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Laos, P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Arial"/>
              </a:rPr>
              <a:t>ersonnes malentendantes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208" name=""/>
          <p:cNvSpPr/>
          <p:nvPr/>
        </p:nvSpPr>
        <p:spPr>
          <a:xfrm>
            <a:off x="900000" y="165600"/>
            <a:ext cx="989748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60000"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Equipes GREF identifiées (jusqu’à aujourd’hui) et gouvernance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09" name=""/>
          <p:cNvSpPr/>
          <p:nvPr/>
        </p:nvSpPr>
        <p:spPr>
          <a:xfrm>
            <a:off x="720000" y="5652000"/>
            <a:ext cx="11337480" cy="88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Gouvernance :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comité de pilotage GREF, comités thématiques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, comité(s) multi-partenaires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"/>
          <p:cNvSpPr/>
          <p:nvPr/>
        </p:nvSpPr>
        <p:spPr>
          <a:xfrm>
            <a:off x="3528000" y="299880"/>
            <a:ext cx="5034600" cy="59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800" spc="-1" strike="noStrike">
                <a:solidFill>
                  <a:srgbClr val="c9211e"/>
                </a:solidFill>
                <a:latin typeface="Arial"/>
                <a:ea typeface="DejaVu Sans"/>
              </a:rPr>
              <a:t>Budget du programme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211" name=""/>
          <p:cNvSpPr/>
          <p:nvPr/>
        </p:nvSpPr>
        <p:spPr>
          <a:xfrm>
            <a:off x="1402560" y="1692000"/>
            <a:ext cx="9178560" cy="25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Structure du budget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Rémunération des formateurs-accompagnateurs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Financement infrastructures locales (locaux, matériels, ...)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Missions des équipes GREF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Salariés locaux, VSI, SC, ...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Missions de coordination en France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Gestionnaire administratif du programme (SAF)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Audit évaluation</a:t>
            </a: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…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"/>
          <p:cNvSpPr/>
          <p:nvPr/>
        </p:nvSpPr>
        <p:spPr>
          <a:xfrm>
            <a:off x="3528000" y="299880"/>
            <a:ext cx="5034600" cy="59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800" spc="-1" strike="noStrike">
                <a:solidFill>
                  <a:srgbClr val="c9211e"/>
                </a:solidFill>
                <a:latin typeface="Arial"/>
                <a:ea typeface="DejaVu Sans"/>
              </a:rPr>
              <a:t>A faire, Planning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213" name=""/>
          <p:cNvSpPr/>
          <p:nvPr/>
        </p:nvSpPr>
        <p:spPr>
          <a:xfrm>
            <a:off x="720000" y="1549800"/>
            <a:ext cx="11336040" cy="258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Poursuivre les réunions entre équipes</a:t>
            </a:r>
            <a:endParaRPr b="0" lang="fr-FR" sz="2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Réfléchir et préciser les budgets</a:t>
            </a:r>
            <a:endParaRPr b="0" lang="fr-FR" sz="2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Poursuivre la rédaction du document de travail ROIP</a:t>
            </a:r>
            <a:endParaRPr b="0" lang="fr-FR" sz="2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Poursuivre les discussions avec les partenaires locaux et ONG France</a:t>
            </a:r>
            <a:endParaRPr b="0" lang="fr-FR" sz="2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Etats des lieux (projets d’autres ONG) et consolidation partenariats</a:t>
            </a:r>
            <a:endParaRPr b="0" lang="fr-FR" sz="2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...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Mi-mai 24</a:t>
            </a: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 : rédaction du document AMI</a:t>
            </a:r>
            <a:endParaRPr b="0" lang="fr-FR" sz="2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ASAP</a:t>
            </a: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 : rédaction dossiers bailleurs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"/>
          <p:cNvSpPr/>
          <p:nvPr/>
        </p:nvSpPr>
        <p:spPr>
          <a:xfrm>
            <a:off x="1584000" y="2577600"/>
            <a:ext cx="899748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60000">
              <a:lnSpc>
                <a:spcPct val="100000"/>
              </a:lnSpc>
            </a:pPr>
            <a:r>
              <a:rPr b="1" lang="fr-FR" sz="6000" spc="-1" strike="noStrike">
                <a:solidFill>
                  <a:srgbClr val="c9211e"/>
                </a:solidFill>
                <a:latin typeface="Arial"/>
                <a:ea typeface="DejaVu Sans"/>
              </a:rPr>
              <a:t>Cas particulier des AMI</a:t>
            </a:r>
            <a:endParaRPr b="0" lang="fr-FR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"/>
          <p:cNvSpPr/>
          <p:nvPr/>
        </p:nvSpPr>
        <p:spPr>
          <a:xfrm>
            <a:off x="1005480" y="1500840"/>
            <a:ext cx="10689120" cy="365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R1 : Contexte de la problématique, causes sous-jacentes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R2 : Parties prenantes, besoins, conflits potentiels, motivations, capacités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R3 : Objectifs de changement concrets attendus pour les principaux bénéficiaires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R4 : Différentes stratégies possibles et choix</a:t>
            </a:r>
            <a:endParaRPr b="0" lang="fr-FR" sz="24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  <a:ea typeface="DejaVu Sans"/>
              </a:rPr>
              <a:t>R5 : Risques, hypothèses de changement sur lesquelles s’appuie le programme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16" name=""/>
          <p:cNvSpPr/>
          <p:nvPr/>
        </p:nvSpPr>
        <p:spPr>
          <a:xfrm>
            <a:off x="3600000" y="309600"/>
            <a:ext cx="4314960" cy="76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Recommandations AFD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"/>
          <p:cNvSpPr/>
          <p:nvPr/>
        </p:nvSpPr>
        <p:spPr>
          <a:xfrm>
            <a:off x="3564000" y="129600"/>
            <a:ext cx="5577480" cy="5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Plan texte AMI (note de 5 pages)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18" name=""/>
          <p:cNvSpPr/>
          <p:nvPr/>
        </p:nvSpPr>
        <p:spPr>
          <a:xfrm>
            <a:off x="360000" y="972000"/>
            <a:ext cx="11517480" cy="603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1) Cofinancements envisagés sur la durée totale du projet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700 000 € annuel (financement AFD) et 200.000 € répartis entre : bénévolat, contributions xxx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2. Présentation succincte du projet ou programme (</a:t>
            </a: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3 pages max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Contexte et enjeux, Objet du projet et résultats attendus, Activités prévues, Publics ciblés 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3  Relation partenariale et stratégie de renforcement de capacités poursuivie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Partenaires de la société civile locale, Valeur ajoutée de l’OSC française, Rôle dans le projet, Montage institutionnel, Organisation prévue, Principales activités de renforcement de capacités, Moyens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4. S’il s’agit d’un projet/programme en consortium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Présentation du consortium (2 pages max)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"/>
          <p:cNvSpPr/>
          <p:nvPr/>
        </p:nvSpPr>
        <p:spPr>
          <a:xfrm>
            <a:off x="540000" y="952560"/>
            <a:ext cx="11339640" cy="365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50000"/>
              </a:lnSpc>
            </a:pPr>
            <a:r>
              <a:rPr b="1" lang="fr-FR" sz="2200" spc="-1" strike="noStrike">
                <a:solidFill>
                  <a:srgbClr val="c9211e"/>
                </a:solidFill>
                <a:latin typeface="Arial"/>
                <a:ea typeface="Courier New"/>
              </a:rPr>
              <a:t>Pour le GREF</a:t>
            </a:r>
            <a:endParaRPr b="0" lang="fr-FR" sz="22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 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Stratégie grands programmes (non exclusif avec les projets de plus petite taille)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Financements (pérennité), visibilité, partenariats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Attrait, recrutement d’adhérents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Démarche fédérative multi-équipes, associative, structurante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1" lang="fr-FR" sz="2200" spc="-1" strike="noStrike">
                <a:solidFill>
                  <a:srgbClr val="c9211e"/>
                </a:solidFill>
                <a:latin typeface="Arial"/>
                <a:ea typeface="Courier New"/>
              </a:rPr>
              <a:t>Pour la SI</a:t>
            </a:r>
            <a:endParaRPr b="0" lang="fr-FR" sz="22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Employabilité, insertion professionnelle des jeunes (F et H) : enjeu majeur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Accompagnement Formation – Insertion professionnelle vers l’emploi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4716000" y="-50400"/>
            <a:ext cx="205056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50000"/>
              </a:lnSpc>
            </a:pPr>
            <a:r>
              <a:rPr b="1" lang="fr-FR" sz="2800" spc="-1" strike="noStrike">
                <a:solidFill>
                  <a:srgbClr val="c9211e"/>
                </a:solidFill>
                <a:latin typeface="Arial"/>
                <a:ea typeface="DejaVu Sans"/>
              </a:rPr>
              <a:t>Enjeux 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"/>
          <p:cNvSpPr/>
          <p:nvPr/>
        </p:nvSpPr>
        <p:spPr>
          <a:xfrm>
            <a:off x="4032000" y="2577600"/>
            <a:ext cx="471348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60000">
              <a:lnSpc>
                <a:spcPct val="100000"/>
              </a:lnSpc>
            </a:pPr>
            <a:r>
              <a:rPr b="1" lang="fr-FR" sz="6000" spc="-1" strike="noStrike">
                <a:solidFill>
                  <a:srgbClr val="c9211e"/>
                </a:solidFill>
                <a:latin typeface="Arial"/>
                <a:ea typeface="DejaVu Sans"/>
              </a:rPr>
              <a:t>Annexes</a:t>
            </a:r>
            <a:endParaRPr b="0" lang="fr-FR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 9"/>
          <p:cNvSpPr/>
          <p:nvPr/>
        </p:nvSpPr>
        <p:spPr>
          <a:xfrm>
            <a:off x="720000" y="2880360"/>
            <a:ext cx="10446120" cy="3594600"/>
          </a:xfrm>
          <a:prstGeom prst="rect">
            <a:avLst/>
          </a:prstGeom>
          <a:solidFill>
            <a:schemeClr val="bg1"/>
          </a:solidFill>
          <a:ln w="28575"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Rectangle 3"/>
          <p:cNvSpPr/>
          <p:nvPr/>
        </p:nvSpPr>
        <p:spPr>
          <a:xfrm>
            <a:off x="4326840" y="540000"/>
            <a:ext cx="3049920" cy="64404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70ad47"/>
                </a:solidFill>
                <a:latin typeface="Calibri"/>
                <a:ea typeface="DejaVu Sans"/>
              </a:rPr>
              <a:t>Marché de l’emploi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22" name="Flèche vers le haut 1"/>
          <p:cNvSpPr/>
          <p:nvPr/>
        </p:nvSpPr>
        <p:spPr>
          <a:xfrm>
            <a:off x="8824320" y="4069440"/>
            <a:ext cx="350280" cy="66996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Rectangle 4"/>
          <p:cNvSpPr/>
          <p:nvPr/>
        </p:nvSpPr>
        <p:spPr>
          <a:xfrm>
            <a:off x="1116000" y="3492000"/>
            <a:ext cx="2406600" cy="107496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Acteurs locaux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Société civile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224" name="Rectangle 5"/>
          <p:cNvSpPr/>
          <p:nvPr/>
        </p:nvSpPr>
        <p:spPr>
          <a:xfrm>
            <a:off x="4140000" y="3421440"/>
            <a:ext cx="3053160" cy="125316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Administrations,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Institutions  locales, communes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25" name="Rectangle 6"/>
          <p:cNvSpPr/>
          <p:nvPr/>
        </p:nvSpPr>
        <p:spPr>
          <a:xfrm>
            <a:off x="7560000" y="3420000"/>
            <a:ext cx="3049920" cy="64404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4472c4"/>
                </a:solidFill>
                <a:latin typeface="Calibri"/>
                <a:ea typeface="DejaVu Sans"/>
              </a:rPr>
              <a:t>Apprenants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26" name=""/>
          <p:cNvSpPr/>
          <p:nvPr/>
        </p:nvSpPr>
        <p:spPr>
          <a:xfrm>
            <a:off x="252000" y="596880"/>
            <a:ext cx="2982960" cy="65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R1 : Constat : contexte et causes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27" name="Rectangle 7"/>
          <p:cNvSpPr/>
          <p:nvPr/>
        </p:nvSpPr>
        <p:spPr>
          <a:xfrm>
            <a:off x="7561440" y="4860000"/>
            <a:ext cx="3053160" cy="89316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Organismes de formation, universités, CFP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28" name=""/>
          <p:cNvSpPr/>
          <p:nvPr/>
        </p:nvSpPr>
        <p:spPr>
          <a:xfrm rot="9000">
            <a:off x="3989160" y="4863960"/>
            <a:ext cx="3054960" cy="110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Elaboration de politiques de formation, déficience du secteur  FP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Investissements à géométrie variable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29" name=""/>
          <p:cNvSpPr/>
          <p:nvPr/>
        </p:nvSpPr>
        <p:spPr>
          <a:xfrm>
            <a:off x="828000" y="4884120"/>
            <a:ext cx="3054960" cy="84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Nombreux besoins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Volonté de dev. local,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Volonté de créer des emplois,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Peu de moyens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Impuissants à créer des dynamiques de developpement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30" name="Rectangle 8"/>
          <p:cNvSpPr/>
          <p:nvPr/>
        </p:nvSpPr>
        <p:spPr>
          <a:xfrm>
            <a:off x="7920000" y="506160"/>
            <a:ext cx="3305160" cy="74844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Entreprises, acteurs économiques</a:t>
            </a:r>
            <a:endParaRPr b="0" lang="fr-FR" sz="1800" spc="-1" strike="noStrike">
              <a:latin typeface="Arial"/>
            </a:endParaRPr>
          </a:p>
        </p:txBody>
      </p:sp>
      <p:grpSp>
        <p:nvGrpSpPr>
          <p:cNvPr id="231" name=""/>
          <p:cNvGrpSpPr/>
          <p:nvPr/>
        </p:nvGrpSpPr>
        <p:grpSpPr>
          <a:xfrm>
            <a:off x="5544000" y="1371600"/>
            <a:ext cx="714960" cy="1143000"/>
            <a:chOff x="5544000" y="1371600"/>
            <a:chExt cx="714960" cy="1143000"/>
          </a:xfrm>
        </p:grpSpPr>
        <p:sp>
          <p:nvSpPr>
            <p:cNvPr id="232" name="Flèche vers le haut 4"/>
            <p:cNvSpPr/>
            <p:nvPr/>
          </p:nvSpPr>
          <p:spPr>
            <a:xfrm>
              <a:off x="5764320" y="1371600"/>
              <a:ext cx="350280" cy="11430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solidFill>
                <a:srgbClr val="43729d"/>
              </a:solidFill>
              <a:headEnd len="med" type="triangle" w="med"/>
              <a:tailEnd len="med" type="triangle" w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3" name=""/>
            <p:cNvSpPr/>
            <p:nvPr/>
          </p:nvSpPr>
          <p:spPr>
            <a:xfrm>
              <a:off x="5544000" y="1728000"/>
              <a:ext cx="714960" cy="17496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"/>
            <p:cNvSpPr/>
            <p:nvPr/>
          </p:nvSpPr>
          <p:spPr>
            <a:xfrm>
              <a:off x="5544000" y="2088000"/>
              <a:ext cx="714960" cy="17496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5" name=""/>
          <p:cNvSpPr/>
          <p:nvPr/>
        </p:nvSpPr>
        <p:spPr>
          <a:xfrm>
            <a:off x="6624000" y="1440000"/>
            <a:ext cx="5034960" cy="84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Arial"/>
                <a:ea typeface="DejaVu Sans"/>
              </a:rPr>
              <a:t>Economies informelles,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Arial"/>
                <a:ea typeface="DejaVu Sans"/>
              </a:rPr>
              <a:t>Peu de postes dans les administrations et entreprises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Arial"/>
                <a:ea typeface="DejaVu Sans"/>
              </a:rPr>
              <a:t>Emplois peu rémunérés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Arial"/>
                <a:ea typeface="DejaVu Sans"/>
              </a:rPr>
              <a:t>Les institutions de formation sont peu outillés pour l’accompagnement à l’insertion professionnelle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36" name=""/>
          <p:cNvSpPr/>
          <p:nvPr/>
        </p:nvSpPr>
        <p:spPr>
          <a:xfrm>
            <a:off x="3888000" y="1620000"/>
            <a:ext cx="2262960" cy="53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Peu d’emplois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37" name=""/>
          <p:cNvSpPr/>
          <p:nvPr/>
        </p:nvSpPr>
        <p:spPr>
          <a:xfrm>
            <a:off x="1332000" y="1440000"/>
            <a:ext cx="4314960" cy="84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"/>
          <p:cNvSpPr/>
          <p:nvPr/>
        </p:nvSpPr>
        <p:spPr>
          <a:xfrm>
            <a:off x="7848000" y="5712120"/>
            <a:ext cx="2347200" cy="84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En très grand nombre,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fr-SN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Sans liens avec le monde économique</a:t>
            </a:r>
            <a:endParaRPr b="0" lang="fr-F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Rectangle 12"/>
          <p:cNvSpPr/>
          <p:nvPr/>
        </p:nvSpPr>
        <p:spPr>
          <a:xfrm>
            <a:off x="867240" y="2846880"/>
            <a:ext cx="10445760" cy="3809520"/>
          </a:xfrm>
          <a:prstGeom prst="rect">
            <a:avLst/>
          </a:prstGeom>
          <a:solidFill>
            <a:schemeClr val="bg1"/>
          </a:solidFill>
          <a:ln w="28575"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Rectangle 14"/>
          <p:cNvSpPr/>
          <p:nvPr/>
        </p:nvSpPr>
        <p:spPr>
          <a:xfrm>
            <a:off x="4326840" y="218880"/>
            <a:ext cx="3049560" cy="6436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70ad47"/>
                </a:solidFill>
                <a:latin typeface="Calibri"/>
                <a:ea typeface="DejaVu Sans"/>
              </a:rPr>
              <a:t>Marché de l’emploi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41" name="Flèche vers le haut 6"/>
          <p:cNvSpPr/>
          <p:nvPr/>
        </p:nvSpPr>
        <p:spPr>
          <a:xfrm>
            <a:off x="5764320" y="975600"/>
            <a:ext cx="302040" cy="49032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Flèche vers le haut 10"/>
          <p:cNvSpPr/>
          <p:nvPr/>
        </p:nvSpPr>
        <p:spPr>
          <a:xfrm>
            <a:off x="5764320" y="2312640"/>
            <a:ext cx="302040" cy="49032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Rectangle 16"/>
          <p:cNvSpPr/>
          <p:nvPr/>
        </p:nvSpPr>
        <p:spPr>
          <a:xfrm>
            <a:off x="1462680" y="3084120"/>
            <a:ext cx="2061720" cy="9406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Acteurs locaux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Société civile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44" name="Rectangle 17"/>
          <p:cNvSpPr/>
          <p:nvPr/>
        </p:nvSpPr>
        <p:spPr>
          <a:xfrm>
            <a:off x="4356000" y="5760720"/>
            <a:ext cx="2696400" cy="6436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Associations françaises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partenaires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45" name="Rectangle 27"/>
          <p:cNvSpPr/>
          <p:nvPr/>
        </p:nvSpPr>
        <p:spPr>
          <a:xfrm>
            <a:off x="8100000" y="3063600"/>
            <a:ext cx="2692800" cy="89280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Administrations,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Institutions  locales, communes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46" name="Rectangle 28"/>
          <p:cNvSpPr/>
          <p:nvPr/>
        </p:nvSpPr>
        <p:spPr>
          <a:xfrm>
            <a:off x="1442520" y="4464000"/>
            <a:ext cx="1973880" cy="7120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GREF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47" name="Rectangle 29"/>
          <p:cNvSpPr/>
          <p:nvPr/>
        </p:nvSpPr>
        <p:spPr>
          <a:xfrm>
            <a:off x="4320000" y="1620000"/>
            <a:ext cx="3049560" cy="6436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4472c4"/>
                </a:solidFill>
                <a:latin typeface="Calibri"/>
                <a:ea typeface="DejaVu Sans"/>
              </a:rPr>
              <a:t>Public ciblé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48" name="Organigramme : Alternative 2"/>
          <p:cNvSpPr/>
          <p:nvPr/>
        </p:nvSpPr>
        <p:spPr>
          <a:xfrm>
            <a:off x="4735800" y="3960000"/>
            <a:ext cx="1920600" cy="8964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SN" sz="1800" spc="-1" strike="noStrike">
                <a:solidFill>
                  <a:srgbClr val="ff0000"/>
                </a:solidFill>
                <a:latin typeface="Calibri"/>
                <a:ea typeface="DejaVu Sans"/>
              </a:rPr>
              <a:t>COMITE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1800" spc="-1" strike="noStrike">
                <a:solidFill>
                  <a:srgbClr val="ff0000"/>
                </a:solidFill>
                <a:latin typeface="Calibri"/>
                <a:ea typeface="DejaVu Sans"/>
              </a:rPr>
              <a:t>DE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18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fr-SN" sz="1800" spc="-1" strike="noStrike">
                <a:solidFill>
                  <a:srgbClr val="ff0000"/>
                </a:solidFill>
                <a:latin typeface="Calibri"/>
                <a:ea typeface="DejaVu Sans"/>
              </a:rPr>
              <a:t>PILOTAGE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49" name="Rectangle 30"/>
          <p:cNvSpPr/>
          <p:nvPr/>
        </p:nvSpPr>
        <p:spPr>
          <a:xfrm>
            <a:off x="7920000" y="5188320"/>
            <a:ext cx="3056400" cy="7480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Entreprises privées clientes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fr-SN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locales et internationales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50" name=""/>
          <p:cNvSpPr/>
          <p:nvPr/>
        </p:nvSpPr>
        <p:spPr>
          <a:xfrm>
            <a:off x="8453160" y="1669320"/>
            <a:ext cx="3241080" cy="36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Formateurs, Accompagnateurs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51" name=""/>
          <p:cNvSpPr/>
          <p:nvPr/>
        </p:nvSpPr>
        <p:spPr>
          <a:xfrm flipH="1">
            <a:off x="7380000" y="1872000"/>
            <a:ext cx="1073160" cy="360"/>
          </a:xfrm>
          <a:prstGeom prst="line">
            <a:avLst/>
          </a:prstGeom>
          <a:ln w="0"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"/>
          <p:cNvSpPr/>
          <p:nvPr/>
        </p:nvSpPr>
        <p:spPr>
          <a:xfrm>
            <a:off x="180000" y="360000"/>
            <a:ext cx="3412800" cy="116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c9211e"/>
                </a:solidFill>
                <a:latin typeface="Arial"/>
                <a:ea typeface="DejaVu Sans"/>
              </a:rPr>
              <a:t>Implication des acteurs,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c9211e"/>
                </a:solidFill>
                <a:latin typeface="Arial"/>
                <a:ea typeface="DejaVu Sans"/>
              </a:rPr>
              <a:t>parties prenantes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53" name="Rectangle 31"/>
          <p:cNvSpPr/>
          <p:nvPr/>
        </p:nvSpPr>
        <p:spPr>
          <a:xfrm>
            <a:off x="1476000" y="5580000"/>
            <a:ext cx="1976400" cy="6436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4472c4"/>
                </a:solidFill>
                <a:latin typeface="Calibri"/>
                <a:ea typeface="DejaVu Sans"/>
              </a:rPr>
              <a:t>Financeurs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54" name=""/>
          <p:cNvSpPr/>
          <p:nvPr/>
        </p:nvSpPr>
        <p:spPr>
          <a:xfrm flipV="1">
            <a:off x="3420000" y="4500000"/>
            <a:ext cx="1260000" cy="180000"/>
          </a:xfrm>
          <a:prstGeom prst="line">
            <a:avLst/>
          </a:prstGeom>
          <a:ln w="36000">
            <a:solidFill>
              <a:srgbClr val="3465a4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"/>
          <p:cNvSpPr/>
          <p:nvPr/>
        </p:nvSpPr>
        <p:spPr>
          <a:xfrm flipV="1">
            <a:off x="3456000" y="4860000"/>
            <a:ext cx="1279800" cy="900000"/>
          </a:xfrm>
          <a:prstGeom prst="line">
            <a:avLst/>
          </a:prstGeom>
          <a:ln w="36000">
            <a:solidFill>
              <a:srgbClr val="3465a4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"/>
          <p:cNvSpPr/>
          <p:nvPr/>
        </p:nvSpPr>
        <p:spPr>
          <a:xfrm>
            <a:off x="5760000" y="4860000"/>
            <a:ext cx="360" cy="900000"/>
          </a:xfrm>
          <a:prstGeom prst="line">
            <a:avLst/>
          </a:prstGeom>
          <a:ln w="36000">
            <a:solidFill>
              <a:srgbClr val="3465a4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"/>
          <p:cNvSpPr/>
          <p:nvPr/>
        </p:nvSpPr>
        <p:spPr>
          <a:xfrm>
            <a:off x="6660000" y="4860000"/>
            <a:ext cx="1260000" cy="720000"/>
          </a:xfrm>
          <a:prstGeom prst="line">
            <a:avLst/>
          </a:prstGeom>
          <a:ln w="36000">
            <a:solidFill>
              <a:srgbClr val="3465a4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"/>
          <p:cNvSpPr/>
          <p:nvPr/>
        </p:nvSpPr>
        <p:spPr>
          <a:xfrm flipV="1">
            <a:off x="6840000" y="3603600"/>
            <a:ext cx="1260000" cy="536400"/>
          </a:xfrm>
          <a:prstGeom prst="line">
            <a:avLst/>
          </a:prstGeom>
          <a:ln w="36000">
            <a:solidFill>
              <a:srgbClr val="3465a4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"/>
          <p:cNvSpPr/>
          <p:nvPr/>
        </p:nvSpPr>
        <p:spPr>
          <a:xfrm>
            <a:off x="3528000" y="3600000"/>
            <a:ext cx="1152000" cy="540000"/>
          </a:xfrm>
          <a:prstGeom prst="line">
            <a:avLst/>
          </a:prstGeom>
          <a:ln w="36000">
            <a:solidFill>
              <a:srgbClr val="3465a4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Flèche courbée vers la droite 2"/>
          <p:cNvSpPr/>
          <p:nvPr/>
        </p:nvSpPr>
        <p:spPr>
          <a:xfrm flipV="1">
            <a:off x="4067280" y="2869560"/>
            <a:ext cx="967680" cy="179496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ffcc"/>
          </a:solidFill>
          <a:ln>
            <a:solidFill>
              <a:srgbClr val="3a5f8b"/>
            </a:solidFill>
            <a:round/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Flèche courbée vers la droite 1"/>
          <p:cNvSpPr/>
          <p:nvPr/>
        </p:nvSpPr>
        <p:spPr>
          <a:xfrm flipV="1" rot="10800000">
            <a:off x="5578920" y="2988000"/>
            <a:ext cx="901080" cy="179496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ffcc"/>
          </a:solidFill>
          <a:ln>
            <a:solidFill>
              <a:srgbClr val="3a5f8b"/>
            </a:solidFill>
            <a:round/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ZoneTexte 1"/>
          <p:cNvSpPr/>
          <p:nvPr/>
        </p:nvSpPr>
        <p:spPr>
          <a:xfrm>
            <a:off x="4696920" y="3538080"/>
            <a:ext cx="11685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Actions et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lieux pilotes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multi-pays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63" name="ZoneTexte 2"/>
          <p:cNvSpPr/>
          <p:nvPr/>
        </p:nvSpPr>
        <p:spPr>
          <a:xfrm>
            <a:off x="4391280" y="2488320"/>
            <a:ext cx="1935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3465a4"/>
                </a:solidFill>
                <a:latin typeface="Calibri"/>
                <a:ea typeface="DejaVu Sans"/>
              </a:rPr>
              <a:t>Preuve de concept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64" name="ZoneTexte 3"/>
          <p:cNvSpPr/>
          <p:nvPr/>
        </p:nvSpPr>
        <p:spPr>
          <a:xfrm>
            <a:off x="6701040" y="2900160"/>
            <a:ext cx="114444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Partenariat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techniques,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Ingénierie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de projet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65" name="ZoneTexte 4"/>
          <p:cNvSpPr/>
          <p:nvPr/>
        </p:nvSpPr>
        <p:spPr>
          <a:xfrm>
            <a:off x="4488840" y="4788000"/>
            <a:ext cx="1467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Impact local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66" name="ZoneTexte 5"/>
          <p:cNvSpPr/>
          <p:nvPr/>
        </p:nvSpPr>
        <p:spPr>
          <a:xfrm>
            <a:off x="8639640" y="142920"/>
            <a:ext cx="33649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fr-FR" sz="2400" spc="-1" strike="noStrike">
                <a:solidFill>
                  <a:srgbClr val="ff0000"/>
                </a:solidFill>
                <a:latin typeface="Arial"/>
                <a:ea typeface="DejaVu Sans"/>
              </a:rPr>
              <a:t>Programme conçu dans une approche itérative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67" name="ZoneTexte 6"/>
          <p:cNvSpPr/>
          <p:nvPr/>
        </p:nvSpPr>
        <p:spPr>
          <a:xfrm>
            <a:off x="10968840" y="6381360"/>
            <a:ext cx="1386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fld id="{691BA7DA-2775-4CDA-8165-026D21065F68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&lt;numéro&gt;</a:t>
            </a:fld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-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68" name="ZoneTexte 7"/>
          <p:cNvSpPr/>
          <p:nvPr/>
        </p:nvSpPr>
        <p:spPr>
          <a:xfrm>
            <a:off x="2918880" y="4088160"/>
            <a:ext cx="12967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Evaluation,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Capitalisation</a:t>
            </a:r>
            <a:endParaRPr b="0" lang="fr-F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Flèche courbée vers la droite 13"/>
          <p:cNvSpPr/>
          <p:nvPr/>
        </p:nvSpPr>
        <p:spPr>
          <a:xfrm flipV="1">
            <a:off x="4067280" y="2869560"/>
            <a:ext cx="967680" cy="179496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ffcc"/>
          </a:solidFill>
          <a:ln>
            <a:solidFill>
              <a:srgbClr val="3a5f8b"/>
            </a:solidFill>
            <a:round/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Flèche courbée vers la droite 3"/>
          <p:cNvSpPr/>
          <p:nvPr/>
        </p:nvSpPr>
        <p:spPr>
          <a:xfrm flipV="1" rot="10800000">
            <a:off x="5578920" y="2988000"/>
            <a:ext cx="901080" cy="179496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ffcc"/>
          </a:solidFill>
          <a:ln>
            <a:solidFill>
              <a:srgbClr val="3a5f8b"/>
            </a:solidFill>
            <a:round/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ZoneTexte 8"/>
          <p:cNvSpPr/>
          <p:nvPr/>
        </p:nvSpPr>
        <p:spPr>
          <a:xfrm>
            <a:off x="4696920" y="3538080"/>
            <a:ext cx="11685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Actions et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lieux pilotes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multi-pays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72" name="ZoneTexte 9"/>
          <p:cNvSpPr/>
          <p:nvPr/>
        </p:nvSpPr>
        <p:spPr>
          <a:xfrm>
            <a:off x="4391280" y="2488320"/>
            <a:ext cx="1935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3465a4"/>
                </a:solidFill>
                <a:latin typeface="Calibri"/>
                <a:ea typeface="DejaVu Sans"/>
              </a:rPr>
              <a:t>Preuve de concept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73" name="ZoneTexte 10"/>
          <p:cNvSpPr/>
          <p:nvPr/>
        </p:nvSpPr>
        <p:spPr>
          <a:xfrm>
            <a:off x="6701040" y="2900160"/>
            <a:ext cx="114444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Partenariat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Multi ONG,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financier,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techniques,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Ingénierie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de projet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74" name="ZoneTexte 11"/>
          <p:cNvSpPr/>
          <p:nvPr/>
        </p:nvSpPr>
        <p:spPr>
          <a:xfrm>
            <a:off x="4488840" y="4788000"/>
            <a:ext cx="1467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Impact local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75" name="ZoneTexte 12"/>
          <p:cNvSpPr/>
          <p:nvPr/>
        </p:nvSpPr>
        <p:spPr>
          <a:xfrm>
            <a:off x="8639640" y="142920"/>
            <a:ext cx="33649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fr-FR" sz="2400" spc="-1" strike="noStrike">
                <a:solidFill>
                  <a:srgbClr val="ff0000"/>
                </a:solidFill>
                <a:latin typeface="Arial"/>
                <a:ea typeface="DejaVu Sans"/>
              </a:rPr>
              <a:t>Programme conçu dans une approche itérative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76" name="ZoneTexte 13"/>
          <p:cNvSpPr/>
          <p:nvPr/>
        </p:nvSpPr>
        <p:spPr>
          <a:xfrm>
            <a:off x="10969200" y="6381360"/>
            <a:ext cx="1386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fld id="{C4C89213-CD0C-4A05-B600-9FFC2E6F96AA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&lt;numéro&gt;</a:t>
            </a:fld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-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77" name="ZoneTexte 14"/>
          <p:cNvSpPr/>
          <p:nvPr/>
        </p:nvSpPr>
        <p:spPr>
          <a:xfrm>
            <a:off x="2918880" y="4088160"/>
            <a:ext cx="12967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Evaluation,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Capitalisation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78" name="Flèche courbée vers la droite 4"/>
          <p:cNvSpPr/>
          <p:nvPr/>
        </p:nvSpPr>
        <p:spPr>
          <a:xfrm flipV="1" rot="10800000">
            <a:off x="7124760" y="1260000"/>
            <a:ext cx="2019240" cy="467496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66ff33"/>
          </a:solidFill>
          <a:ln>
            <a:solidFill>
              <a:srgbClr val="3a5f8b"/>
            </a:solidFill>
            <a:round/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Flèche courbée vers la droite 5"/>
          <p:cNvSpPr/>
          <p:nvPr/>
        </p:nvSpPr>
        <p:spPr>
          <a:xfrm flipV="1">
            <a:off x="1631520" y="1069560"/>
            <a:ext cx="2073960" cy="467496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66ff33"/>
          </a:solidFill>
          <a:ln>
            <a:solidFill>
              <a:srgbClr val="3a5f8b"/>
            </a:solidFill>
            <a:round/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ZoneTexte 15"/>
          <p:cNvSpPr/>
          <p:nvPr/>
        </p:nvSpPr>
        <p:spPr>
          <a:xfrm>
            <a:off x="2085120" y="2820600"/>
            <a:ext cx="1188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Extension,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Adaptation, 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Contextua-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lisation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81" name="ZoneTexte 16"/>
          <p:cNvSpPr/>
          <p:nvPr/>
        </p:nvSpPr>
        <p:spPr>
          <a:xfrm>
            <a:off x="4349880" y="5484960"/>
            <a:ext cx="191412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Impact régional,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nationa</a:t>
            </a:r>
            <a:r>
              <a:rPr b="1" i="1" lang="fr-F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82" name="ZoneTexte 17"/>
          <p:cNvSpPr/>
          <p:nvPr/>
        </p:nvSpPr>
        <p:spPr>
          <a:xfrm>
            <a:off x="4651560" y="864000"/>
            <a:ext cx="162144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b050"/>
                </a:solidFill>
                <a:latin typeface="Calibri"/>
                <a:ea typeface="DejaVu Sans"/>
              </a:rPr>
              <a:t>Prototype,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b050"/>
                </a:solidFill>
                <a:latin typeface="Calibri"/>
                <a:ea typeface="DejaVu Sans"/>
              </a:rPr>
              <a:t>Démonstrateur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b050"/>
                </a:solidFill>
                <a:latin typeface="Calibri"/>
                <a:ea typeface="DejaVu Sans"/>
              </a:rPr>
              <a:t>Visible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b050"/>
                </a:solidFill>
                <a:latin typeface="Calibri"/>
                <a:ea typeface="DejaVu Sans"/>
              </a:rPr>
              <a:t>réplicable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83" name="Flèche droite 2"/>
          <p:cNvSpPr/>
          <p:nvPr/>
        </p:nvSpPr>
        <p:spPr>
          <a:xfrm rot="19261800">
            <a:off x="6531840" y="2059920"/>
            <a:ext cx="739440" cy="388800"/>
          </a:xfrm>
          <a:prstGeom prst="rightArrow">
            <a:avLst>
              <a:gd name="adj1" fmla="val 5562"/>
              <a:gd name="adj2" fmla="val 56921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"/>
          <p:cNvSpPr/>
          <p:nvPr/>
        </p:nvSpPr>
        <p:spPr>
          <a:xfrm>
            <a:off x="2160000" y="170280"/>
            <a:ext cx="7663320" cy="54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R5 : Risques, hypothèses de changement sur lesquelles s’appuie le projet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85" name=""/>
          <p:cNvSpPr/>
          <p:nvPr/>
        </p:nvSpPr>
        <p:spPr>
          <a:xfrm>
            <a:off x="1564560" y="2098800"/>
            <a:ext cx="4731840" cy="136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Etablir une analyse de risque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Diagramme SWOT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graphicFrame>
        <p:nvGraphicFramePr>
          <p:cNvPr id="286" name=""/>
          <p:cNvGraphicFramePr/>
          <p:nvPr/>
        </p:nvGraphicFramePr>
        <p:xfrm>
          <a:off x="3268440" y="3391920"/>
          <a:ext cx="5075280" cy="1439280"/>
        </p:xfrm>
        <a:graphic>
          <a:graphicData uri="http://schemas.openxmlformats.org/drawingml/2006/table">
            <a:tbl>
              <a:tblPr/>
              <a:tblGrid>
                <a:gridCol w="2537640"/>
                <a:gridCol w="2538000"/>
              </a:tblGrid>
              <a:tr h="7196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</a:rPr>
                        <a:t>Forces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</a:rPr>
                        <a:t>Faiblesses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2000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</a:rPr>
                        <a:t>Opportunités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</a:rPr>
                        <a:t>Menaces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"/>
          <p:cNvSpPr/>
          <p:nvPr/>
        </p:nvSpPr>
        <p:spPr>
          <a:xfrm>
            <a:off x="1454040" y="360000"/>
            <a:ext cx="8873280" cy="59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R2 : Parties prenantes, besoins, conflits potentiels, motivations, capacités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88" name=""/>
          <p:cNvSpPr/>
          <p:nvPr/>
        </p:nvSpPr>
        <p:spPr>
          <a:xfrm>
            <a:off x="1080000" y="1980000"/>
            <a:ext cx="10076400" cy="38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60505"/>
                </a:solidFill>
                <a:latin typeface="Arial"/>
                <a:ea typeface="Arial"/>
              </a:rPr>
              <a:t>GREF</a:t>
            </a: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60505"/>
                </a:solidFill>
                <a:latin typeface="Arial"/>
                <a:ea typeface="Arial"/>
              </a:rPr>
              <a:t>Apprenants (cible)</a:t>
            </a: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60505"/>
                </a:solidFill>
                <a:latin typeface="Arial"/>
                <a:ea typeface="Arial"/>
              </a:rPr>
              <a:t>Formateurs, accompagnateurs</a:t>
            </a: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60505"/>
                </a:solidFill>
                <a:latin typeface="Arial"/>
                <a:ea typeface="Arial"/>
              </a:rPr>
              <a:t>Acteurs locaux, société civile</a:t>
            </a: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SN" sz="2200" spc="-1" strike="noStrike">
                <a:solidFill>
                  <a:srgbClr val="000000"/>
                </a:solidFill>
                <a:latin typeface="Arial"/>
                <a:ea typeface="DejaVu Sans"/>
              </a:rPr>
              <a:t>Administrations, Institutions  locales, communes</a:t>
            </a: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SN" sz="2200" spc="-1" strike="noStrike">
                <a:solidFill>
                  <a:srgbClr val="000000"/>
                </a:solidFill>
                <a:latin typeface="Arial"/>
                <a:ea typeface="DejaVu Sans"/>
              </a:rPr>
              <a:t>Associations françaises partenaires</a:t>
            </a: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SN" sz="2200" spc="-1" strike="noStrike">
                <a:solidFill>
                  <a:srgbClr val="000000"/>
                </a:solidFill>
                <a:latin typeface="Arial"/>
                <a:ea typeface="DejaVu Sans"/>
              </a:rPr>
              <a:t>Entreprises privées clientes locales et internationales</a:t>
            </a:r>
            <a:endParaRPr b="0" lang="fr-FR" sz="22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60505"/>
                </a:solidFill>
                <a:latin typeface="Arial"/>
                <a:ea typeface="Arial"/>
              </a:rPr>
              <a:t>Financeurs</a:t>
            </a:r>
            <a:endParaRPr b="0" lang="fr-F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"/>
          <p:cNvSpPr/>
          <p:nvPr/>
        </p:nvSpPr>
        <p:spPr>
          <a:xfrm>
            <a:off x="2520000" y="180000"/>
            <a:ext cx="6811920" cy="110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ctr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R3 : Objectifs de changement concrets attendus pour les principaux bénéficiaires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90" name=""/>
          <p:cNvSpPr/>
          <p:nvPr/>
        </p:nvSpPr>
        <p:spPr>
          <a:xfrm>
            <a:off x="1405440" y="1767960"/>
            <a:ext cx="9029520" cy="361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15000"/>
              </a:lnSpc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Recherche d’un impact durable, d’une pérennité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Faciliter l'insertion professionnelle des jeunes et moins jeunes, 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Agir sur des territoires où le GREF et ses partenaires interviennent sur d’autres territoires où des besoins sont identifiés,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Renforcer les compétences des jeunes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Faciliter l'accès à l'éducation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Créer des opportunités d'emploi durable,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Accompagner les personnes avec des liens forts avec des acteurs économiques susceptibles de leur offrir des emplois.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60505"/>
                </a:solidFill>
                <a:latin typeface="Arial"/>
                <a:ea typeface="Arial"/>
              </a:rPr>
              <a:t>Développer et exploiter avec les partenaires locaux des études marchés identifiant des bassins d’emploi. 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"/>
          <p:cNvSpPr/>
          <p:nvPr/>
        </p:nvSpPr>
        <p:spPr>
          <a:xfrm>
            <a:off x="2736000" y="144000"/>
            <a:ext cx="7338960" cy="59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R4 : Différentes stratégies possibles et choix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92" name=""/>
          <p:cNvSpPr/>
          <p:nvPr/>
        </p:nvSpPr>
        <p:spPr>
          <a:xfrm>
            <a:off x="1526040" y="1620000"/>
            <a:ext cx="8908920" cy="433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Identifier les stratégies possibles selon les thématiques et les contextes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Peut-on faire un choix unique pour l’ensemble du programme ?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Factoriser la démarche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Cibler les publics défavorisés </a:t>
            </a: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Développer les compétences</a:t>
            </a: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Faciliter l’accès à l’éducation (savoir faire, savoir être)</a:t>
            </a: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Identifier les opportunités d’emploi</a:t>
            </a: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Solliciter l’entrepreneuriat</a:t>
            </a: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Accompagnement personnalisé</a:t>
            </a: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Approche méthodologique collaborative, co-construction</a:t>
            </a:r>
            <a:endParaRPr b="0" lang="fr-FR" sz="2000" spc="-1" strike="noStrike">
              <a:latin typeface="Arial"/>
            </a:endParaRPr>
          </a:p>
          <a:p>
            <a:pPr marL="7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Identifier des indicateurs en terme d’employabilité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"/>
          <p:cNvSpPr/>
          <p:nvPr/>
        </p:nvSpPr>
        <p:spPr>
          <a:xfrm>
            <a:off x="180000" y="1032840"/>
            <a:ext cx="11878560" cy="365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S’appuyer sur les acteurs locaux (société civile, chercheurs, instances politiques, …),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sites pilotes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Offrir des compétences techniques nécessaires </a:t>
            </a: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vs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opportunités d’emploi  (existantes ou futures)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Améliorer l'employabilité des individus</a:t>
            </a: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Répondre aux besoins en main-d'œuvre des entreprises, administrations</a:t>
            </a:r>
            <a:endParaRPr b="0" lang="fr-FR" sz="2000" spc="-1" strike="noStrike">
              <a:latin typeface="Arial"/>
            </a:endParaRPr>
          </a:p>
          <a:p>
            <a:pPr lvl="3" marL="86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⇒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Favorise le développement économique ET social.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fr-FR" sz="20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Complémentarité des dispositifs 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fr-FR" sz="1800" spc="-1" strike="noStrike">
              <a:latin typeface="Arial"/>
            </a:endParaRPr>
          </a:p>
          <a:p>
            <a:pPr marL="360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formation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 : compétences, modalités diverses de formation (CFP, ONG, entreprises, organismes gouvernementaux, ...).  </a:t>
            </a:r>
            <a:endParaRPr b="0" lang="fr-FR" sz="2000" spc="-1" strike="noStrike">
              <a:latin typeface="Arial"/>
            </a:endParaRPr>
          </a:p>
          <a:p>
            <a:pPr marL="360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mise en relation avec les acteurs économiques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 : dispositifs divers</a:t>
            </a:r>
            <a:endParaRPr b="0" lang="fr-FR" sz="2000" spc="-1" strike="noStrike">
              <a:latin typeface="Arial"/>
            </a:endParaRPr>
          </a:p>
          <a:p>
            <a:pPr marL="360000" algn="just">
              <a:lnSpc>
                <a:spcPct val="15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	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⇒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Courier New"/>
              </a:rPr>
              <a:t>F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acilite la transition des individus formés vers le monde du travail 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80" name=""/>
          <p:cNvSpPr/>
          <p:nvPr/>
        </p:nvSpPr>
        <p:spPr>
          <a:xfrm>
            <a:off x="1800000" y="21600"/>
            <a:ext cx="863712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5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Enjeu : employabilité et Insertion professionnelle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"/>
          <p:cNvSpPr/>
          <p:nvPr/>
        </p:nvSpPr>
        <p:spPr>
          <a:xfrm>
            <a:off x="180000" y="2040840"/>
            <a:ext cx="11697120" cy="365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Numérique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fr-FR" sz="1800" spc="-1" strike="noStrike">
              <a:latin typeface="Arial"/>
            </a:endParaRPr>
          </a:p>
          <a:p>
            <a:pPr lvl="3" marL="864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Jeunes déjà formés, désireux de s’insérer professionnellement. Jeunes non formés mais très motivés par l’informatique.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Casamance, Sollicité par le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Cameroun (PNCC),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Togo, Bénin (Labis de SL), AGIR ABCD.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Cantines scolaires et groupements de f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emmes maraîchères, productrices</a:t>
            </a:r>
            <a:endParaRPr b="0" lang="fr-FR" sz="1800" spc="-1" strike="noStrike">
              <a:latin typeface="Arial"/>
            </a:endParaRPr>
          </a:p>
          <a:p>
            <a:pPr lvl="3" marL="864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Production, gestion, jardins, coopératives agricoles partenaires des cantines, emplois dans les cantines, PAM, Bénin, Guinée.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Tourisme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fr-FR" sz="1800" spc="-1" strike="noStrike">
              <a:latin typeface="Arial"/>
            </a:endParaRPr>
          </a:p>
          <a:p>
            <a:pPr lvl="2" marL="648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Autonomisation des femmes, insertion hôtellerie en restauration, vente, hygiène et sécurité alimentaire, communication, Madagascar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Métiers du bâtiment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fr-FR" sz="1800" spc="-1" strike="noStrike">
              <a:latin typeface="Arial"/>
            </a:endParaRPr>
          </a:p>
          <a:p>
            <a:pPr lvl="3" marL="864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Renforcement du CFIP, partenariats entreprises à renforcer, Comores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Courier New"/>
              </a:rPr>
              <a:t>Malentendants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fr-FR" sz="1800" spc="-1" strike="noStrike">
              <a:latin typeface="Arial"/>
            </a:endParaRPr>
          </a:p>
          <a:p>
            <a:pPr lvl="2" marL="648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Insertion de jeunes, secteurs comptabilité, cuisine, maraîchage, soins aux animaux, artisanat, mécanique informatique, Laos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82" name=""/>
          <p:cNvSpPr/>
          <p:nvPr/>
        </p:nvSpPr>
        <p:spPr>
          <a:xfrm>
            <a:off x="1620000" y="-50400"/>
            <a:ext cx="971748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5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Quelques exemples de besoins et l’expérience GREF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lèche vers le haut 14"/>
          <p:cNvSpPr/>
          <p:nvPr/>
        </p:nvSpPr>
        <p:spPr>
          <a:xfrm flipV="1" rot="1784400">
            <a:off x="2936880" y="2183040"/>
            <a:ext cx="230400" cy="673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Flèche vers le haut 15"/>
          <p:cNvSpPr/>
          <p:nvPr/>
        </p:nvSpPr>
        <p:spPr>
          <a:xfrm rot="20747400">
            <a:off x="3682440" y="4032360"/>
            <a:ext cx="136440" cy="121968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Flèche vers le haut 17"/>
          <p:cNvSpPr/>
          <p:nvPr/>
        </p:nvSpPr>
        <p:spPr>
          <a:xfrm flipV="1" rot="20416200">
            <a:off x="1489320" y="2308320"/>
            <a:ext cx="176760" cy="75348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"/>
          <p:cNvSpPr/>
          <p:nvPr/>
        </p:nvSpPr>
        <p:spPr>
          <a:xfrm>
            <a:off x="1260000" y="3118320"/>
            <a:ext cx="1941480" cy="12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Dispositifs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87" name=""/>
          <p:cNvSpPr/>
          <p:nvPr/>
        </p:nvSpPr>
        <p:spPr>
          <a:xfrm>
            <a:off x="720000" y="2664000"/>
            <a:ext cx="3165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"/>
          <p:cNvSpPr/>
          <p:nvPr/>
        </p:nvSpPr>
        <p:spPr>
          <a:xfrm>
            <a:off x="3590640" y="5579280"/>
            <a:ext cx="299484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Partenaires locaux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GREF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>
            <a:off x="396000" y="1584000"/>
            <a:ext cx="16894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Financeurs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(initiaux)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90" name=""/>
          <p:cNvSpPr/>
          <p:nvPr/>
        </p:nvSpPr>
        <p:spPr>
          <a:xfrm>
            <a:off x="3240000" y="1320120"/>
            <a:ext cx="129456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Publics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Ciblés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91" name=""/>
          <p:cNvSpPr/>
          <p:nvPr/>
        </p:nvSpPr>
        <p:spPr>
          <a:xfrm>
            <a:off x="1800000" y="309600"/>
            <a:ext cx="863712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3 univers interconnectés: Formation, Insertion, Emploi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lèche vers le haut 30"/>
          <p:cNvSpPr/>
          <p:nvPr/>
        </p:nvSpPr>
        <p:spPr>
          <a:xfrm flipV="1" rot="1784400">
            <a:off x="2936880" y="2183040"/>
            <a:ext cx="230400" cy="673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Flèche vers le haut 31"/>
          <p:cNvSpPr/>
          <p:nvPr/>
        </p:nvSpPr>
        <p:spPr>
          <a:xfrm rot="20747400">
            <a:off x="3682440" y="4032360"/>
            <a:ext cx="136440" cy="121968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"/>
          <p:cNvSpPr/>
          <p:nvPr/>
        </p:nvSpPr>
        <p:spPr>
          <a:xfrm>
            <a:off x="3970440" y="4987800"/>
            <a:ext cx="2759040" cy="3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Accompagnement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95" name="Flèche vers le haut 32"/>
          <p:cNvSpPr/>
          <p:nvPr/>
        </p:nvSpPr>
        <p:spPr>
          <a:xfrm flipV="1" rot="20416200">
            <a:off x="1489320" y="2308320"/>
            <a:ext cx="176760" cy="75348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"/>
          <p:cNvSpPr/>
          <p:nvPr/>
        </p:nvSpPr>
        <p:spPr>
          <a:xfrm>
            <a:off x="1260000" y="3118320"/>
            <a:ext cx="1941480" cy="12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Dispositifs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4437720" y="2988000"/>
            <a:ext cx="193176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Dispositifs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d’insertion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(espaces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collectifs)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720000" y="2664000"/>
            <a:ext cx="3165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"/>
          <p:cNvSpPr/>
          <p:nvPr/>
        </p:nvSpPr>
        <p:spPr>
          <a:xfrm>
            <a:off x="3590640" y="5579280"/>
            <a:ext cx="299484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Partenaires locaux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GREF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396000" y="1584000"/>
            <a:ext cx="16894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Financeurs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(initiaux)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3276000" y="2664000"/>
            <a:ext cx="4029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"/>
          <p:cNvSpPr/>
          <p:nvPr/>
        </p:nvSpPr>
        <p:spPr>
          <a:xfrm>
            <a:off x="3240000" y="1320120"/>
            <a:ext cx="129456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Publics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Ciblés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3" name=""/>
          <p:cNvSpPr/>
          <p:nvPr/>
        </p:nvSpPr>
        <p:spPr>
          <a:xfrm>
            <a:off x="1800000" y="309600"/>
            <a:ext cx="863712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3 univers interconnectés: Formation, Insertion, Emploi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4" name="Flèche vers le haut 34"/>
          <p:cNvSpPr/>
          <p:nvPr/>
        </p:nvSpPr>
        <p:spPr>
          <a:xfrm flipV="1" rot="20654400">
            <a:off x="4487760" y="2166120"/>
            <a:ext cx="230760" cy="67464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lèche vers le haut 35"/>
          <p:cNvSpPr/>
          <p:nvPr/>
        </p:nvSpPr>
        <p:spPr>
          <a:xfrm flipV="1" rot="1784400">
            <a:off x="2936880" y="2183040"/>
            <a:ext cx="230400" cy="673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Flèche vers le haut 36"/>
          <p:cNvSpPr/>
          <p:nvPr/>
        </p:nvSpPr>
        <p:spPr>
          <a:xfrm rot="20747400">
            <a:off x="3682440" y="4032360"/>
            <a:ext cx="136440" cy="121968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"/>
          <p:cNvSpPr/>
          <p:nvPr/>
        </p:nvSpPr>
        <p:spPr>
          <a:xfrm>
            <a:off x="3970440" y="4987800"/>
            <a:ext cx="2759040" cy="3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Accompagnement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08" name="Flèche vers le haut 37"/>
          <p:cNvSpPr/>
          <p:nvPr/>
        </p:nvSpPr>
        <p:spPr>
          <a:xfrm flipV="1" rot="20416200">
            <a:off x="1489320" y="2308320"/>
            <a:ext cx="176760" cy="75348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Flèche vers le haut 38"/>
          <p:cNvSpPr/>
          <p:nvPr/>
        </p:nvSpPr>
        <p:spPr>
          <a:xfrm rot="1355400">
            <a:off x="6511680" y="4079520"/>
            <a:ext cx="153360" cy="129708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"/>
          <p:cNvSpPr/>
          <p:nvPr/>
        </p:nvSpPr>
        <p:spPr>
          <a:xfrm>
            <a:off x="7020000" y="3131640"/>
            <a:ext cx="2880000" cy="399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"/>
          <p:cNvSpPr/>
          <p:nvPr/>
        </p:nvSpPr>
        <p:spPr>
          <a:xfrm flipH="1">
            <a:off x="7020000" y="3960000"/>
            <a:ext cx="2700000" cy="3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"/>
          <p:cNvSpPr/>
          <p:nvPr/>
        </p:nvSpPr>
        <p:spPr>
          <a:xfrm>
            <a:off x="7314480" y="4075920"/>
            <a:ext cx="2583000" cy="60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Ressources financières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1260000" y="3118320"/>
            <a:ext cx="1941480" cy="12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Dispositifs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4" name=""/>
          <p:cNvSpPr/>
          <p:nvPr/>
        </p:nvSpPr>
        <p:spPr>
          <a:xfrm>
            <a:off x="4437720" y="2988000"/>
            <a:ext cx="193176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Dispositifs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d’insertion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(espaces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collectifs)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6912000" y="3228480"/>
            <a:ext cx="2877480" cy="54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Création  de richesse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720000" y="2664000"/>
            <a:ext cx="3165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"/>
          <p:cNvSpPr/>
          <p:nvPr/>
        </p:nvSpPr>
        <p:spPr>
          <a:xfrm>
            <a:off x="3590640" y="5579280"/>
            <a:ext cx="299484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Partenaires locaux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GREF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8" name=""/>
          <p:cNvSpPr/>
          <p:nvPr/>
        </p:nvSpPr>
        <p:spPr>
          <a:xfrm>
            <a:off x="9864000" y="3171600"/>
            <a:ext cx="200160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Acteurs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Économiques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(« Marché »)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9" name=""/>
          <p:cNvSpPr/>
          <p:nvPr/>
        </p:nvSpPr>
        <p:spPr>
          <a:xfrm>
            <a:off x="396000" y="1584000"/>
            <a:ext cx="16894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Financeurs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(initiaux)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0" name=""/>
          <p:cNvSpPr/>
          <p:nvPr/>
        </p:nvSpPr>
        <p:spPr>
          <a:xfrm>
            <a:off x="3276000" y="2664000"/>
            <a:ext cx="4029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"/>
          <p:cNvSpPr/>
          <p:nvPr/>
        </p:nvSpPr>
        <p:spPr>
          <a:xfrm>
            <a:off x="6696360" y="2340000"/>
            <a:ext cx="5181120" cy="26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"/>
          <p:cNvSpPr/>
          <p:nvPr/>
        </p:nvSpPr>
        <p:spPr>
          <a:xfrm>
            <a:off x="8757720" y="2376000"/>
            <a:ext cx="1211760" cy="57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Emploi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23" name=""/>
          <p:cNvSpPr/>
          <p:nvPr/>
        </p:nvSpPr>
        <p:spPr>
          <a:xfrm>
            <a:off x="3240000" y="1320120"/>
            <a:ext cx="129456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Publics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Ciblés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4" name=""/>
          <p:cNvSpPr/>
          <p:nvPr/>
        </p:nvSpPr>
        <p:spPr>
          <a:xfrm>
            <a:off x="1800000" y="309600"/>
            <a:ext cx="863712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3 univers interconnectés: Formation, Insertion, Emploi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5" name="Flèche vers le haut 39"/>
          <p:cNvSpPr/>
          <p:nvPr/>
        </p:nvSpPr>
        <p:spPr>
          <a:xfrm flipV="1" rot="20654400">
            <a:off x="4487760" y="2166120"/>
            <a:ext cx="230760" cy="67464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"/>
          <p:cNvSpPr/>
          <p:nvPr/>
        </p:nvSpPr>
        <p:spPr>
          <a:xfrm>
            <a:off x="504000" y="2160000"/>
            <a:ext cx="11517480" cy="3237480"/>
          </a:xfrm>
          <a:prstGeom prst="rect">
            <a:avLst/>
          </a:prstGeom>
          <a:noFill/>
          <a:ln w="36000">
            <a:solidFill>
              <a:srgbClr val="2c82e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Flèche vers le haut 19"/>
          <p:cNvSpPr/>
          <p:nvPr/>
        </p:nvSpPr>
        <p:spPr>
          <a:xfrm flipV="1" rot="1784400">
            <a:off x="2936880" y="2183040"/>
            <a:ext cx="230400" cy="673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Flèche vers le haut 33"/>
          <p:cNvSpPr/>
          <p:nvPr/>
        </p:nvSpPr>
        <p:spPr>
          <a:xfrm rot="20747400">
            <a:off x="3682440" y="4032360"/>
            <a:ext cx="136440" cy="121968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"/>
          <p:cNvSpPr/>
          <p:nvPr/>
        </p:nvSpPr>
        <p:spPr>
          <a:xfrm>
            <a:off x="3970440" y="4987800"/>
            <a:ext cx="2759040" cy="3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Accompagnement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30" name="Flèche vers le haut 41"/>
          <p:cNvSpPr/>
          <p:nvPr/>
        </p:nvSpPr>
        <p:spPr>
          <a:xfrm rot="1355400">
            <a:off x="6511680" y="4079520"/>
            <a:ext cx="153360" cy="129708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"/>
          <p:cNvSpPr/>
          <p:nvPr/>
        </p:nvSpPr>
        <p:spPr>
          <a:xfrm>
            <a:off x="7020000" y="3131640"/>
            <a:ext cx="2880000" cy="399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"/>
          <p:cNvSpPr/>
          <p:nvPr/>
        </p:nvSpPr>
        <p:spPr>
          <a:xfrm flipH="1">
            <a:off x="7020000" y="3960000"/>
            <a:ext cx="2700000" cy="3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"/>
          <p:cNvSpPr/>
          <p:nvPr/>
        </p:nvSpPr>
        <p:spPr>
          <a:xfrm>
            <a:off x="7314480" y="4075920"/>
            <a:ext cx="2583000" cy="60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Ressources financières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34" name=""/>
          <p:cNvSpPr/>
          <p:nvPr/>
        </p:nvSpPr>
        <p:spPr>
          <a:xfrm>
            <a:off x="1260000" y="3118320"/>
            <a:ext cx="1941480" cy="12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Dispositifs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 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4437720" y="2988000"/>
            <a:ext cx="193176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Dispositifs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d’insertion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(espaces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collectifs)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36" name=""/>
          <p:cNvSpPr/>
          <p:nvPr/>
        </p:nvSpPr>
        <p:spPr>
          <a:xfrm>
            <a:off x="6912000" y="3228480"/>
            <a:ext cx="2877480" cy="54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Création  de richesse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37" name=""/>
          <p:cNvSpPr/>
          <p:nvPr/>
        </p:nvSpPr>
        <p:spPr>
          <a:xfrm>
            <a:off x="720000" y="2664000"/>
            <a:ext cx="3165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"/>
          <p:cNvSpPr/>
          <p:nvPr/>
        </p:nvSpPr>
        <p:spPr>
          <a:xfrm>
            <a:off x="3590640" y="5579280"/>
            <a:ext cx="299484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Partenaires locaux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GREF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39" name=""/>
          <p:cNvSpPr/>
          <p:nvPr/>
        </p:nvSpPr>
        <p:spPr>
          <a:xfrm>
            <a:off x="9864000" y="3171600"/>
            <a:ext cx="200160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Acteurs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Économiques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(« Marché »)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40" name=""/>
          <p:cNvSpPr/>
          <p:nvPr/>
        </p:nvSpPr>
        <p:spPr>
          <a:xfrm>
            <a:off x="3276000" y="2664000"/>
            <a:ext cx="4029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"/>
          <p:cNvSpPr/>
          <p:nvPr/>
        </p:nvSpPr>
        <p:spPr>
          <a:xfrm>
            <a:off x="6696360" y="2340000"/>
            <a:ext cx="5181120" cy="26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"/>
          <p:cNvSpPr/>
          <p:nvPr/>
        </p:nvSpPr>
        <p:spPr>
          <a:xfrm>
            <a:off x="8757720" y="2376000"/>
            <a:ext cx="1211760" cy="57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Emploi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43" name=""/>
          <p:cNvSpPr/>
          <p:nvPr/>
        </p:nvSpPr>
        <p:spPr>
          <a:xfrm>
            <a:off x="3240000" y="1320120"/>
            <a:ext cx="129456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Publics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Ciblés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44" name=""/>
          <p:cNvSpPr/>
          <p:nvPr/>
        </p:nvSpPr>
        <p:spPr>
          <a:xfrm>
            <a:off x="1800000" y="309600"/>
            <a:ext cx="863712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3 univers interconnectés: Formation, Insertion, Emploi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45" name="Flèche vers le haut 42"/>
          <p:cNvSpPr/>
          <p:nvPr/>
        </p:nvSpPr>
        <p:spPr>
          <a:xfrm flipV="1" rot="20654400">
            <a:off x="4487760" y="2166120"/>
            <a:ext cx="230760" cy="67464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"/>
          <p:cNvSpPr/>
          <p:nvPr/>
        </p:nvSpPr>
        <p:spPr>
          <a:xfrm>
            <a:off x="6480000" y="5580000"/>
            <a:ext cx="521748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i="1" lang="fr-SN" sz="2400" spc="-1" strike="noStrike">
                <a:solidFill>
                  <a:srgbClr val="2c82e4"/>
                </a:solidFill>
                <a:latin typeface="Calibri"/>
                <a:ea typeface="DejaVu Sans"/>
              </a:rPr>
              <a:t>Un modèle économique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SN" sz="2400" spc="-1" strike="noStrike">
                <a:solidFill>
                  <a:srgbClr val="2c82e4"/>
                </a:solidFill>
                <a:latin typeface="Calibri"/>
                <a:ea typeface="DejaVu Sans"/>
              </a:rPr>
              <a:t>pour une pérennité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Flèche vers le haut 12"/>
          <p:cNvSpPr/>
          <p:nvPr/>
        </p:nvSpPr>
        <p:spPr>
          <a:xfrm flipV="1" rot="1784400">
            <a:off x="2936880" y="2183040"/>
            <a:ext cx="230400" cy="673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Flèche vers le haut 13"/>
          <p:cNvSpPr/>
          <p:nvPr/>
        </p:nvSpPr>
        <p:spPr>
          <a:xfrm rot="19948200">
            <a:off x="3767760" y="4479480"/>
            <a:ext cx="159480" cy="77112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"/>
          <p:cNvSpPr/>
          <p:nvPr/>
        </p:nvSpPr>
        <p:spPr>
          <a:xfrm>
            <a:off x="4222440" y="4483800"/>
            <a:ext cx="2759040" cy="3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Accompagnement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50" name="Flèche vers le haut 16"/>
          <p:cNvSpPr/>
          <p:nvPr/>
        </p:nvSpPr>
        <p:spPr>
          <a:xfrm flipV="1" rot="20416200">
            <a:off x="1489320" y="2308320"/>
            <a:ext cx="176760" cy="75348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Flèche vers le haut 18"/>
          <p:cNvSpPr/>
          <p:nvPr/>
        </p:nvSpPr>
        <p:spPr>
          <a:xfrm rot="1355400">
            <a:off x="6406200" y="4483440"/>
            <a:ext cx="188280" cy="921600"/>
          </a:xfrm>
          <a:prstGeom prst="upArrow">
            <a:avLst>
              <a:gd name="adj1" fmla="val 50000"/>
              <a:gd name="adj2" fmla="val 48502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"/>
          <p:cNvSpPr/>
          <p:nvPr/>
        </p:nvSpPr>
        <p:spPr>
          <a:xfrm>
            <a:off x="7020000" y="3131640"/>
            <a:ext cx="2880000" cy="399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"/>
          <p:cNvSpPr/>
          <p:nvPr/>
        </p:nvSpPr>
        <p:spPr>
          <a:xfrm flipH="1">
            <a:off x="7020000" y="3960000"/>
            <a:ext cx="2700000" cy="36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"/>
          <p:cNvSpPr/>
          <p:nvPr/>
        </p:nvSpPr>
        <p:spPr>
          <a:xfrm>
            <a:off x="7314480" y="4075920"/>
            <a:ext cx="2583000" cy="60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Ressources financières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55" name=""/>
          <p:cNvSpPr/>
          <p:nvPr/>
        </p:nvSpPr>
        <p:spPr>
          <a:xfrm>
            <a:off x="1260000" y="3118320"/>
            <a:ext cx="1941480" cy="12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Clubs informatiques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56" name=""/>
          <p:cNvSpPr/>
          <p:nvPr/>
        </p:nvSpPr>
        <p:spPr>
          <a:xfrm>
            <a:off x="4140000" y="2916000"/>
            <a:ext cx="251748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Tiers-lieux,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Incubateur,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Plateforme collective (UASZ)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57" name=""/>
          <p:cNvSpPr/>
          <p:nvPr/>
        </p:nvSpPr>
        <p:spPr>
          <a:xfrm>
            <a:off x="6912000" y="3228480"/>
            <a:ext cx="2877480" cy="54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Création  de richesse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58" name=""/>
          <p:cNvSpPr/>
          <p:nvPr/>
        </p:nvSpPr>
        <p:spPr>
          <a:xfrm>
            <a:off x="720000" y="2664000"/>
            <a:ext cx="3165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"/>
          <p:cNvSpPr/>
          <p:nvPr/>
        </p:nvSpPr>
        <p:spPr>
          <a:xfrm>
            <a:off x="3770640" y="5399280"/>
            <a:ext cx="299484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Collectivités territoriales,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UASZ, Chambre commerce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GREF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0" name=""/>
          <p:cNvSpPr/>
          <p:nvPr/>
        </p:nvSpPr>
        <p:spPr>
          <a:xfrm>
            <a:off x="9864000" y="3171600"/>
            <a:ext cx="200160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Services admin (département, communes),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SN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entreprises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1" name=""/>
          <p:cNvSpPr/>
          <p:nvPr/>
        </p:nvSpPr>
        <p:spPr>
          <a:xfrm>
            <a:off x="396000" y="1584000"/>
            <a:ext cx="16894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Financeurs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(initiaux)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62" name=""/>
          <p:cNvSpPr/>
          <p:nvPr/>
        </p:nvSpPr>
        <p:spPr>
          <a:xfrm>
            <a:off x="3276000" y="2664000"/>
            <a:ext cx="4029480" cy="17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"/>
          <p:cNvSpPr/>
          <p:nvPr/>
        </p:nvSpPr>
        <p:spPr>
          <a:xfrm>
            <a:off x="6696360" y="2340000"/>
            <a:ext cx="5181120" cy="26974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"/>
          <p:cNvSpPr/>
          <p:nvPr/>
        </p:nvSpPr>
        <p:spPr>
          <a:xfrm>
            <a:off x="7533720" y="1656000"/>
            <a:ext cx="3443760" cy="57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3465a4"/>
                </a:solidFill>
                <a:latin typeface="Arial"/>
                <a:ea typeface="DejaVu Sans"/>
              </a:rPr>
              <a:t>Conception, maintenance  de systèmes d’information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5" name=""/>
          <p:cNvSpPr/>
          <p:nvPr/>
        </p:nvSpPr>
        <p:spPr>
          <a:xfrm>
            <a:off x="2520000" y="1140120"/>
            <a:ext cx="26974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SN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Jeunes informaticien.ne.s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66" name=""/>
          <p:cNvSpPr/>
          <p:nvPr/>
        </p:nvSpPr>
        <p:spPr>
          <a:xfrm>
            <a:off x="2124000" y="168480"/>
            <a:ext cx="809748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c9211e"/>
                </a:solidFill>
                <a:latin typeface="Arial"/>
                <a:ea typeface="DejaVu Sans"/>
              </a:rPr>
              <a:t>Exemple 1 : Les clubs informatiques en Casamance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67" name="Flèche vers le haut 20"/>
          <p:cNvSpPr/>
          <p:nvPr/>
        </p:nvSpPr>
        <p:spPr>
          <a:xfrm flipV="1" rot="20654400">
            <a:off x="4487760" y="2166120"/>
            <a:ext cx="230760" cy="67464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43729d"/>
            </a:solidFill>
            <a:headEnd len="med" type="triangle" w="med"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"/>
          <p:cNvSpPr/>
          <p:nvPr/>
        </p:nvSpPr>
        <p:spPr>
          <a:xfrm>
            <a:off x="8640000" y="6057720"/>
            <a:ext cx="3237480" cy="59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Schémas similaires au Cameroun, Bénin, Togo, ...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8812</TotalTime>
  <Application>LibreOffice/7.2.2.2$Windows_X86_64 LibreOffice_project/02b2acce88a210515b4a5bb2e46cbfb63fe97d56</Application>
  <AppVersion>15.0000</AppVersion>
  <Words>51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2023-10-26T12:13:42Z</dcterms:created>
  <dc:creator>Dell</dc:creator>
  <dc:description/>
  <dc:language>fr-FR</dc:language>
  <cp:lastModifiedBy/>
  <dcterms:modified xsi:type="dcterms:W3CDTF">2024-04-11T08:42:03Z</dcterms:modified>
  <cp:revision>154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1</vt:i4>
  </property>
</Properties>
</file>