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21.xml" ContentType="application/vnd.openxmlformats-officedocument.presentationml.slide+xml"/>
  <Override PartName="/ppt/slides/slide4.xml" ContentType="application/vnd.openxmlformats-officedocument.presentationml.slide+xml"/>
  <Override PartName="/ppt/slides/slide22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23.xml" ContentType="application/vnd.openxmlformats-officedocument.presentationml.slide+xml"/>
  <Override PartName="/ppt/slides/slide7.xml" ContentType="application/vnd.openxmlformats-officedocument.presentationml.slide+xml"/>
  <Override PartName="/ppt/slides/slide24.xml" ContentType="application/vnd.openxmlformats-officedocument.presentationml.slide+xml"/>
  <Override PartName="/ppt/slides/slide8.xml" ContentType="application/vnd.openxmlformats-officedocument.presentationml.slide+xml"/>
  <Override PartName="/ppt/slides/slide25.xml" ContentType="application/vnd.openxmlformats-officedocument.presentationml.slide+xml"/>
  <Override PartName="/ppt/slides/slide9.xml" ContentType="application/vnd.openxmlformats-officedocument.presentationml.slide+xml"/>
  <Override PartName="/ppt/slides/slide26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_rels/slide1.xml.rels" ContentType="application/vnd.openxmlformats-package.relationships+xml"/>
  <Override PartName="/ppt/slides/_rels/slide22.xml.rels" ContentType="application/vnd.openxmlformats-package.relationships+xml"/>
  <Override PartName="/ppt/slides/_rels/slide2.xml.rels" ContentType="application/vnd.openxmlformats-package.relationships+xml"/>
  <Override PartName="/ppt/slides/_rels/slide20.xml.rels" ContentType="application/vnd.openxmlformats-package.relationships+xml"/>
  <Override PartName="/ppt/slides/_rels/slide3.xml.rels" ContentType="application/vnd.openxmlformats-package.relationships+xml"/>
  <Override PartName="/ppt/slides/_rels/slide21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23.xml.rels" ContentType="application/vnd.openxmlformats-package.relationships+xml"/>
  <Override PartName="/ppt/slides/_rels/slide6.xml.rels" ContentType="application/vnd.openxmlformats-package.relationships+xml"/>
  <Override PartName="/ppt/slides/_rels/slide24.xml.rels" ContentType="application/vnd.openxmlformats-package.relationships+xml"/>
  <Override PartName="/ppt/slides/_rels/slide7.xml.rels" ContentType="application/vnd.openxmlformats-package.relationships+xml"/>
  <Override PartName="/ppt/slides/_rels/slide25.xml.rels" ContentType="application/vnd.openxmlformats-package.relationships+xml"/>
  <Override PartName="/ppt/slides/_rels/slide8.xml.rels" ContentType="application/vnd.openxmlformats-package.relationships+xml"/>
  <Override PartName="/ppt/slides/_rels/slide26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_rels/slide17.xml.rels" ContentType="application/vnd.openxmlformats-package.relationships+xml"/>
  <Override PartName="/ppt/slides/_rels/slide18.xml.rels" ContentType="application/vnd.openxmlformats-package.relationships+xml"/>
  <Override PartName="/ppt/slides/_rels/slide19.xml.rels" ContentType="application/vnd.openxmlformats-package.relationships+xml"/>
  <Override PartName="/ppt/slides/_rels/slide27.xml.rels" ContentType="application/vnd.openxmlformats-package.relationships+xml"/>
  <Override PartName="/ppt/slides/_rels/slide28.xml.rels" ContentType="application/vnd.openxmlformats-package.relationships+xml"/>
  <Override PartName="/ppt/slides/_rels/slide29.xml.rels" ContentType="application/vnd.openxmlformats-package.relationships+xml"/>
  <Override PartName="/ppt/presProps.xml" ContentType="application/vnd.openxmlformats-officedocument.presentationml.presPro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</p:sldIdLst>
  <p:sldSz cx="12192000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<Relationship Id="rId24" Type="http://schemas.openxmlformats.org/officeDocument/2006/relationships/slide" Target="slides/slide21.xml"/><Relationship Id="rId25" Type="http://schemas.openxmlformats.org/officeDocument/2006/relationships/slide" Target="slides/slide22.xml"/><Relationship Id="rId26" Type="http://schemas.openxmlformats.org/officeDocument/2006/relationships/slide" Target="slides/slide23.xml"/><Relationship Id="rId27" Type="http://schemas.openxmlformats.org/officeDocument/2006/relationships/slide" Target="slides/slide24.xml"/><Relationship Id="rId28" Type="http://schemas.openxmlformats.org/officeDocument/2006/relationships/slide" Target="slides/slide25.xml"/><Relationship Id="rId29" Type="http://schemas.openxmlformats.org/officeDocument/2006/relationships/slide" Target="slides/slide26.xml"/><Relationship Id="rId30" Type="http://schemas.openxmlformats.org/officeDocument/2006/relationships/slide" Target="slides/slide27.xml"/><Relationship Id="rId31" Type="http://schemas.openxmlformats.org/officeDocument/2006/relationships/slide" Target="slides/slide28.xml"/><Relationship Id="rId32" Type="http://schemas.openxmlformats.org/officeDocument/2006/relationships/slide" Target="slides/slide29.xml"/><Relationship Id="rId33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fr-FR" sz="4400" spc="-1" strike="noStrike">
                <a:latin typeface="Arial"/>
              </a:rPr>
              <a:t>Cliquez pour éditer le format du texte-titre</a:t>
            </a:r>
            <a:endParaRPr b="0" lang="fr-FR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3200" spc="-1" strike="noStrike">
                <a:latin typeface="Arial"/>
              </a:rPr>
              <a:t>Cliquez pour éditer le format du plan de texte</a:t>
            </a:r>
            <a:endParaRPr b="0" lang="fr-FR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2800" spc="-1" strike="noStrike">
                <a:latin typeface="Arial"/>
              </a:rPr>
              <a:t>Second niveau de plan</a:t>
            </a:r>
            <a:endParaRPr b="0" lang="fr-FR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400" spc="-1" strike="noStrike">
                <a:latin typeface="Arial"/>
              </a:rPr>
              <a:t>Troisième niveau de plan</a:t>
            </a:r>
            <a:endParaRPr b="0" lang="fr-FR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2000" spc="-1" strike="noStrike">
                <a:latin typeface="Arial"/>
              </a:rPr>
              <a:t>Quatrième niveau de plan</a:t>
            </a:r>
            <a:endParaRPr b="0" lang="fr-FR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latin typeface="Arial"/>
              </a:rPr>
              <a:t>Cinquième niveau de plan</a:t>
            </a:r>
            <a:endParaRPr b="0" lang="fr-FR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latin typeface="Arial"/>
              </a:rPr>
              <a:t>Sixième niveau de plan</a:t>
            </a:r>
            <a:endParaRPr b="0" lang="fr-FR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latin typeface="Arial"/>
              </a:rPr>
              <a:t>Septième niveau de plan</a:t>
            </a:r>
            <a:endParaRPr b="0" lang="fr-FR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fr-FR" sz="4400" spc="-1" strike="noStrike">
                <a:latin typeface="Arial"/>
              </a:rPr>
              <a:t>Cliquez pour éditer le format du texte-titre</a:t>
            </a:r>
            <a:endParaRPr b="0" lang="fr-FR" sz="4400" spc="-1" strike="noStrike"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3200" spc="-1" strike="noStrike">
                <a:latin typeface="Arial"/>
              </a:rPr>
              <a:t>Cliquez pour éditer le format du plan de texte</a:t>
            </a:r>
            <a:endParaRPr b="0" lang="fr-FR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2800" spc="-1" strike="noStrike">
                <a:latin typeface="Arial"/>
              </a:rPr>
              <a:t>Second niveau de plan</a:t>
            </a:r>
            <a:endParaRPr b="0" lang="fr-FR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400" spc="-1" strike="noStrike">
                <a:latin typeface="Arial"/>
              </a:rPr>
              <a:t>Troisième niveau de plan</a:t>
            </a:r>
            <a:endParaRPr b="0" lang="fr-FR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2000" spc="-1" strike="noStrike">
                <a:latin typeface="Arial"/>
              </a:rPr>
              <a:t>Quatrième niveau de plan</a:t>
            </a:r>
            <a:endParaRPr b="0" lang="fr-FR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latin typeface="Arial"/>
              </a:rPr>
              <a:t>Cinquième niveau de plan</a:t>
            </a:r>
            <a:endParaRPr b="0" lang="fr-FR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latin typeface="Arial"/>
              </a:rPr>
              <a:t>Sixième niveau de plan</a:t>
            </a:r>
            <a:endParaRPr b="0" lang="fr-FR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latin typeface="Arial"/>
              </a:rPr>
              <a:t>Septième niveau de plan</a:t>
            </a:r>
            <a:endParaRPr b="0" lang="fr-FR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"/>
          <p:cNvSpPr/>
          <p:nvPr/>
        </p:nvSpPr>
        <p:spPr>
          <a:xfrm>
            <a:off x="2436120" y="1620360"/>
            <a:ext cx="7997760" cy="1613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fr-FR" sz="2800" spc="-1" strike="noStrike">
                <a:solidFill>
                  <a:srgbClr val="c9211e"/>
                </a:solidFill>
                <a:latin typeface="Arial"/>
                <a:ea typeface="Calibri"/>
              </a:rPr>
              <a:t>Programme Multi-Pays de Renforcement des Opportunit</a:t>
            </a:r>
            <a:r>
              <a:rPr b="1" lang="fr-FR" sz="2800" spc="-1" strike="noStrike">
                <a:solidFill>
                  <a:srgbClr val="c9211e"/>
                </a:solidFill>
                <a:latin typeface="Arial"/>
                <a:ea typeface="DejaVu Sans"/>
              </a:rPr>
              <a:t>és d'Insertion Professionnelle (ROIP)</a:t>
            </a:r>
            <a:endParaRPr b="0" lang="fr-FR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fr-FR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fr-FR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fr-FR" sz="2000" spc="-1" strike="noStrike">
                <a:solidFill>
                  <a:srgbClr val="060505"/>
                </a:solidFill>
                <a:latin typeface="Arial"/>
                <a:ea typeface="DejaVu Sans"/>
              </a:rPr>
              <a:t>Programme porté par le GREF  et ses partenaires</a:t>
            </a:r>
            <a:endParaRPr b="0" lang="fr-FR" sz="2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fr-FR" sz="2000" spc="-1" strike="noStrike">
                <a:solidFill>
                  <a:srgbClr val="060505"/>
                </a:solidFill>
                <a:latin typeface="Arial"/>
                <a:ea typeface="DejaVu Sans"/>
              </a:rPr>
              <a:t>Séminaire Chaponost mars 2024</a:t>
            </a:r>
            <a:endParaRPr b="0" lang="fr-FR" sz="2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fr-FR" sz="2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fr-FR" sz="2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fr-FR" sz="1600" spc="-1" strike="noStrike">
                <a:solidFill>
                  <a:srgbClr val="060505"/>
                </a:solidFill>
                <a:latin typeface="Arial"/>
                <a:ea typeface="DejaVu Sans"/>
              </a:rPr>
              <a:t>Version 29 mars 2024</a:t>
            </a:r>
            <a:r>
              <a:rPr b="0" lang="fr-FR" sz="2000" spc="-1" strike="noStrike">
                <a:solidFill>
                  <a:srgbClr val="060505"/>
                </a:solidFill>
                <a:latin typeface="Arial"/>
                <a:ea typeface="DejaVu Sans"/>
              </a:rPr>
              <a:t> </a:t>
            </a:r>
            <a:endParaRPr b="0" lang="fr-FR" sz="2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fr-FR" sz="2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fr-FR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"/>
          <p:cNvSpPr/>
          <p:nvPr/>
        </p:nvSpPr>
        <p:spPr>
          <a:xfrm>
            <a:off x="2916000" y="-36000"/>
            <a:ext cx="7450560" cy="354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marL="216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fr-FR" sz="2800" spc="-1" strike="noStrike">
                <a:solidFill>
                  <a:srgbClr val="c9211e"/>
                </a:solidFill>
                <a:latin typeface="Arial"/>
                <a:ea typeface="DejaVu Sans"/>
              </a:rPr>
              <a:t>Numérique : autres sites pilotes</a:t>
            </a:r>
            <a:endParaRPr b="0" lang="fr-FR" sz="2800" spc="-1" strike="noStrike">
              <a:latin typeface="Arial"/>
            </a:endParaRPr>
          </a:p>
        </p:txBody>
      </p:sp>
      <p:sp>
        <p:nvSpPr>
          <p:cNvPr id="170" name=""/>
          <p:cNvSpPr/>
          <p:nvPr/>
        </p:nvSpPr>
        <p:spPr>
          <a:xfrm>
            <a:off x="2050560" y="1548000"/>
            <a:ext cx="9108360" cy="1906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fr-FR" sz="1800" spc="-1" strike="noStrike">
              <a:latin typeface="Arial"/>
            </a:endParaRPr>
          </a:p>
          <a:p>
            <a:pPr marL="216000" indent="-216000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400" spc="-1" strike="noStrike">
                <a:solidFill>
                  <a:srgbClr val="000000"/>
                </a:solidFill>
                <a:latin typeface="Arial"/>
                <a:ea typeface="DejaVu Sans"/>
              </a:rPr>
              <a:t>Cameroun : 4 sites, région de Bangou</a:t>
            </a:r>
            <a:endParaRPr b="0" lang="fr-FR" sz="2400" spc="-1" strike="noStrike">
              <a:latin typeface="Arial"/>
            </a:endParaRPr>
          </a:p>
          <a:p>
            <a:pPr marL="216000" indent="-216000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400" spc="-1" strike="noStrike">
                <a:solidFill>
                  <a:srgbClr val="000000"/>
                </a:solidFill>
                <a:latin typeface="Arial"/>
                <a:ea typeface="DejaVu Sans"/>
              </a:rPr>
              <a:t>Togo :  2 sites, Centre Agroécologie Tsiviépé, CFP Ounabe)</a:t>
            </a:r>
            <a:endParaRPr b="0" lang="fr-FR" sz="2400" spc="-1" strike="noStrike">
              <a:latin typeface="Arial"/>
            </a:endParaRPr>
          </a:p>
          <a:p>
            <a:pPr marL="216000" indent="-216000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400" spc="-1" strike="noStrike">
                <a:solidFill>
                  <a:srgbClr val="000000"/>
                </a:solidFill>
                <a:latin typeface="Arial"/>
                <a:ea typeface="DejaVu Sans"/>
              </a:rPr>
              <a:t>Bénin : 1 site, Porto Novo (Labis SL)</a:t>
            </a:r>
            <a:endParaRPr b="0" lang="fr-FR" sz="2400" spc="-1" strike="noStrike">
              <a:latin typeface="Arial"/>
            </a:endParaRPr>
          </a:p>
          <a:p>
            <a:pPr marL="216000" indent="-216000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400" spc="-1" strike="noStrike">
                <a:solidFill>
                  <a:srgbClr val="000000"/>
                </a:solidFill>
                <a:latin typeface="Arial"/>
                <a:ea typeface="DejaVu Sans"/>
              </a:rPr>
              <a:t>Entreprenariat : transverse. Collaboration Innov’ZIG, Agir ABCD</a:t>
            </a:r>
            <a:endParaRPr b="0" lang="fr-FR" sz="24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endParaRPr b="0" lang="fr-FR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Flèche vers le haut 5"/>
          <p:cNvSpPr/>
          <p:nvPr/>
        </p:nvSpPr>
        <p:spPr>
          <a:xfrm flipV="1" rot="1784400">
            <a:off x="2936880" y="2147040"/>
            <a:ext cx="230400" cy="673200"/>
          </a:xfrm>
          <a:prstGeom prst="upArrow">
            <a:avLst>
              <a:gd name="adj1" fmla="val 50000"/>
              <a:gd name="adj2" fmla="val 50000"/>
            </a:avLst>
          </a:prstGeom>
          <a:solidFill>
            <a:schemeClr val="tx1"/>
          </a:solidFill>
          <a:ln>
            <a:solidFill>
              <a:srgbClr val="43729d"/>
            </a:solidFill>
            <a:headEnd len="med" type="triangle" w="med"/>
            <a:tailEnd len="med" type="triangle" w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2" name="Flèche vers le haut 21"/>
          <p:cNvSpPr/>
          <p:nvPr/>
        </p:nvSpPr>
        <p:spPr>
          <a:xfrm rot="19948200">
            <a:off x="3767760" y="4479480"/>
            <a:ext cx="159480" cy="771120"/>
          </a:xfrm>
          <a:prstGeom prst="upArrow">
            <a:avLst>
              <a:gd name="adj1" fmla="val 50000"/>
              <a:gd name="adj2" fmla="val 48502"/>
            </a:avLst>
          </a:prstGeom>
          <a:solidFill>
            <a:schemeClr val="tx1"/>
          </a:solidFill>
          <a:ln>
            <a:solidFill>
              <a:srgbClr val="43729d"/>
            </a:solidFill>
            <a:headEnd len="med" type="triangle" w="med"/>
            <a:tailEnd len="med" type="triangle" w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3" name=""/>
          <p:cNvSpPr/>
          <p:nvPr/>
        </p:nvSpPr>
        <p:spPr>
          <a:xfrm>
            <a:off x="4222440" y="4483800"/>
            <a:ext cx="2759040" cy="371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i="1" lang="fr-FR" sz="2000" spc="-1" strike="noStrike">
                <a:solidFill>
                  <a:srgbClr val="000000"/>
                </a:solidFill>
                <a:latin typeface="Arial"/>
                <a:ea typeface="DejaVu Sans"/>
              </a:rPr>
              <a:t>Accompagnement</a:t>
            </a:r>
            <a:endParaRPr b="0" lang="fr-FR" sz="2000" spc="-1" strike="noStrike">
              <a:latin typeface="Arial"/>
            </a:endParaRPr>
          </a:p>
        </p:txBody>
      </p:sp>
      <p:sp>
        <p:nvSpPr>
          <p:cNvPr id="174" name="Flèche vers le haut 22"/>
          <p:cNvSpPr/>
          <p:nvPr/>
        </p:nvSpPr>
        <p:spPr>
          <a:xfrm flipV="1" rot="20416200">
            <a:off x="1489320" y="2308320"/>
            <a:ext cx="176760" cy="753480"/>
          </a:xfrm>
          <a:prstGeom prst="upArrow">
            <a:avLst>
              <a:gd name="adj1" fmla="val 50000"/>
              <a:gd name="adj2" fmla="val 50000"/>
            </a:avLst>
          </a:prstGeom>
          <a:solidFill>
            <a:schemeClr val="tx1"/>
          </a:solidFill>
          <a:ln>
            <a:solidFill>
              <a:srgbClr val="43729d"/>
            </a:solidFill>
            <a:headEnd len="med" type="triangle" w="med"/>
            <a:tailEnd len="med" type="triangle" w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5" name="Flèche vers le haut 23"/>
          <p:cNvSpPr/>
          <p:nvPr/>
        </p:nvSpPr>
        <p:spPr>
          <a:xfrm rot="1355400">
            <a:off x="6406200" y="4483440"/>
            <a:ext cx="188280" cy="921600"/>
          </a:xfrm>
          <a:prstGeom prst="upArrow">
            <a:avLst>
              <a:gd name="adj1" fmla="val 50000"/>
              <a:gd name="adj2" fmla="val 48502"/>
            </a:avLst>
          </a:prstGeom>
          <a:solidFill>
            <a:schemeClr val="tx1"/>
          </a:solidFill>
          <a:ln>
            <a:solidFill>
              <a:srgbClr val="43729d"/>
            </a:solidFill>
            <a:headEnd len="med" type="triangle" w="med"/>
            <a:tailEnd len="med" type="triangle" w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6" name=""/>
          <p:cNvSpPr/>
          <p:nvPr/>
        </p:nvSpPr>
        <p:spPr>
          <a:xfrm>
            <a:off x="7020000" y="3131640"/>
            <a:ext cx="2880000" cy="39960"/>
          </a:xfrm>
          <a:prstGeom prst="line">
            <a:avLst/>
          </a:prstGeom>
          <a:ln w="36000">
            <a:solidFill>
              <a:srgbClr val="3465a4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77" name=""/>
          <p:cNvSpPr/>
          <p:nvPr/>
        </p:nvSpPr>
        <p:spPr>
          <a:xfrm flipH="1">
            <a:off x="7020000" y="3960000"/>
            <a:ext cx="2700000" cy="360"/>
          </a:xfrm>
          <a:prstGeom prst="line">
            <a:avLst/>
          </a:prstGeom>
          <a:ln w="36000">
            <a:solidFill>
              <a:srgbClr val="3465a4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78" name=""/>
          <p:cNvSpPr/>
          <p:nvPr/>
        </p:nvSpPr>
        <p:spPr>
          <a:xfrm>
            <a:off x="7314480" y="4075920"/>
            <a:ext cx="2583000" cy="605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fr-FR" sz="1600" spc="-1" strike="noStrike">
                <a:solidFill>
                  <a:srgbClr val="000000"/>
                </a:solidFill>
                <a:latin typeface="Arial"/>
                <a:ea typeface="DejaVu Sans"/>
              </a:rPr>
              <a:t>Ressources financières</a:t>
            </a:r>
            <a:endParaRPr b="0" lang="fr-FR" sz="1600" spc="-1" strike="noStrike">
              <a:latin typeface="Arial"/>
            </a:endParaRPr>
          </a:p>
        </p:txBody>
      </p:sp>
      <p:sp>
        <p:nvSpPr>
          <p:cNvPr id="179" name=""/>
          <p:cNvSpPr/>
          <p:nvPr/>
        </p:nvSpPr>
        <p:spPr>
          <a:xfrm>
            <a:off x="828000" y="3226320"/>
            <a:ext cx="2661480" cy="1271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fr-FR" sz="2000" spc="-1" strike="noStrike">
                <a:solidFill>
                  <a:srgbClr val="000000"/>
                </a:solidFill>
                <a:latin typeface="Arial"/>
                <a:ea typeface="DejaVu Sans"/>
              </a:rPr>
              <a:t>Regroupement et production agricole,</a:t>
            </a:r>
            <a:endParaRPr b="0" lang="fr-FR" sz="2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FR" sz="2000" spc="-1" strike="noStrike">
                <a:solidFill>
                  <a:srgbClr val="000000"/>
                </a:solidFill>
                <a:latin typeface="Arial"/>
                <a:ea typeface="DejaVu Sans"/>
              </a:rPr>
              <a:t>gestion</a:t>
            </a:r>
            <a:endParaRPr b="0" lang="fr-FR" sz="2000" spc="-1" strike="noStrike">
              <a:latin typeface="Arial"/>
            </a:endParaRPr>
          </a:p>
        </p:txBody>
      </p:sp>
      <p:sp>
        <p:nvSpPr>
          <p:cNvPr id="180" name=""/>
          <p:cNvSpPr/>
          <p:nvPr/>
        </p:nvSpPr>
        <p:spPr>
          <a:xfrm>
            <a:off x="3960000" y="3132000"/>
            <a:ext cx="2697480" cy="717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1" lang="fr-FR" sz="2000" spc="-1" strike="noStrike">
                <a:solidFill>
                  <a:srgbClr val="000000"/>
                </a:solidFill>
                <a:latin typeface="Arial"/>
                <a:ea typeface="DejaVu Sans"/>
              </a:rPr>
              <a:t>Terrains agricoles, salines, Jardins scolaires...</a:t>
            </a:r>
            <a:endParaRPr b="0" lang="fr-FR" sz="2000" spc="-1" strike="noStrike">
              <a:latin typeface="Arial"/>
            </a:endParaRPr>
          </a:p>
        </p:txBody>
      </p:sp>
      <p:sp>
        <p:nvSpPr>
          <p:cNvPr id="181" name=""/>
          <p:cNvSpPr/>
          <p:nvPr/>
        </p:nvSpPr>
        <p:spPr>
          <a:xfrm>
            <a:off x="6912000" y="3228480"/>
            <a:ext cx="2877480" cy="549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0" lang="fr-FR" sz="1600" spc="-1" strike="noStrike">
                <a:solidFill>
                  <a:srgbClr val="000000"/>
                </a:solidFill>
                <a:latin typeface="Arial"/>
                <a:ea typeface="DejaVu Sans"/>
              </a:rPr>
              <a:t>Productions agricoles</a:t>
            </a:r>
            <a:endParaRPr b="0" lang="fr-FR" sz="1600" spc="-1" strike="noStrike">
              <a:latin typeface="Arial"/>
            </a:endParaRPr>
          </a:p>
        </p:txBody>
      </p:sp>
      <p:sp>
        <p:nvSpPr>
          <p:cNvPr id="182" name=""/>
          <p:cNvSpPr/>
          <p:nvPr/>
        </p:nvSpPr>
        <p:spPr>
          <a:xfrm>
            <a:off x="720000" y="2664000"/>
            <a:ext cx="3165480" cy="1797480"/>
          </a:xfrm>
          <a:prstGeom prst="ellipse">
            <a:avLst/>
          </a:prstGeom>
          <a:noFill/>
          <a:ln w="0"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183" name=""/>
          <p:cNvSpPr/>
          <p:nvPr/>
        </p:nvSpPr>
        <p:spPr>
          <a:xfrm>
            <a:off x="2258640" y="5327280"/>
            <a:ext cx="6451920" cy="341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fr-SN" sz="2000" spc="-1" strike="noStrike">
                <a:solidFill>
                  <a:srgbClr val="000000"/>
                </a:solidFill>
                <a:latin typeface="Calibri"/>
                <a:ea typeface="DejaVu Sans"/>
              </a:rPr>
              <a:t>Collectivités territoriales (communes), PAM</a:t>
            </a:r>
            <a:endParaRPr b="0" lang="fr-FR" sz="2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SN" sz="2000" spc="-1" strike="noStrike">
                <a:solidFill>
                  <a:srgbClr val="000000"/>
                </a:solidFill>
                <a:latin typeface="Calibri"/>
                <a:ea typeface="DejaVu Sans"/>
              </a:rPr>
              <a:t>ONG Hortitech, fondation GAIN, Adacovij, GRAE, ...</a:t>
            </a:r>
            <a:endParaRPr b="0" lang="fr-FR" sz="2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SN" sz="2000" spc="-1" strike="noStrike">
                <a:solidFill>
                  <a:srgbClr val="000000"/>
                </a:solidFill>
                <a:latin typeface="Calibri"/>
                <a:ea typeface="DejaVu Sans"/>
              </a:rPr>
              <a:t>GREF</a:t>
            </a:r>
            <a:endParaRPr b="0" lang="fr-FR" sz="2000" spc="-1" strike="noStrike">
              <a:latin typeface="Arial"/>
            </a:endParaRPr>
          </a:p>
        </p:txBody>
      </p:sp>
      <p:sp>
        <p:nvSpPr>
          <p:cNvPr id="184" name=""/>
          <p:cNvSpPr/>
          <p:nvPr/>
        </p:nvSpPr>
        <p:spPr>
          <a:xfrm>
            <a:off x="9864000" y="3171600"/>
            <a:ext cx="2001600" cy="85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0" lang="fr-SN" sz="2000" spc="-1" strike="noStrike">
                <a:solidFill>
                  <a:srgbClr val="000000"/>
                </a:solidFill>
                <a:latin typeface="Calibri"/>
                <a:ea typeface="DejaVu Sans"/>
              </a:rPr>
              <a:t>Ventes</a:t>
            </a:r>
            <a:endParaRPr b="0" lang="fr-FR" sz="2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fr-SN" sz="2000" spc="-1" strike="noStrike">
                <a:solidFill>
                  <a:srgbClr val="000000"/>
                </a:solidFill>
                <a:latin typeface="Calibri"/>
                <a:ea typeface="DejaVu Sans"/>
              </a:rPr>
              <a:t>(Marché),</a:t>
            </a:r>
            <a:endParaRPr b="0" lang="fr-FR" sz="2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fr-SN" sz="2000" spc="-1" strike="noStrike">
                <a:solidFill>
                  <a:srgbClr val="000000"/>
                </a:solidFill>
                <a:latin typeface="Calibri"/>
                <a:ea typeface="DejaVu Sans"/>
              </a:rPr>
              <a:t>Cantines scolaires</a:t>
            </a:r>
            <a:endParaRPr b="0" lang="fr-FR" sz="2000" spc="-1" strike="noStrike">
              <a:latin typeface="Arial"/>
            </a:endParaRPr>
          </a:p>
        </p:txBody>
      </p:sp>
      <p:sp>
        <p:nvSpPr>
          <p:cNvPr id="185" name=""/>
          <p:cNvSpPr/>
          <p:nvPr/>
        </p:nvSpPr>
        <p:spPr>
          <a:xfrm>
            <a:off x="396000" y="1584000"/>
            <a:ext cx="1689480" cy="596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fr-SN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Financeurs</a:t>
            </a:r>
            <a:endParaRPr b="0" lang="fr-FR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SN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(initiaux)</a:t>
            </a:r>
            <a:endParaRPr b="0" lang="fr-FR" sz="2400" spc="-1" strike="noStrike">
              <a:latin typeface="Arial"/>
            </a:endParaRPr>
          </a:p>
        </p:txBody>
      </p:sp>
      <p:sp>
        <p:nvSpPr>
          <p:cNvPr id="186" name=""/>
          <p:cNvSpPr/>
          <p:nvPr/>
        </p:nvSpPr>
        <p:spPr>
          <a:xfrm>
            <a:off x="3276000" y="2664000"/>
            <a:ext cx="4029480" cy="1797480"/>
          </a:xfrm>
          <a:prstGeom prst="ellipse">
            <a:avLst/>
          </a:prstGeom>
          <a:noFill/>
          <a:ln w="0"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187" name=""/>
          <p:cNvSpPr/>
          <p:nvPr/>
        </p:nvSpPr>
        <p:spPr>
          <a:xfrm>
            <a:off x="6696360" y="2340000"/>
            <a:ext cx="5181120" cy="2697480"/>
          </a:xfrm>
          <a:prstGeom prst="ellipse">
            <a:avLst/>
          </a:prstGeom>
          <a:noFill/>
          <a:ln w="0"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188" name=""/>
          <p:cNvSpPr/>
          <p:nvPr/>
        </p:nvSpPr>
        <p:spPr>
          <a:xfrm>
            <a:off x="7857720" y="1656000"/>
            <a:ext cx="2903760" cy="573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1" lang="fr-FR" sz="2000" spc="-1" strike="noStrike">
                <a:solidFill>
                  <a:srgbClr val="3465a4"/>
                </a:solidFill>
                <a:latin typeface="Arial"/>
                <a:ea typeface="DejaVu Sans"/>
              </a:rPr>
              <a:t>Production, gestion et commercialisation</a:t>
            </a:r>
            <a:endParaRPr b="0" lang="fr-FR" sz="2000" spc="-1" strike="noStrike">
              <a:latin typeface="Arial"/>
            </a:endParaRPr>
          </a:p>
        </p:txBody>
      </p:sp>
      <p:sp>
        <p:nvSpPr>
          <p:cNvPr id="189" name=""/>
          <p:cNvSpPr/>
          <p:nvPr/>
        </p:nvSpPr>
        <p:spPr>
          <a:xfrm>
            <a:off x="2345040" y="888120"/>
            <a:ext cx="3260160" cy="596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fr-SN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Femmes maraîchères, Productrices-teurs, gestionnaires</a:t>
            </a:r>
            <a:endParaRPr b="0" lang="fr-FR" sz="2400" spc="-1" strike="noStrike">
              <a:latin typeface="Arial"/>
            </a:endParaRPr>
          </a:p>
        </p:txBody>
      </p:sp>
      <p:sp>
        <p:nvSpPr>
          <p:cNvPr id="190" name=""/>
          <p:cNvSpPr/>
          <p:nvPr/>
        </p:nvSpPr>
        <p:spPr>
          <a:xfrm>
            <a:off x="900000" y="180000"/>
            <a:ext cx="10439640" cy="765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1" lang="fr-FR" sz="2400" spc="-1" strike="noStrike">
                <a:solidFill>
                  <a:srgbClr val="c9211e"/>
                </a:solidFill>
                <a:latin typeface="Arial"/>
                <a:ea typeface="DejaVu Sans"/>
              </a:rPr>
              <a:t>Exemple 2 : Les femmes maraîchères, salicultrices, et cantines</a:t>
            </a:r>
            <a:endParaRPr b="0" lang="fr-FR" sz="2400" spc="-1" strike="noStrike">
              <a:latin typeface="Arial"/>
            </a:endParaRPr>
          </a:p>
        </p:txBody>
      </p:sp>
      <p:sp>
        <p:nvSpPr>
          <p:cNvPr id="191" name="Flèche vers le haut 24"/>
          <p:cNvSpPr/>
          <p:nvPr/>
        </p:nvSpPr>
        <p:spPr>
          <a:xfrm flipV="1" rot="20654400">
            <a:off x="4487760" y="2166120"/>
            <a:ext cx="230760" cy="674640"/>
          </a:xfrm>
          <a:prstGeom prst="upArrow">
            <a:avLst>
              <a:gd name="adj1" fmla="val 50000"/>
              <a:gd name="adj2" fmla="val 50000"/>
            </a:avLst>
          </a:prstGeom>
          <a:solidFill>
            <a:schemeClr val="tx1"/>
          </a:solidFill>
          <a:ln>
            <a:solidFill>
              <a:srgbClr val="43729d"/>
            </a:solidFill>
            <a:headEnd len="med" type="triangle" w="med"/>
            <a:tailEnd len="med" type="triangle" w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"/>
          <p:cNvSpPr/>
          <p:nvPr/>
        </p:nvSpPr>
        <p:spPr>
          <a:xfrm>
            <a:off x="1980000" y="133200"/>
            <a:ext cx="8601480" cy="1125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1" lang="fr-FR" sz="2400" spc="-1" strike="noStrike">
                <a:solidFill>
                  <a:srgbClr val="c9211e"/>
                </a:solidFill>
                <a:latin typeface="Arial"/>
                <a:ea typeface="DejaVu Sans"/>
              </a:rPr>
              <a:t>L’accompagnement dans le temps (sur 3 ans) </a:t>
            </a:r>
            <a:endParaRPr b="0" lang="fr-FR" sz="2400" spc="-1" strike="noStrike">
              <a:latin typeface="Arial"/>
            </a:endParaRPr>
          </a:p>
        </p:txBody>
      </p:sp>
      <p:sp>
        <p:nvSpPr>
          <p:cNvPr id="193" name=""/>
          <p:cNvSpPr/>
          <p:nvPr/>
        </p:nvSpPr>
        <p:spPr>
          <a:xfrm>
            <a:off x="2244960" y="3580560"/>
            <a:ext cx="3980520" cy="371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just">
              <a:lnSpc>
                <a:spcPct val="100000"/>
              </a:lnSpc>
            </a:pPr>
            <a:r>
              <a:rPr b="0" i="1" lang="fr-FR" sz="2000" spc="-1" strike="noStrike">
                <a:solidFill>
                  <a:srgbClr val="000000"/>
                </a:solidFill>
                <a:latin typeface="Arial"/>
                <a:ea typeface="DejaVu Sans"/>
              </a:rPr>
              <a:t>Accompagnement GREF, </a:t>
            </a:r>
            <a:endParaRPr b="0" lang="fr-FR" sz="20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1" lang="fr-SN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Partenaires locaux</a:t>
            </a:r>
            <a:endParaRPr b="0" lang="fr-FR" sz="24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fr-FR" sz="24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fr-FR" sz="2400" spc="-1" strike="noStrike">
              <a:latin typeface="Arial"/>
            </a:endParaRPr>
          </a:p>
        </p:txBody>
      </p:sp>
      <p:sp>
        <p:nvSpPr>
          <p:cNvPr id="194" name=""/>
          <p:cNvSpPr/>
          <p:nvPr/>
        </p:nvSpPr>
        <p:spPr>
          <a:xfrm>
            <a:off x="1332000" y="2791080"/>
            <a:ext cx="9573480" cy="590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just">
              <a:lnSpc>
                <a:spcPct val="100000"/>
              </a:lnSpc>
            </a:pPr>
            <a:r>
              <a:rPr b="1" lang="fr-FR" sz="2000" spc="-1" strike="noStrike">
                <a:solidFill>
                  <a:srgbClr val="000000"/>
                </a:solidFill>
                <a:latin typeface="Arial"/>
                <a:ea typeface="DejaVu Sans"/>
              </a:rPr>
              <a:t>Formation                           Dispositifs d’insertion                              Emploi</a:t>
            </a:r>
            <a:endParaRPr b="0" lang="fr-FR" sz="2000" spc="-1" strike="noStrike">
              <a:latin typeface="Arial"/>
            </a:endParaRPr>
          </a:p>
        </p:txBody>
      </p:sp>
      <p:sp>
        <p:nvSpPr>
          <p:cNvPr id="195" name=""/>
          <p:cNvSpPr/>
          <p:nvPr/>
        </p:nvSpPr>
        <p:spPr>
          <a:xfrm>
            <a:off x="1908000" y="4172040"/>
            <a:ext cx="4157640" cy="341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fr-SN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Partenaires locaux</a:t>
            </a:r>
            <a:endParaRPr b="0" lang="fr-FR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fr-FR" sz="2400" spc="-1" strike="noStrike">
              <a:latin typeface="Arial"/>
            </a:endParaRPr>
          </a:p>
        </p:txBody>
      </p:sp>
      <p:sp>
        <p:nvSpPr>
          <p:cNvPr id="196" name=""/>
          <p:cNvSpPr/>
          <p:nvPr/>
        </p:nvSpPr>
        <p:spPr>
          <a:xfrm>
            <a:off x="6300000" y="3564360"/>
            <a:ext cx="5217480" cy="1365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fr-SN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Acteurs économiques</a:t>
            </a:r>
            <a:endParaRPr b="0" lang="fr-FR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SN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(« Marché »)</a:t>
            </a:r>
            <a:endParaRPr b="0" lang="fr-FR" sz="2400" spc="-1" strike="noStrike">
              <a:latin typeface="Arial"/>
            </a:endParaRPr>
          </a:p>
        </p:txBody>
      </p:sp>
      <p:sp>
        <p:nvSpPr>
          <p:cNvPr id="197" name=""/>
          <p:cNvSpPr/>
          <p:nvPr/>
        </p:nvSpPr>
        <p:spPr>
          <a:xfrm>
            <a:off x="1080000" y="2052000"/>
            <a:ext cx="10617480" cy="1797480"/>
          </a:xfrm>
          <a:custGeom>
            <a:avLst/>
            <a:gdLst/>
            <a:ahLst/>
            <a:rect l="l" t="t" r="r" b="b"/>
            <a:pathLst>
              <a:path w="29502" h="5002">
                <a:moveTo>
                  <a:pt x="0" y="1709"/>
                </a:moveTo>
                <a:lnTo>
                  <a:pt x="27088" y="1709"/>
                </a:lnTo>
                <a:lnTo>
                  <a:pt x="27088" y="0"/>
                </a:lnTo>
                <a:lnTo>
                  <a:pt x="29501" y="2500"/>
                </a:lnTo>
                <a:lnTo>
                  <a:pt x="27088" y="5001"/>
                </a:lnTo>
                <a:lnTo>
                  <a:pt x="27088" y="3291"/>
                </a:lnTo>
                <a:lnTo>
                  <a:pt x="0" y="3291"/>
                </a:lnTo>
                <a:lnTo>
                  <a:pt x="0" y="1709"/>
                </a:lnTo>
              </a:path>
            </a:pathLst>
          </a:custGeom>
          <a:noFill/>
          <a:ln w="36000">
            <a:solidFill>
              <a:srgbClr val="3465a4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98" name=""/>
          <p:cNvSpPr/>
          <p:nvPr/>
        </p:nvSpPr>
        <p:spPr>
          <a:xfrm>
            <a:off x="1469880" y="2101680"/>
            <a:ext cx="8595360" cy="343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i="1" lang="fr-FR" sz="1800" spc="-1" strike="noStrike">
                <a:solidFill>
                  <a:srgbClr val="000000"/>
                </a:solidFill>
                <a:latin typeface="Arial"/>
                <a:ea typeface="DejaVu Sans"/>
              </a:rPr>
              <a:t>Année 1                                      Année 2                                                      Année 3</a:t>
            </a:r>
            <a:endParaRPr b="0" lang="fr-FR" sz="1800" spc="-1" strike="noStrike">
              <a:latin typeface="Arial"/>
            </a:endParaRPr>
          </a:p>
        </p:txBody>
      </p:sp>
      <p:sp>
        <p:nvSpPr>
          <p:cNvPr id="199" name=""/>
          <p:cNvSpPr/>
          <p:nvPr/>
        </p:nvSpPr>
        <p:spPr>
          <a:xfrm>
            <a:off x="10800000" y="2794320"/>
            <a:ext cx="799920" cy="371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i="1" lang="fr-FR" sz="1800" spc="-1" strike="noStrike">
                <a:solidFill>
                  <a:srgbClr val="000000"/>
                </a:solidFill>
                <a:latin typeface="Arial"/>
                <a:ea typeface="DejaVu Sans"/>
              </a:rPr>
              <a:t>temps</a:t>
            </a:r>
            <a:endParaRPr b="0" lang="fr-FR" sz="1800" spc="-1" strike="noStrike">
              <a:latin typeface="Arial"/>
            </a:endParaRPr>
          </a:p>
        </p:txBody>
      </p:sp>
      <p:sp>
        <p:nvSpPr>
          <p:cNvPr id="200" name=""/>
          <p:cNvSpPr/>
          <p:nvPr/>
        </p:nvSpPr>
        <p:spPr>
          <a:xfrm>
            <a:off x="1440000" y="5580000"/>
            <a:ext cx="5780520" cy="343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1" lang="fr-FR" sz="1800" spc="-1" strike="noStrike">
                <a:solidFill>
                  <a:srgbClr val="000000"/>
                </a:solidFill>
                <a:latin typeface="Arial"/>
                <a:ea typeface="DejaVu Sans"/>
              </a:rPr>
              <a:t>Suivant l’avancée des actions dans les sites pilotes</a:t>
            </a:r>
            <a:endParaRPr b="0" lang="fr-FR" sz="1800" spc="-1" strike="noStrike">
              <a:latin typeface="Arial"/>
            </a:endParaRPr>
          </a:p>
        </p:txBody>
      </p:sp>
      <p:sp>
        <p:nvSpPr>
          <p:cNvPr id="201" name=""/>
          <p:cNvSpPr/>
          <p:nvPr/>
        </p:nvSpPr>
        <p:spPr>
          <a:xfrm>
            <a:off x="1440000" y="5580000"/>
            <a:ext cx="5780520" cy="343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1" lang="fr-FR" sz="1800" spc="-1" strike="noStrike">
                <a:solidFill>
                  <a:srgbClr val="000000"/>
                </a:solidFill>
                <a:latin typeface="Arial"/>
                <a:ea typeface="DejaVu Sans"/>
              </a:rPr>
              <a:t>Suivant l’avancée des actions dans les sites pilotes</a:t>
            </a:r>
            <a:endParaRPr b="0" lang="fr-FR" sz="1800" spc="-1" strike="noStrike">
              <a:latin typeface="Arial"/>
            </a:endParaRPr>
          </a:p>
        </p:txBody>
      </p:sp>
      <p:sp>
        <p:nvSpPr>
          <p:cNvPr id="202" name=""/>
          <p:cNvSpPr/>
          <p:nvPr/>
        </p:nvSpPr>
        <p:spPr>
          <a:xfrm>
            <a:off x="2520000" y="1661760"/>
            <a:ext cx="3598200" cy="280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1" lang="fr-FR" sz="18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b="0" lang="fr-FR" sz="1800" spc="-1" strike="noStrike">
              <a:latin typeface="Arial"/>
            </a:endParaRPr>
          </a:p>
        </p:txBody>
      </p:sp>
      <p:sp>
        <p:nvSpPr>
          <p:cNvPr id="203" name=""/>
          <p:cNvSpPr/>
          <p:nvPr/>
        </p:nvSpPr>
        <p:spPr>
          <a:xfrm>
            <a:off x="2520000" y="1368000"/>
            <a:ext cx="3598200" cy="280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1" i="1" lang="fr-FR" sz="1800" spc="-1" strike="noStrike">
                <a:solidFill>
                  <a:srgbClr val="3465a4"/>
                </a:solidFill>
                <a:latin typeface="Arial"/>
                <a:ea typeface="DejaVu Sans"/>
              </a:rPr>
              <a:t>Financements Exogènes</a:t>
            </a:r>
            <a:r>
              <a:rPr b="1" lang="fr-FR" sz="18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b="0" lang="fr-FR" sz="1800" spc="-1" strike="noStrike">
              <a:latin typeface="Arial"/>
            </a:endParaRPr>
          </a:p>
        </p:txBody>
      </p:sp>
      <p:sp>
        <p:nvSpPr>
          <p:cNvPr id="204" name=""/>
          <p:cNvSpPr/>
          <p:nvPr/>
        </p:nvSpPr>
        <p:spPr>
          <a:xfrm>
            <a:off x="7524000" y="1440000"/>
            <a:ext cx="3598200" cy="343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1" i="1" lang="fr-FR" sz="1800" spc="-1" strike="noStrike">
                <a:solidFill>
                  <a:srgbClr val="3465a4"/>
                </a:solidFill>
                <a:latin typeface="Arial"/>
                <a:ea typeface="DejaVu Sans"/>
              </a:rPr>
              <a:t>Financements Endogènes</a:t>
            </a:r>
            <a:r>
              <a:rPr b="1" lang="fr-FR" sz="18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b="0" lang="fr-FR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"/>
          <p:cNvSpPr/>
          <p:nvPr/>
        </p:nvSpPr>
        <p:spPr>
          <a:xfrm>
            <a:off x="1005480" y="1500840"/>
            <a:ext cx="10688760" cy="3652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marL="216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400" spc="-1" strike="noStrike">
                <a:solidFill>
                  <a:srgbClr val="000000"/>
                </a:solidFill>
                <a:latin typeface="Arial"/>
                <a:ea typeface="DejaVu Sans"/>
              </a:rPr>
              <a:t>Contexte de la problématique, causes sous-jacentes</a:t>
            </a:r>
            <a:endParaRPr b="0" lang="fr-FR" sz="2400" spc="-1" strike="noStrike">
              <a:latin typeface="Arial"/>
            </a:endParaRPr>
          </a:p>
          <a:p>
            <a:pPr marL="216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400" spc="-1" strike="noStrike">
                <a:solidFill>
                  <a:srgbClr val="000000"/>
                </a:solidFill>
                <a:latin typeface="Arial"/>
                <a:ea typeface="DejaVu Sans"/>
              </a:rPr>
              <a:t>Parties prenantes, besoins, conflits potentiels, motivations, capacités</a:t>
            </a:r>
            <a:endParaRPr b="0" lang="fr-FR" sz="2400" spc="-1" strike="noStrike">
              <a:latin typeface="Arial"/>
            </a:endParaRPr>
          </a:p>
          <a:p>
            <a:pPr marL="216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400" spc="-1" strike="noStrike">
                <a:solidFill>
                  <a:srgbClr val="000000"/>
                </a:solidFill>
                <a:latin typeface="Arial"/>
                <a:ea typeface="DejaVu Sans"/>
              </a:rPr>
              <a:t>Objectifs de changement concrets attendus pour les principaux bénéficiaires</a:t>
            </a:r>
            <a:endParaRPr b="0" lang="fr-FR" sz="2400" spc="-1" strike="noStrike">
              <a:latin typeface="Arial"/>
            </a:endParaRPr>
          </a:p>
          <a:p>
            <a:pPr marL="216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400" spc="-1" strike="noStrike">
                <a:solidFill>
                  <a:srgbClr val="000000"/>
                </a:solidFill>
                <a:latin typeface="Arial"/>
                <a:ea typeface="DejaVu Sans"/>
              </a:rPr>
              <a:t>Différentes stratégies possibles et choix</a:t>
            </a:r>
            <a:endParaRPr b="0" lang="fr-FR" sz="2400" spc="-1" strike="noStrike">
              <a:latin typeface="Arial"/>
            </a:endParaRPr>
          </a:p>
          <a:p>
            <a:pPr marL="216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400" spc="-1" strike="noStrike">
                <a:solidFill>
                  <a:srgbClr val="000000"/>
                </a:solidFill>
                <a:latin typeface="Arial"/>
                <a:ea typeface="DejaVu Sans"/>
              </a:rPr>
              <a:t>Risques, hypothèses de changement sur lesquelles s’appuie le programme</a:t>
            </a:r>
            <a:endParaRPr b="0" lang="fr-FR" sz="2400" spc="-1" strike="noStrike">
              <a:latin typeface="Arial"/>
            </a:endParaRPr>
          </a:p>
        </p:txBody>
      </p:sp>
      <p:sp>
        <p:nvSpPr>
          <p:cNvPr id="206" name=""/>
          <p:cNvSpPr/>
          <p:nvPr/>
        </p:nvSpPr>
        <p:spPr>
          <a:xfrm>
            <a:off x="1800000" y="309600"/>
            <a:ext cx="8637120" cy="765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1" lang="fr-FR" sz="2400" spc="-1" strike="noStrike">
                <a:solidFill>
                  <a:srgbClr val="c9211e"/>
                </a:solidFill>
                <a:latin typeface="Arial"/>
                <a:ea typeface="DejaVu Sans"/>
              </a:rPr>
              <a:t>Recommandations Bailleurs (AFD et autres)</a:t>
            </a:r>
            <a:endParaRPr b="0" lang="fr-FR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"/>
          <p:cNvSpPr/>
          <p:nvPr/>
        </p:nvSpPr>
        <p:spPr>
          <a:xfrm>
            <a:off x="1005480" y="960840"/>
            <a:ext cx="10688760" cy="3652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1" lang="fr-FR" sz="2000" spc="-1" strike="noStrike">
                <a:solidFill>
                  <a:srgbClr val="020202"/>
                </a:solidFill>
                <a:latin typeface="Arial"/>
                <a:ea typeface="DejaVu Sans"/>
              </a:rPr>
              <a:t>Equipes</a:t>
            </a:r>
            <a:endParaRPr b="0" lang="fr-FR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fr-FR" sz="2000" spc="-1" strike="noStrike">
                <a:solidFill>
                  <a:srgbClr val="020202"/>
                </a:solidFill>
                <a:latin typeface="Arial"/>
                <a:ea typeface="DejaVu Sans"/>
              </a:rPr>
              <a:t> </a:t>
            </a:r>
            <a:endParaRPr b="0" lang="fr-FR" sz="2000" spc="-1" strike="noStrike">
              <a:latin typeface="Arial"/>
            </a:endParaRPr>
          </a:p>
          <a:p>
            <a:pPr marL="720000" indent="-216000" algn="just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fr-FR" sz="2000" spc="-1" strike="noStrike">
                <a:solidFill>
                  <a:srgbClr val="000000"/>
                </a:solidFill>
                <a:latin typeface="Arial"/>
                <a:ea typeface="DejaVu Sans"/>
              </a:rPr>
              <a:t>Numérique </a:t>
            </a:r>
            <a:endParaRPr b="0" lang="fr-FR" sz="2000" spc="-1" strike="noStrike">
              <a:latin typeface="Arial"/>
            </a:endParaRPr>
          </a:p>
          <a:p>
            <a:pPr lvl="6" marL="720000" indent="-216000" algn="just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solidFill>
                  <a:srgbClr val="000000"/>
                </a:solidFill>
                <a:latin typeface="Arial"/>
                <a:ea typeface="DejaVu Sans"/>
              </a:rPr>
              <a:t>Sénégal, Cameroun, Togo, Bénin</a:t>
            </a:r>
            <a:endParaRPr b="0" lang="fr-FR" sz="2000" spc="-1" strike="noStrike">
              <a:latin typeface="Arial"/>
            </a:endParaRPr>
          </a:p>
          <a:p>
            <a:pPr marL="720000" algn="just">
              <a:lnSpc>
                <a:spcPct val="100000"/>
              </a:lnSpc>
            </a:pPr>
            <a:endParaRPr b="0" lang="fr-FR" sz="2000" spc="-1" strike="noStrike">
              <a:latin typeface="Arial"/>
            </a:endParaRPr>
          </a:p>
          <a:p>
            <a:pPr marL="720000" indent="-216000" algn="just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fr-FR" sz="2000" spc="-1" strike="noStrike">
                <a:solidFill>
                  <a:srgbClr val="000000"/>
                </a:solidFill>
                <a:latin typeface="Arial"/>
                <a:ea typeface="DejaVu Sans"/>
              </a:rPr>
              <a:t>Production agricole-cantines scolaires</a:t>
            </a:r>
            <a:endParaRPr b="0" lang="fr-FR" sz="2000" spc="-1" strike="noStrike">
              <a:latin typeface="Arial"/>
            </a:endParaRPr>
          </a:p>
          <a:p>
            <a:pPr lvl="6" marL="720000" indent="-216000" algn="just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solidFill>
                  <a:srgbClr val="000000"/>
                </a:solidFill>
                <a:latin typeface="Arial"/>
                <a:ea typeface="Microsoft YaHei"/>
              </a:rPr>
              <a:t>Bénin, A</a:t>
            </a:r>
            <a:r>
              <a:rPr b="0" lang="fr-FR" sz="2000" spc="-1" strike="noStrike">
                <a:solidFill>
                  <a:srgbClr val="000000"/>
                </a:solidFill>
                <a:latin typeface="Arial"/>
                <a:ea typeface="DejaVu Sans"/>
              </a:rPr>
              <a:t>djarra Accompagnement des femmes</a:t>
            </a:r>
            <a:endParaRPr b="0" lang="fr-FR" sz="2000" spc="-1" strike="noStrike">
              <a:latin typeface="Arial"/>
            </a:endParaRPr>
          </a:p>
          <a:p>
            <a:pPr lvl="6" marL="720000" indent="-216000" algn="just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solidFill>
                  <a:srgbClr val="000000"/>
                </a:solidFill>
                <a:latin typeface="Arial"/>
                <a:ea typeface="DejaVu Sans"/>
              </a:rPr>
              <a:t>Bénin, Cantines scolaires</a:t>
            </a:r>
            <a:endParaRPr b="0" lang="fr-FR" sz="2000" spc="-1" strike="noStrike">
              <a:latin typeface="Arial"/>
            </a:endParaRPr>
          </a:p>
          <a:p>
            <a:pPr lvl="6" marL="720000" indent="-216000" algn="just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solidFill>
                  <a:srgbClr val="000000"/>
                </a:solidFill>
                <a:latin typeface="Arial"/>
                <a:ea typeface="DejaVu Sans"/>
              </a:rPr>
              <a:t>Guinée, Organisation du marché Production agricole</a:t>
            </a:r>
            <a:endParaRPr b="0" lang="fr-FR" sz="2000" spc="-1" strike="noStrike">
              <a:latin typeface="Arial"/>
            </a:endParaRPr>
          </a:p>
          <a:p>
            <a:pPr marL="720000" algn="just">
              <a:lnSpc>
                <a:spcPct val="100000"/>
              </a:lnSpc>
            </a:pPr>
            <a:endParaRPr b="0" lang="fr-FR" sz="2000" spc="-1" strike="noStrike">
              <a:latin typeface="Arial"/>
            </a:endParaRPr>
          </a:p>
          <a:p>
            <a:pPr marL="720000" indent="-216000" algn="just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fr-FR" sz="2000" spc="-1" strike="noStrike">
                <a:solidFill>
                  <a:srgbClr val="000000"/>
                </a:solidFill>
                <a:latin typeface="Arial"/>
                <a:ea typeface="DejaVu Sans"/>
              </a:rPr>
              <a:t>Métiers et artisanat </a:t>
            </a:r>
            <a:endParaRPr b="0" lang="fr-FR" sz="2000" spc="-1" strike="noStrike">
              <a:latin typeface="Arial"/>
            </a:endParaRPr>
          </a:p>
          <a:p>
            <a:pPr lvl="6" marL="720000" indent="-216000" algn="just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solidFill>
                  <a:srgbClr val="060505"/>
                </a:solidFill>
                <a:latin typeface="Arial"/>
                <a:ea typeface="Arial"/>
              </a:rPr>
              <a:t>Madagascar, </a:t>
            </a:r>
            <a:r>
              <a:rPr b="0" lang="fr-FR" sz="2000" spc="-1" strike="noStrike">
                <a:solidFill>
                  <a:srgbClr val="000000"/>
                </a:solidFill>
                <a:latin typeface="Arial"/>
                <a:ea typeface="Arial"/>
              </a:rPr>
              <a:t>Tourisme</a:t>
            </a:r>
            <a:endParaRPr b="0" lang="fr-FR" sz="2000" spc="-1" strike="noStrike">
              <a:latin typeface="Arial"/>
            </a:endParaRPr>
          </a:p>
          <a:p>
            <a:pPr lvl="6" marL="720000" indent="-216000" algn="just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solidFill>
                  <a:srgbClr val="000000"/>
                </a:solidFill>
                <a:latin typeface="Arial"/>
                <a:ea typeface="Arial"/>
              </a:rPr>
              <a:t>Comores Filières techniques</a:t>
            </a:r>
            <a:endParaRPr b="0" lang="fr-FR" sz="2000" spc="-1" strike="noStrike">
              <a:latin typeface="Arial"/>
            </a:endParaRPr>
          </a:p>
          <a:p>
            <a:pPr lvl="6" marL="720000" indent="-216000" algn="just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solidFill>
                  <a:srgbClr val="060505"/>
                </a:solidFill>
                <a:latin typeface="Arial"/>
                <a:ea typeface="Arial"/>
              </a:rPr>
              <a:t>Laos, P</a:t>
            </a:r>
            <a:r>
              <a:rPr b="0" lang="fr-FR" sz="2000" spc="-1" strike="noStrike">
                <a:solidFill>
                  <a:srgbClr val="000000"/>
                </a:solidFill>
                <a:latin typeface="Arial"/>
                <a:ea typeface="Arial"/>
              </a:rPr>
              <a:t>ersonnes malentendantes</a:t>
            </a:r>
            <a:r>
              <a:rPr b="0" lang="fr-FR" sz="20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b="0" lang="fr-FR" sz="20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fr-FR" sz="2000" spc="-1" strike="noStrike">
              <a:latin typeface="Arial"/>
            </a:endParaRPr>
          </a:p>
        </p:txBody>
      </p:sp>
      <p:sp>
        <p:nvSpPr>
          <p:cNvPr id="208" name=""/>
          <p:cNvSpPr/>
          <p:nvPr/>
        </p:nvSpPr>
        <p:spPr>
          <a:xfrm>
            <a:off x="900000" y="165600"/>
            <a:ext cx="9897480" cy="765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marL="360000">
              <a:lnSpc>
                <a:spcPct val="100000"/>
              </a:lnSpc>
            </a:pPr>
            <a:r>
              <a:rPr b="1" lang="fr-FR" sz="2400" spc="-1" strike="noStrike">
                <a:solidFill>
                  <a:srgbClr val="c9211e"/>
                </a:solidFill>
                <a:latin typeface="Arial"/>
                <a:ea typeface="DejaVu Sans"/>
              </a:rPr>
              <a:t>Equipes GREF identifiées (jusqu’à aujourd’hui) et gouvernance </a:t>
            </a:r>
            <a:endParaRPr b="0" lang="fr-FR" sz="2400" spc="-1" strike="noStrike">
              <a:latin typeface="Arial"/>
            </a:endParaRPr>
          </a:p>
        </p:txBody>
      </p:sp>
      <p:sp>
        <p:nvSpPr>
          <p:cNvPr id="209" name=""/>
          <p:cNvSpPr/>
          <p:nvPr/>
        </p:nvSpPr>
        <p:spPr>
          <a:xfrm>
            <a:off x="720000" y="5652000"/>
            <a:ext cx="11337480" cy="882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1" lang="fr-FR" sz="2000" spc="-1" strike="noStrike">
                <a:solidFill>
                  <a:srgbClr val="000000"/>
                </a:solidFill>
                <a:latin typeface="Arial"/>
                <a:ea typeface="DejaVu Sans"/>
              </a:rPr>
              <a:t>Gouvernance : </a:t>
            </a:r>
            <a:r>
              <a:rPr b="0" lang="fr-FR" sz="2000" spc="-1" strike="noStrike">
                <a:solidFill>
                  <a:srgbClr val="000000"/>
                </a:solidFill>
                <a:latin typeface="Arial"/>
                <a:ea typeface="DejaVu Sans"/>
              </a:rPr>
              <a:t>comité de pilotage GREF, comités thématiques</a:t>
            </a:r>
            <a:r>
              <a:rPr b="1" lang="fr-FR" sz="2000" spc="-1" strike="noStrike">
                <a:solidFill>
                  <a:srgbClr val="000000"/>
                </a:solidFill>
                <a:latin typeface="Arial"/>
                <a:ea typeface="DejaVu Sans"/>
              </a:rPr>
              <a:t>, comité(s) multi-partenaires </a:t>
            </a:r>
            <a:r>
              <a:rPr b="0" lang="fr-FR" sz="18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b="0" lang="fr-FR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fr-FR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fr-FR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"/>
          <p:cNvSpPr/>
          <p:nvPr/>
        </p:nvSpPr>
        <p:spPr>
          <a:xfrm>
            <a:off x="3528000" y="299880"/>
            <a:ext cx="5034600" cy="594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marL="216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fr-FR" sz="2800" spc="-1" strike="noStrike">
                <a:solidFill>
                  <a:srgbClr val="c9211e"/>
                </a:solidFill>
                <a:latin typeface="Arial"/>
                <a:ea typeface="DejaVu Sans"/>
              </a:rPr>
              <a:t>Budget du programme</a:t>
            </a:r>
            <a:endParaRPr b="0" lang="fr-FR" sz="2800" spc="-1" strike="noStrike">
              <a:latin typeface="Arial"/>
            </a:endParaRPr>
          </a:p>
        </p:txBody>
      </p:sp>
      <p:sp>
        <p:nvSpPr>
          <p:cNvPr id="211" name=""/>
          <p:cNvSpPr/>
          <p:nvPr/>
        </p:nvSpPr>
        <p:spPr>
          <a:xfrm>
            <a:off x="1402560" y="1692000"/>
            <a:ext cx="9178560" cy="2584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1" lang="fr-FR" sz="2400" spc="-1" strike="noStrike">
                <a:solidFill>
                  <a:srgbClr val="000000"/>
                </a:solidFill>
                <a:latin typeface="Arial"/>
                <a:ea typeface="DejaVu Sans"/>
              </a:rPr>
              <a:t>Structure du budget</a:t>
            </a:r>
            <a:endParaRPr b="0" lang="fr-FR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fr-FR" sz="2400" spc="-1" strike="noStrike">
              <a:latin typeface="Arial"/>
            </a:endParaRPr>
          </a:p>
          <a:p>
            <a:pPr marL="216000" indent="-216000">
              <a:lnSpc>
                <a:spcPct val="115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400" spc="-1" strike="noStrike">
                <a:solidFill>
                  <a:srgbClr val="000000"/>
                </a:solidFill>
                <a:latin typeface="Arial"/>
                <a:ea typeface="DejaVu Sans"/>
              </a:rPr>
              <a:t>Rémunération des formateurs-accompagnateurs</a:t>
            </a:r>
            <a:endParaRPr b="0" lang="fr-FR" sz="2400" spc="-1" strike="noStrike">
              <a:latin typeface="Arial"/>
            </a:endParaRPr>
          </a:p>
          <a:p>
            <a:pPr marL="216000" indent="-216000">
              <a:lnSpc>
                <a:spcPct val="115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400" spc="-1" strike="noStrike">
                <a:solidFill>
                  <a:srgbClr val="000000"/>
                </a:solidFill>
                <a:latin typeface="Arial"/>
                <a:ea typeface="DejaVu Sans"/>
              </a:rPr>
              <a:t>Financement infrastructures locales (locaux, matériels, ...)</a:t>
            </a:r>
            <a:endParaRPr b="0" lang="fr-FR" sz="2400" spc="-1" strike="noStrike">
              <a:latin typeface="Arial"/>
            </a:endParaRPr>
          </a:p>
          <a:p>
            <a:pPr marL="216000" indent="-216000">
              <a:lnSpc>
                <a:spcPct val="115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400" spc="-1" strike="noStrike">
                <a:solidFill>
                  <a:srgbClr val="000000"/>
                </a:solidFill>
                <a:latin typeface="Arial"/>
                <a:ea typeface="DejaVu Sans"/>
              </a:rPr>
              <a:t>Missions des équipes GREF</a:t>
            </a:r>
            <a:endParaRPr b="0" lang="fr-FR" sz="2400" spc="-1" strike="noStrike">
              <a:latin typeface="Arial"/>
            </a:endParaRPr>
          </a:p>
          <a:p>
            <a:pPr marL="216000" indent="-216000">
              <a:lnSpc>
                <a:spcPct val="115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400" spc="-1" strike="noStrike">
                <a:solidFill>
                  <a:srgbClr val="000000"/>
                </a:solidFill>
                <a:latin typeface="Arial"/>
                <a:ea typeface="DejaVu Sans"/>
              </a:rPr>
              <a:t>Salariés locaux, VSI, SC, ...</a:t>
            </a:r>
            <a:endParaRPr b="0" lang="fr-FR" sz="2400" spc="-1" strike="noStrike">
              <a:latin typeface="Arial"/>
            </a:endParaRPr>
          </a:p>
          <a:p>
            <a:pPr marL="216000" indent="-216000">
              <a:lnSpc>
                <a:spcPct val="115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400" spc="-1" strike="noStrike">
                <a:solidFill>
                  <a:srgbClr val="000000"/>
                </a:solidFill>
                <a:latin typeface="Arial"/>
                <a:ea typeface="DejaVu Sans"/>
              </a:rPr>
              <a:t>Missions de coordination en France</a:t>
            </a:r>
            <a:endParaRPr b="0" lang="fr-FR" sz="2400" spc="-1" strike="noStrike">
              <a:latin typeface="Arial"/>
            </a:endParaRPr>
          </a:p>
          <a:p>
            <a:pPr marL="216000" indent="-216000">
              <a:lnSpc>
                <a:spcPct val="115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400" spc="-1" strike="noStrike">
                <a:solidFill>
                  <a:srgbClr val="000000"/>
                </a:solidFill>
                <a:latin typeface="Arial"/>
                <a:ea typeface="DejaVu Sans"/>
              </a:rPr>
              <a:t>Gestionnaire administratif du programme (SAF)</a:t>
            </a:r>
            <a:endParaRPr b="0" lang="fr-FR" sz="2400" spc="-1" strike="noStrike">
              <a:latin typeface="Arial"/>
            </a:endParaRPr>
          </a:p>
          <a:p>
            <a:pPr marL="216000" indent="-216000">
              <a:lnSpc>
                <a:spcPct val="115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400" spc="-1" strike="noStrike">
                <a:solidFill>
                  <a:srgbClr val="000000"/>
                </a:solidFill>
                <a:latin typeface="Arial"/>
                <a:ea typeface="DejaVu Sans"/>
              </a:rPr>
              <a:t>Audit évaluation</a:t>
            </a:r>
            <a:endParaRPr b="0" lang="fr-FR" sz="2400" spc="-1" strike="noStrike">
              <a:latin typeface="Arial"/>
            </a:endParaRPr>
          </a:p>
          <a:p>
            <a:pPr marL="216000" indent="-216000">
              <a:lnSpc>
                <a:spcPct val="115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400" spc="-1" strike="noStrike">
                <a:solidFill>
                  <a:srgbClr val="000000"/>
                </a:solidFill>
                <a:latin typeface="Arial"/>
                <a:ea typeface="DejaVu Sans"/>
              </a:rPr>
              <a:t>…</a:t>
            </a:r>
            <a:endParaRPr b="0" lang="fr-FR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fr-FR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"/>
          <p:cNvSpPr/>
          <p:nvPr/>
        </p:nvSpPr>
        <p:spPr>
          <a:xfrm>
            <a:off x="3528000" y="299880"/>
            <a:ext cx="5034600" cy="594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marL="216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fr-FR" sz="2800" spc="-1" strike="noStrike">
                <a:solidFill>
                  <a:srgbClr val="c9211e"/>
                </a:solidFill>
                <a:latin typeface="Arial"/>
                <a:ea typeface="DejaVu Sans"/>
              </a:rPr>
              <a:t>A faire, Planning</a:t>
            </a:r>
            <a:endParaRPr b="0" lang="fr-FR" sz="2800" spc="-1" strike="noStrike">
              <a:latin typeface="Arial"/>
            </a:endParaRPr>
          </a:p>
        </p:txBody>
      </p:sp>
      <p:sp>
        <p:nvSpPr>
          <p:cNvPr id="213" name=""/>
          <p:cNvSpPr/>
          <p:nvPr/>
        </p:nvSpPr>
        <p:spPr>
          <a:xfrm>
            <a:off x="720000" y="1549800"/>
            <a:ext cx="11336040" cy="2586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fr-FR" sz="1800" spc="-1" strike="noStrike"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200" spc="-1" strike="noStrike">
                <a:solidFill>
                  <a:srgbClr val="000000"/>
                </a:solidFill>
                <a:latin typeface="Arial"/>
                <a:ea typeface="DejaVu Sans"/>
              </a:rPr>
              <a:t>Poursuivre les réunions entre équipes</a:t>
            </a:r>
            <a:endParaRPr b="0" lang="fr-FR" sz="2200" spc="-1" strike="noStrike"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200" spc="-1" strike="noStrike">
                <a:solidFill>
                  <a:srgbClr val="000000"/>
                </a:solidFill>
                <a:latin typeface="Arial"/>
                <a:ea typeface="DejaVu Sans"/>
              </a:rPr>
              <a:t>Réfléchir et préciser les budgets</a:t>
            </a:r>
            <a:endParaRPr b="0" lang="fr-FR" sz="2200" spc="-1" strike="noStrike"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200" spc="-1" strike="noStrike">
                <a:solidFill>
                  <a:srgbClr val="000000"/>
                </a:solidFill>
                <a:latin typeface="Arial"/>
                <a:ea typeface="DejaVu Sans"/>
              </a:rPr>
              <a:t>Poursuivre la rédaction du document de travail ROIP</a:t>
            </a:r>
            <a:endParaRPr b="0" lang="fr-FR" sz="2200" spc="-1" strike="noStrike"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200" spc="-1" strike="noStrike">
                <a:solidFill>
                  <a:srgbClr val="000000"/>
                </a:solidFill>
                <a:latin typeface="Arial"/>
                <a:ea typeface="DejaVu Sans"/>
              </a:rPr>
              <a:t>Poursuivre les discussions avec les partenaires locaux et ONG France</a:t>
            </a:r>
            <a:endParaRPr b="0" lang="fr-FR" sz="2200" spc="-1" strike="noStrike"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200" spc="-1" strike="noStrike">
                <a:solidFill>
                  <a:srgbClr val="000000"/>
                </a:solidFill>
                <a:latin typeface="Arial"/>
                <a:ea typeface="DejaVu Sans"/>
              </a:rPr>
              <a:t>Etats des lieux (projets d’autres ONG) et consolidation partenariats</a:t>
            </a:r>
            <a:endParaRPr b="0" lang="fr-FR" sz="2200" spc="-1" strike="noStrike"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200" spc="-1" strike="noStrike">
                <a:solidFill>
                  <a:srgbClr val="000000"/>
                </a:solidFill>
                <a:latin typeface="Arial"/>
                <a:ea typeface="DejaVu Sans"/>
              </a:rPr>
              <a:t>...</a:t>
            </a:r>
            <a:endParaRPr b="0" lang="fr-FR" sz="2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fr-FR" sz="2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fr-FR" sz="2200" spc="-1" strike="noStrike"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fr-FR" sz="2200" spc="-1" strike="noStrike">
                <a:solidFill>
                  <a:srgbClr val="000000"/>
                </a:solidFill>
                <a:latin typeface="Arial"/>
                <a:ea typeface="DejaVu Sans"/>
              </a:rPr>
              <a:t>Mi-mai 24</a:t>
            </a:r>
            <a:r>
              <a:rPr b="0" lang="fr-FR" sz="2200" spc="-1" strike="noStrike">
                <a:solidFill>
                  <a:srgbClr val="000000"/>
                </a:solidFill>
                <a:latin typeface="Arial"/>
                <a:ea typeface="DejaVu Sans"/>
              </a:rPr>
              <a:t> : rédaction du document AMI</a:t>
            </a:r>
            <a:endParaRPr b="0" lang="fr-FR" sz="2200" spc="-1" strike="noStrike"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fr-FR" sz="2200" spc="-1" strike="noStrike">
                <a:solidFill>
                  <a:srgbClr val="000000"/>
                </a:solidFill>
                <a:latin typeface="Arial"/>
                <a:ea typeface="DejaVu Sans"/>
              </a:rPr>
              <a:t>ASAP</a:t>
            </a:r>
            <a:r>
              <a:rPr b="0" lang="fr-FR" sz="2200" spc="-1" strike="noStrike">
                <a:solidFill>
                  <a:srgbClr val="000000"/>
                </a:solidFill>
                <a:latin typeface="Arial"/>
                <a:ea typeface="DejaVu Sans"/>
              </a:rPr>
              <a:t> : rédaction dossiers bailleurs</a:t>
            </a:r>
            <a:endParaRPr b="0" lang="fr-FR" sz="2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fr-FR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"/>
          <p:cNvSpPr/>
          <p:nvPr/>
        </p:nvSpPr>
        <p:spPr>
          <a:xfrm>
            <a:off x="1584000" y="2577600"/>
            <a:ext cx="8997480" cy="765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marL="360000">
              <a:lnSpc>
                <a:spcPct val="100000"/>
              </a:lnSpc>
            </a:pPr>
            <a:r>
              <a:rPr b="1" lang="fr-FR" sz="6000" spc="-1" strike="noStrike">
                <a:solidFill>
                  <a:srgbClr val="c9211e"/>
                </a:solidFill>
                <a:latin typeface="Arial"/>
                <a:ea typeface="DejaVu Sans"/>
              </a:rPr>
              <a:t>Cas particulier des AMI</a:t>
            </a:r>
            <a:endParaRPr b="0" lang="fr-FR" sz="6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"/>
          <p:cNvSpPr/>
          <p:nvPr/>
        </p:nvSpPr>
        <p:spPr>
          <a:xfrm>
            <a:off x="1005480" y="1500840"/>
            <a:ext cx="10689120" cy="3653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marL="216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400" spc="-1" strike="noStrike">
                <a:solidFill>
                  <a:srgbClr val="000000"/>
                </a:solidFill>
                <a:latin typeface="Arial"/>
                <a:ea typeface="DejaVu Sans"/>
              </a:rPr>
              <a:t>R1 : Contexte de la problématique, causes sous-jacentes</a:t>
            </a:r>
            <a:endParaRPr b="0" lang="fr-FR" sz="2400" spc="-1" strike="noStrike">
              <a:latin typeface="Arial"/>
            </a:endParaRPr>
          </a:p>
          <a:p>
            <a:pPr marL="216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400" spc="-1" strike="noStrike">
                <a:solidFill>
                  <a:srgbClr val="000000"/>
                </a:solidFill>
                <a:latin typeface="Arial"/>
                <a:ea typeface="DejaVu Sans"/>
              </a:rPr>
              <a:t>R2 : Parties prenantes, besoins, conflits potentiels, motivations, capacités</a:t>
            </a:r>
            <a:endParaRPr b="0" lang="fr-FR" sz="2400" spc="-1" strike="noStrike">
              <a:latin typeface="Arial"/>
            </a:endParaRPr>
          </a:p>
          <a:p>
            <a:pPr marL="216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400" spc="-1" strike="noStrike">
                <a:solidFill>
                  <a:srgbClr val="000000"/>
                </a:solidFill>
                <a:latin typeface="Arial"/>
                <a:ea typeface="DejaVu Sans"/>
              </a:rPr>
              <a:t>R3 : Objectifs de changement concrets attendus pour les principaux bénéficiaires</a:t>
            </a:r>
            <a:endParaRPr b="0" lang="fr-FR" sz="2400" spc="-1" strike="noStrike">
              <a:latin typeface="Arial"/>
            </a:endParaRPr>
          </a:p>
          <a:p>
            <a:pPr marL="216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400" spc="-1" strike="noStrike">
                <a:solidFill>
                  <a:srgbClr val="000000"/>
                </a:solidFill>
                <a:latin typeface="Arial"/>
                <a:ea typeface="DejaVu Sans"/>
              </a:rPr>
              <a:t>R4 : Différentes stratégies possibles et choix</a:t>
            </a:r>
            <a:endParaRPr b="0" lang="fr-FR" sz="2400" spc="-1" strike="noStrike">
              <a:latin typeface="Arial"/>
            </a:endParaRPr>
          </a:p>
          <a:p>
            <a:pPr marL="216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400" spc="-1" strike="noStrike">
                <a:solidFill>
                  <a:srgbClr val="000000"/>
                </a:solidFill>
                <a:latin typeface="Arial"/>
                <a:ea typeface="DejaVu Sans"/>
              </a:rPr>
              <a:t>R5 : Risques, hypothèses de changement sur lesquelles s’appuie le programme</a:t>
            </a:r>
            <a:endParaRPr b="0" lang="fr-FR" sz="2400" spc="-1" strike="noStrike">
              <a:latin typeface="Arial"/>
            </a:endParaRPr>
          </a:p>
        </p:txBody>
      </p:sp>
      <p:sp>
        <p:nvSpPr>
          <p:cNvPr id="216" name=""/>
          <p:cNvSpPr/>
          <p:nvPr/>
        </p:nvSpPr>
        <p:spPr>
          <a:xfrm>
            <a:off x="3600000" y="309600"/>
            <a:ext cx="4314960" cy="765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1" lang="fr-FR" sz="2400" spc="-1" strike="noStrike">
                <a:solidFill>
                  <a:srgbClr val="c9211e"/>
                </a:solidFill>
                <a:latin typeface="Arial"/>
                <a:ea typeface="DejaVu Sans"/>
              </a:rPr>
              <a:t>Recommandations AFD</a:t>
            </a:r>
            <a:endParaRPr b="0" lang="fr-FR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"/>
          <p:cNvSpPr/>
          <p:nvPr/>
        </p:nvSpPr>
        <p:spPr>
          <a:xfrm>
            <a:off x="3564000" y="129600"/>
            <a:ext cx="5577480" cy="58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1" lang="fr-FR" sz="2400" spc="-1" strike="noStrike">
                <a:solidFill>
                  <a:srgbClr val="c9211e"/>
                </a:solidFill>
                <a:latin typeface="Arial"/>
                <a:ea typeface="DejaVu Sans"/>
              </a:rPr>
              <a:t>Plan texte AMI (note de 5 pages)</a:t>
            </a:r>
            <a:endParaRPr b="0" lang="fr-FR" sz="2400" spc="-1" strike="noStrike">
              <a:latin typeface="Arial"/>
            </a:endParaRPr>
          </a:p>
        </p:txBody>
      </p:sp>
      <p:sp>
        <p:nvSpPr>
          <p:cNvPr id="218" name=""/>
          <p:cNvSpPr/>
          <p:nvPr/>
        </p:nvSpPr>
        <p:spPr>
          <a:xfrm>
            <a:off x="360000" y="972000"/>
            <a:ext cx="11517480" cy="6037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just">
              <a:lnSpc>
                <a:spcPct val="100000"/>
              </a:lnSpc>
            </a:pPr>
            <a:r>
              <a:rPr b="1" lang="fr-FR" sz="2000" spc="-1" strike="noStrike">
                <a:solidFill>
                  <a:srgbClr val="000000"/>
                </a:solidFill>
                <a:latin typeface="Arial"/>
                <a:ea typeface="DejaVu Sans"/>
              </a:rPr>
              <a:t>1) Cofinancements envisagés sur la durée totale du projet</a:t>
            </a:r>
            <a:endParaRPr b="0" lang="fr-FR" sz="20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fr-FR" sz="20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fr-FR" sz="2000" spc="-1" strike="noStrike">
                <a:solidFill>
                  <a:srgbClr val="000000"/>
                </a:solidFill>
                <a:latin typeface="Arial"/>
                <a:ea typeface="DejaVu Sans"/>
              </a:rPr>
              <a:t>700 000 € annuel (financement AFD) et 200.000 € répartis entre : bénévolat, contributions xxx</a:t>
            </a:r>
            <a:endParaRPr b="0" lang="fr-FR" sz="20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fr-FR" sz="20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fr-FR" sz="20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1" lang="fr-FR" sz="2000" spc="-1" strike="noStrike">
                <a:solidFill>
                  <a:srgbClr val="000000"/>
                </a:solidFill>
                <a:latin typeface="Arial"/>
                <a:ea typeface="DejaVu Sans"/>
              </a:rPr>
              <a:t>2. Présentation succincte du projet ou programme (</a:t>
            </a:r>
            <a:r>
              <a:rPr b="0" i="1" lang="fr-FR" sz="2000" spc="-1" strike="noStrike">
                <a:solidFill>
                  <a:srgbClr val="000000"/>
                </a:solidFill>
                <a:latin typeface="Arial"/>
                <a:ea typeface="DejaVu Sans"/>
              </a:rPr>
              <a:t>3 pages max</a:t>
            </a:r>
            <a:r>
              <a:rPr b="1" lang="fr-FR" sz="2000" spc="-1" strike="noStrike">
                <a:solidFill>
                  <a:srgbClr val="000000"/>
                </a:solidFill>
                <a:latin typeface="Arial"/>
                <a:ea typeface="DejaVu Sans"/>
              </a:rPr>
              <a:t>)</a:t>
            </a:r>
            <a:endParaRPr b="0" lang="fr-FR" sz="20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fr-FR" sz="20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fr-FR" sz="2000" spc="-1" strike="noStrike">
                <a:solidFill>
                  <a:srgbClr val="000000"/>
                </a:solidFill>
                <a:latin typeface="Arial"/>
                <a:ea typeface="DejaVu Sans"/>
              </a:rPr>
              <a:t>Contexte et enjeux, Objet du projet et résultats attendus, Activités prévues, Publics ciblés </a:t>
            </a:r>
            <a:endParaRPr b="0" lang="fr-FR" sz="20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fr-FR" sz="20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fr-FR" sz="20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1" lang="fr-FR" sz="2000" spc="-1" strike="noStrike">
                <a:solidFill>
                  <a:srgbClr val="000000"/>
                </a:solidFill>
                <a:latin typeface="Arial"/>
                <a:ea typeface="DejaVu Sans"/>
              </a:rPr>
              <a:t>3  Relation partenariale et stratégie de renforcement de capacités poursuivie</a:t>
            </a:r>
            <a:endParaRPr b="0" lang="fr-FR" sz="20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fr-FR" sz="20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fr-FR" sz="2000" spc="-1" strike="noStrike">
                <a:solidFill>
                  <a:srgbClr val="000000"/>
                </a:solidFill>
                <a:latin typeface="Arial"/>
                <a:ea typeface="DejaVu Sans"/>
              </a:rPr>
              <a:t>Partenaires de la société civile locale, Valeur ajoutée de l’OSC française, Rôle dans le projet, Montage institutionnel, Organisation prévue, Principales activités de renforcement de capacités, Moyens</a:t>
            </a:r>
            <a:endParaRPr b="0" lang="fr-FR" sz="20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fr-FR" sz="20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fr-FR" sz="20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1" lang="fr-FR" sz="2000" spc="-1" strike="noStrike">
                <a:solidFill>
                  <a:srgbClr val="000000"/>
                </a:solidFill>
                <a:latin typeface="Arial"/>
                <a:ea typeface="DejaVu Sans"/>
              </a:rPr>
              <a:t>4. S’il s’agit d’un projet/programme en consortium</a:t>
            </a:r>
            <a:r>
              <a:rPr b="0" lang="fr-FR" sz="2000" spc="-1" strike="noStrike">
                <a:solidFill>
                  <a:srgbClr val="000000"/>
                </a:solidFill>
                <a:latin typeface="Arial"/>
                <a:ea typeface="DejaVu Sans"/>
              </a:rPr>
              <a:t>,</a:t>
            </a:r>
            <a:endParaRPr b="0" lang="fr-FR" sz="20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fr-FR" sz="20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fr-FR" sz="2000" spc="-1" strike="noStrike">
                <a:solidFill>
                  <a:srgbClr val="000000"/>
                </a:solidFill>
                <a:latin typeface="Arial"/>
                <a:ea typeface="DejaVu Sans"/>
              </a:rPr>
              <a:t>Présentation du consortium (2 pages max)</a:t>
            </a:r>
            <a:endParaRPr b="0" lang="fr-FR" sz="20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fr-FR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"/>
          <p:cNvSpPr/>
          <p:nvPr/>
        </p:nvSpPr>
        <p:spPr>
          <a:xfrm>
            <a:off x="540000" y="952560"/>
            <a:ext cx="11339640" cy="3652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just">
              <a:lnSpc>
                <a:spcPct val="150000"/>
              </a:lnSpc>
            </a:pPr>
            <a:r>
              <a:rPr b="1" lang="fr-FR" sz="2200" spc="-1" strike="noStrike">
                <a:solidFill>
                  <a:srgbClr val="c9211e"/>
                </a:solidFill>
                <a:latin typeface="Arial"/>
                <a:ea typeface="Courier New"/>
              </a:rPr>
              <a:t>Pour le GREF</a:t>
            </a:r>
            <a:endParaRPr b="0" lang="fr-FR" sz="2200" spc="-1" strike="noStrike">
              <a:latin typeface="Arial"/>
            </a:endParaRPr>
          </a:p>
          <a:p>
            <a:pPr algn="just">
              <a:lnSpc>
                <a:spcPct val="150000"/>
              </a:lnSpc>
            </a:pPr>
            <a:endParaRPr b="0" lang="fr-FR" sz="2200" spc="-1" strike="noStrike">
              <a:latin typeface="Arial"/>
            </a:endParaRPr>
          </a:p>
          <a:p>
            <a:pPr marL="216000" indent="-216000" algn="just">
              <a:lnSpc>
                <a:spcPct val="150000"/>
              </a:lnSpc>
              <a:buClr>
                <a:srgbClr val="000000"/>
              </a:buClr>
              <a:buFont typeface="Wingdings" charset="2"/>
              <a:buChar char=""/>
            </a:pPr>
            <a:r>
              <a:rPr b="0" lang="fr-FR" sz="1800" spc="-1" strike="noStrike">
                <a:solidFill>
                  <a:srgbClr val="000000"/>
                </a:solidFill>
                <a:latin typeface="Arial"/>
                <a:ea typeface="Courier New"/>
              </a:rPr>
              <a:t>  </a:t>
            </a:r>
            <a:r>
              <a:rPr b="0" lang="fr-FR" sz="2000" spc="-1" strike="noStrike">
                <a:solidFill>
                  <a:srgbClr val="000000"/>
                </a:solidFill>
                <a:latin typeface="Arial"/>
                <a:ea typeface="Courier New"/>
              </a:rPr>
              <a:t>Stratégie grands programmes (non exclusif avec les projets de plus petite taille)</a:t>
            </a:r>
            <a:endParaRPr b="0" lang="fr-FR" sz="2000" spc="-1" strike="noStrike">
              <a:latin typeface="Arial"/>
            </a:endParaRPr>
          </a:p>
          <a:p>
            <a:pPr marL="216000" indent="-216000" algn="just">
              <a:lnSpc>
                <a:spcPct val="150000"/>
              </a:lnSpc>
              <a:buClr>
                <a:srgbClr val="000000"/>
              </a:buClr>
              <a:buFont typeface="Wingdings" charset="2"/>
              <a:buChar char=""/>
            </a:pPr>
            <a:r>
              <a:rPr b="0" lang="fr-FR" sz="2000" spc="-1" strike="noStrike">
                <a:solidFill>
                  <a:srgbClr val="000000"/>
                </a:solidFill>
                <a:latin typeface="Arial"/>
                <a:ea typeface="Courier New"/>
              </a:rPr>
              <a:t>  </a:t>
            </a:r>
            <a:r>
              <a:rPr b="0" lang="fr-FR" sz="2000" spc="-1" strike="noStrike">
                <a:solidFill>
                  <a:srgbClr val="000000"/>
                </a:solidFill>
                <a:latin typeface="Arial"/>
                <a:ea typeface="Courier New"/>
              </a:rPr>
              <a:t>Financements (pérennité), visibilité, partenariats</a:t>
            </a:r>
            <a:endParaRPr b="0" lang="fr-FR" sz="2000" spc="-1" strike="noStrike">
              <a:latin typeface="Arial"/>
            </a:endParaRPr>
          </a:p>
          <a:p>
            <a:pPr marL="216000" indent="-216000" algn="just">
              <a:lnSpc>
                <a:spcPct val="150000"/>
              </a:lnSpc>
              <a:buClr>
                <a:srgbClr val="000000"/>
              </a:buClr>
              <a:buFont typeface="Wingdings" charset="2"/>
              <a:buChar char=""/>
            </a:pPr>
            <a:r>
              <a:rPr b="0" lang="fr-FR" sz="2000" spc="-1" strike="noStrike">
                <a:solidFill>
                  <a:srgbClr val="000000"/>
                </a:solidFill>
                <a:latin typeface="Arial"/>
                <a:ea typeface="Courier New"/>
              </a:rPr>
              <a:t>  </a:t>
            </a:r>
            <a:r>
              <a:rPr b="0" lang="fr-FR" sz="2000" spc="-1" strike="noStrike">
                <a:solidFill>
                  <a:srgbClr val="000000"/>
                </a:solidFill>
                <a:latin typeface="Arial"/>
                <a:ea typeface="Courier New"/>
              </a:rPr>
              <a:t>Attrait, recrutement d’adhérents</a:t>
            </a:r>
            <a:endParaRPr b="0" lang="fr-FR" sz="2000" spc="-1" strike="noStrike">
              <a:latin typeface="Arial"/>
            </a:endParaRPr>
          </a:p>
          <a:p>
            <a:pPr marL="216000" indent="-216000" algn="just">
              <a:lnSpc>
                <a:spcPct val="150000"/>
              </a:lnSpc>
              <a:buClr>
                <a:srgbClr val="000000"/>
              </a:buClr>
              <a:buFont typeface="Wingdings" charset="2"/>
              <a:buChar char=""/>
            </a:pPr>
            <a:r>
              <a:rPr b="0" lang="fr-FR" sz="2000" spc="-1" strike="noStrike">
                <a:solidFill>
                  <a:srgbClr val="000000"/>
                </a:solidFill>
                <a:latin typeface="Arial"/>
                <a:ea typeface="Courier New"/>
              </a:rPr>
              <a:t>  </a:t>
            </a:r>
            <a:r>
              <a:rPr b="0" lang="fr-FR" sz="2000" spc="-1" strike="noStrike">
                <a:solidFill>
                  <a:srgbClr val="000000"/>
                </a:solidFill>
                <a:latin typeface="Arial"/>
                <a:ea typeface="Courier New"/>
              </a:rPr>
              <a:t>Démarche fédérative multi-équipes, associative, structurante</a:t>
            </a:r>
            <a:endParaRPr b="0" lang="fr-FR" sz="2000" spc="-1" strike="noStrike">
              <a:latin typeface="Arial"/>
            </a:endParaRPr>
          </a:p>
          <a:p>
            <a:pPr algn="just">
              <a:lnSpc>
                <a:spcPct val="150000"/>
              </a:lnSpc>
            </a:pPr>
            <a:endParaRPr b="0" lang="fr-FR" sz="2000" spc="-1" strike="noStrike">
              <a:latin typeface="Arial"/>
            </a:endParaRPr>
          </a:p>
          <a:p>
            <a:pPr algn="just">
              <a:lnSpc>
                <a:spcPct val="150000"/>
              </a:lnSpc>
            </a:pPr>
            <a:r>
              <a:rPr b="1" lang="fr-FR" sz="2200" spc="-1" strike="noStrike">
                <a:solidFill>
                  <a:srgbClr val="c9211e"/>
                </a:solidFill>
                <a:latin typeface="Arial"/>
                <a:ea typeface="Courier New"/>
              </a:rPr>
              <a:t>Pour la SI</a:t>
            </a:r>
            <a:endParaRPr b="0" lang="fr-FR" sz="2200" spc="-1" strike="noStrike">
              <a:latin typeface="Arial"/>
            </a:endParaRPr>
          </a:p>
          <a:p>
            <a:pPr algn="just">
              <a:lnSpc>
                <a:spcPct val="150000"/>
              </a:lnSpc>
            </a:pPr>
            <a:endParaRPr b="0" lang="fr-FR" sz="2200" spc="-1" strike="noStrike">
              <a:latin typeface="Arial"/>
            </a:endParaRPr>
          </a:p>
          <a:p>
            <a:pPr marL="216000" indent="-216000" algn="just">
              <a:lnSpc>
                <a:spcPct val="150000"/>
              </a:lnSpc>
              <a:buClr>
                <a:srgbClr val="000000"/>
              </a:buClr>
              <a:buFont typeface="Wingdings" charset="2"/>
              <a:buChar char=""/>
            </a:pPr>
            <a:r>
              <a:rPr b="0" lang="fr-FR" sz="1800" spc="-1" strike="noStrike">
                <a:solidFill>
                  <a:srgbClr val="000000"/>
                </a:solidFill>
                <a:latin typeface="Arial"/>
                <a:ea typeface="Courier New"/>
              </a:rPr>
              <a:t> </a:t>
            </a:r>
            <a:r>
              <a:rPr b="0" lang="fr-FR" sz="2000" spc="-1" strike="noStrike">
                <a:solidFill>
                  <a:srgbClr val="000000"/>
                </a:solidFill>
                <a:latin typeface="Arial"/>
                <a:ea typeface="Courier New"/>
              </a:rPr>
              <a:t>Employabilité, insertion professionnelle des jeunes (F et H) : enjeu majeur</a:t>
            </a:r>
            <a:endParaRPr b="0" lang="fr-FR" sz="2000" spc="-1" strike="noStrike">
              <a:latin typeface="Arial"/>
            </a:endParaRPr>
          </a:p>
          <a:p>
            <a:pPr marL="216000" indent="-216000" algn="just">
              <a:lnSpc>
                <a:spcPct val="150000"/>
              </a:lnSpc>
              <a:buClr>
                <a:srgbClr val="000000"/>
              </a:buClr>
              <a:buFont typeface="Wingdings" charset="2"/>
              <a:buChar char=""/>
            </a:pPr>
            <a:r>
              <a:rPr b="0" lang="fr-FR" sz="2000" spc="-1" strike="noStrike">
                <a:solidFill>
                  <a:srgbClr val="000000"/>
                </a:solidFill>
                <a:latin typeface="Arial"/>
                <a:ea typeface="Courier New"/>
              </a:rPr>
              <a:t> </a:t>
            </a:r>
            <a:r>
              <a:rPr b="0" lang="fr-FR" sz="2000" spc="-1" strike="noStrike">
                <a:solidFill>
                  <a:srgbClr val="000000"/>
                </a:solidFill>
                <a:latin typeface="Arial"/>
                <a:ea typeface="Courier New"/>
              </a:rPr>
              <a:t>Accompagnement Formation – Insertion professionnelle vers l’emploi</a:t>
            </a:r>
            <a:endParaRPr b="0" lang="fr-FR" sz="2000" spc="-1" strike="noStrike">
              <a:latin typeface="Arial"/>
            </a:endParaRPr>
          </a:p>
          <a:p>
            <a:pPr algn="just">
              <a:lnSpc>
                <a:spcPct val="150000"/>
              </a:lnSpc>
            </a:pPr>
            <a:endParaRPr b="0" lang="fr-FR" sz="2000" spc="-1" strike="noStrike">
              <a:latin typeface="Arial"/>
            </a:endParaRPr>
          </a:p>
        </p:txBody>
      </p:sp>
      <p:sp>
        <p:nvSpPr>
          <p:cNvPr id="78" name=""/>
          <p:cNvSpPr/>
          <p:nvPr/>
        </p:nvSpPr>
        <p:spPr>
          <a:xfrm>
            <a:off x="4716000" y="-50400"/>
            <a:ext cx="2050560" cy="765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just">
              <a:lnSpc>
                <a:spcPct val="150000"/>
              </a:lnSpc>
            </a:pPr>
            <a:r>
              <a:rPr b="1" lang="fr-FR" sz="2800" spc="-1" strike="noStrike">
                <a:solidFill>
                  <a:srgbClr val="c9211e"/>
                </a:solidFill>
                <a:latin typeface="Arial"/>
                <a:ea typeface="DejaVu Sans"/>
              </a:rPr>
              <a:t>Enjeux </a:t>
            </a:r>
            <a:endParaRPr b="0" lang="fr-FR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"/>
          <p:cNvSpPr/>
          <p:nvPr/>
        </p:nvSpPr>
        <p:spPr>
          <a:xfrm>
            <a:off x="4032000" y="2577600"/>
            <a:ext cx="4713480" cy="765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marL="360000">
              <a:lnSpc>
                <a:spcPct val="100000"/>
              </a:lnSpc>
            </a:pPr>
            <a:r>
              <a:rPr b="1" lang="fr-FR" sz="6000" spc="-1" strike="noStrike">
                <a:solidFill>
                  <a:srgbClr val="c9211e"/>
                </a:solidFill>
                <a:latin typeface="Arial"/>
                <a:ea typeface="DejaVu Sans"/>
              </a:rPr>
              <a:t>Annexes</a:t>
            </a:r>
            <a:endParaRPr b="0" lang="fr-FR" sz="6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Rectangle 9"/>
          <p:cNvSpPr/>
          <p:nvPr/>
        </p:nvSpPr>
        <p:spPr>
          <a:xfrm>
            <a:off x="720000" y="2880360"/>
            <a:ext cx="10446120" cy="3594600"/>
          </a:xfrm>
          <a:prstGeom prst="rect">
            <a:avLst/>
          </a:prstGeom>
          <a:solidFill>
            <a:schemeClr val="bg1"/>
          </a:solidFill>
          <a:ln w="28575">
            <a:solidFill>
              <a:srgbClr val="43729d"/>
            </a:solidFill>
            <a:headEnd len="med" type="triangle" w="med"/>
            <a:tailEnd len="med" type="triangle" w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1" name="Rectangle 3"/>
          <p:cNvSpPr/>
          <p:nvPr/>
        </p:nvSpPr>
        <p:spPr>
          <a:xfrm>
            <a:off x="4326840" y="540000"/>
            <a:ext cx="3049920" cy="644040"/>
          </a:xfrm>
          <a:prstGeom prst="rect">
            <a:avLst/>
          </a:prstGeom>
          <a:solidFill>
            <a:schemeClr val="bg1"/>
          </a:solidFill>
          <a:ln>
            <a:solidFill>
              <a:srgbClr val="43729d"/>
            </a:solidFill>
            <a:headEnd len="med" type="triangle" w="med"/>
            <a:tailEnd len="med" type="triangle" w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fr-SN" sz="2400" spc="-1" strike="noStrike">
                <a:solidFill>
                  <a:srgbClr val="70ad47"/>
                </a:solidFill>
                <a:latin typeface="Calibri"/>
                <a:ea typeface="DejaVu Sans"/>
              </a:rPr>
              <a:t>Marché de l’emploi</a:t>
            </a:r>
            <a:endParaRPr b="0" lang="fr-FR" sz="2400" spc="-1" strike="noStrike">
              <a:latin typeface="Arial"/>
            </a:endParaRPr>
          </a:p>
        </p:txBody>
      </p:sp>
      <p:sp>
        <p:nvSpPr>
          <p:cNvPr id="222" name="Flèche vers le haut 1"/>
          <p:cNvSpPr/>
          <p:nvPr/>
        </p:nvSpPr>
        <p:spPr>
          <a:xfrm>
            <a:off x="8824320" y="4069440"/>
            <a:ext cx="350280" cy="669960"/>
          </a:xfrm>
          <a:prstGeom prst="upArrow">
            <a:avLst>
              <a:gd name="adj1" fmla="val 50000"/>
              <a:gd name="adj2" fmla="val 50000"/>
            </a:avLst>
          </a:prstGeom>
          <a:solidFill>
            <a:schemeClr val="tx1"/>
          </a:solidFill>
          <a:ln>
            <a:solidFill>
              <a:srgbClr val="43729d"/>
            </a:solidFill>
            <a:headEnd len="med" type="triangle" w="med"/>
            <a:tailEnd len="med" type="triangle" w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3" name="Rectangle 4"/>
          <p:cNvSpPr/>
          <p:nvPr/>
        </p:nvSpPr>
        <p:spPr>
          <a:xfrm>
            <a:off x="1116000" y="3492000"/>
            <a:ext cx="2406600" cy="1074960"/>
          </a:xfrm>
          <a:prstGeom prst="rect">
            <a:avLst/>
          </a:prstGeom>
          <a:solidFill>
            <a:schemeClr val="bg1"/>
          </a:solidFill>
          <a:ln>
            <a:solidFill>
              <a:srgbClr val="43729d"/>
            </a:solidFill>
            <a:headEnd len="med" type="triangle" w="med"/>
            <a:tailEnd len="med" type="triangle" w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fr-SN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Acteurs locaux</a:t>
            </a:r>
            <a:endParaRPr b="0" lang="fr-FR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fr-SN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Société civile</a:t>
            </a:r>
            <a:endParaRPr b="0" lang="fr-FR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fr-FR" sz="1800" spc="-1" strike="noStrike">
              <a:latin typeface="Arial"/>
            </a:endParaRPr>
          </a:p>
        </p:txBody>
      </p:sp>
      <p:sp>
        <p:nvSpPr>
          <p:cNvPr id="224" name="Rectangle 5"/>
          <p:cNvSpPr/>
          <p:nvPr/>
        </p:nvSpPr>
        <p:spPr>
          <a:xfrm>
            <a:off x="4140000" y="3421440"/>
            <a:ext cx="3053160" cy="1253160"/>
          </a:xfrm>
          <a:prstGeom prst="rect">
            <a:avLst/>
          </a:prstGeom>
          <a:solidFill>
            <a:schemeClr val="bg1"/>
          </a:solidFill>
          <a:ln>
            <a:solidFill>
              <a:srgbClr val="43729d"/>
            </a:solidFill>
            <a:headEnd len="med" type="triangle" w="med"/>
            <a:tailEnd len="med" type="triangle" w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fr-SN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Administrations, </a:t>
            </a:r>
            <a:endParaRPr b="0" lang="fr-FR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fr-SN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Institutions  locales, communes</a:t>
            </a:r>
            <a:endParaRPr b="0" lang="fr-FR" sz="1800" spc="-1" strike="noStrike">
              <a:latin typeface="Arial"/>
            </a:endParaRPr>
          </a:p>
        </p:txBody>
      </p:sp>
      <p:sp>
        <p:nvSpPr>
          <p:cNvPr id="225" name="Rectangle 6"/>
          <p:cNvSpPr/>
          <p:nvPr/>
        </p:nvSpPr>
        <p:spPr>
          <a:xfrm>
            <a:off x="7560000" y="3420000"/>
            <a:ext cx="3049920" cy="644040"/>
          </a:xfrm>
          <a:prstGeom prst="rect">
            <a:avLst/>
          </a:prstGeom>
          <a:solidFill>
            <a:schemeClr val="bg1"/>
          </a:solidFill>
          <a:ln>
            <a:solidFill>
              <a:srgbClr val="43729d"/>
            </a:solidFill>
            <a:headEnd len="med" type="triangle" w="med"/>
            <a:tailEnd len="med" type="triangle" w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fr-SN" sz="2400" spc="-1" strike="noStrike">
                <a:solidFill>
                  <a:srgbClr val="4472c4"/>
                </a:solidFill>
                <a:latin typeface="Calibri"/>
                <a:ea typeface="DejaVu Sans"/>
              </a:rPr>
              <a:t>Apprenants </a:t>
            </a:r>
            <a:endParaRPr b="0" lang="fr-FR" sz="2400" spc="-1" strike="noStrike">
              <a:latin typeface="Arial"/>
            </a:endParaRPr>
          </a:p>
        </p:txBody>
      </p:sp>
      <p:sp>
        <p:nvSpPr>
          <p:cNvPr id="226" name=""/>
          <p:cNvSpPr/>
          <p:nvPr/>
        </p:nvSpPr>
        <p:spPr>
          <a:xfrm>
            <a:off x="252000" y="596880"/>
            <a:ext cx="2982960" cy="658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fr-FR" sz="2400" spc="-1" strike="noStrike">
                <a:solidFill>
                  <a:srgbClr val="c9211e"/>
                </a:solidFill>
                <a:latin typeface="Arial"/>
                <a:ea typeface="DejaVu Sans"/>
              </a:rPr>
              <a:t>R1 : Constat : contexte et causes</a:t>
            </a:r>
            <a:endParaRPr b="0" lang="fr-FR" sz="2400" spc="-1" strike="noStrike">
              <a:latin typeface="Arial"/>
            </a:endParaRPr>
          </a:p>
        </p:txBody>
      </p:sp>
      <p:sp>
        <p:nvSpPr>
          <p:cNvPr id="227" name="Rectangle 7"/>
          <p:cNvSpPr/>
          <p:nvPr/>
        </p:nvSpPr>
        <p:spPr>
          <a:xfrm>
            <a:off x="7561440" y="4860000"/>
            <a:ext cx="3053160" cy="893160"/>
          </a:xfrm>
          <a:prstGeom prst="rect">
            <a:avLst/>
          </a:prstGeom>
          <a:solidFill>
            <a:schemeClr val="bg1"/>
          </a:solidFill>
          <a:ln>
            <a:solidFill>
              <a:srgbClr val="43729d"/>
            </a:solidFill>
            <a:headEnd len="med" type="triangle" w="med"/>
            <a:tailEnd len="med" type="triangle" w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fr-SN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Organismes de formation, universités, CFP</a:t>
            </a:r>
            <a:endParaRPr b="0" lang="fr-FR" sz="1800" spc="-1" strike="noStrike">
              <a:latin typeface="Arial"/>
            </a:endParaRPr>
          </a:p>
        </p:txBody>
      </p:sp>
      <p:sp>
        <p:nvSpPr>
          <p:cNvPr id="228" name=""/>
          <p:cNvSpPr/>
          <p:nvPr/>
        </p:nvSpPr>
        <p:spPr>
          <a:xfrm rot="9000">
            <a:off x="3989160" y="4863960"/>
            <a:ext cx="3054960" cy="1108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i="1" lang="fr-FR" sz="1600" spc="-1" strike="noStrike">
                <a:solidFill>
                  <a:srgbClr val="000000"/>
                </a:solidFill>
                <a:latin typeface="Arial"/>
                <a:ea typeface="DejaVu Sans"/>
              </a:rPr>
              <a:t>Elaboration de politiques de formation, déficience du secteur  FP</a:t>
            </a:r>
            <a:endParaRPr b="0" lang="fr-FR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i="1" lang="fr-FR" sz="1600" spc="-1" strike="noStrike">
                <a:solidFill>
                  <a:srgbClr val="000000"/>
                </a:solidFill>
                <a:latin typeface="Arial"/>
                <a:ea typeface="DejaVu Sans"/>
              </a:rPr>
              <a:t>Investissements à géométrie variable</a:t>
            </a:r>
            <a:endParaRPr b="0" lang="fr-FR" sz="1600" spc="-1" strike="noStrike">
              <a:latin typeface="Arial"/>
            </a:endParaRPr>
          </a:p>
        </p:txBody>
      </p:sp>
      <p:sp>
        <p:nvSpPr>
          <p:cNvPr id="229" name=""/>
          <p:cNvSpPr/>
          <p:nvPr/>
        </p:nvSpPr>
        <p:spPr>
          <a:xfrm>
            <a:off x="828000" y="4884120"/>
            <a:ext cx="3054960" cy="84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i="1" lang="fr-SN" sz="1600" spc="-1" strike="noStrike">
                <a:solidFill>
                  <a:srgbClr val="000000"/>
                </a:solidFill>
                <a:latin typeface="Calibri"/>
                <a:ea typeface="DejaVu Sans"/>
              </a:rPr>
              <a:t>Nombreux besoins</a:t>
            </a:r>
            <a:endParaRPr b="0" lang="fr-FR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i="1" lang="fr-SN" sz="1600" spc="-1" strike="noStrike">
                <a:solidFill>
                  <a:srgbClr val="000000"/>
                </a:solidFill>
                <a:latin typeface="Calibri"/>
                <a:ea typeface="DejaVu Sans"/>
              </a:rPr>
              <a:t>Volonté de dev. local,</a:t>
            </a:r>
            <a:endParaRPr b="0" lang="fr-FR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i="1" lang="fr-SN" sz="1600" spc="-1" strike="noStrike">
                <a:solidFill>
                  <a:srgbClr val="000000"/>
                </a:solidFill>
                <a:latin typeface="Calibri"/>
                <a:ea typeface="DejaVu Sans"/>
              </a:rPr>
              <a:t>Volonté de créer des emplois,</a:t>
            </a:r>
            <a:endParaRPr b="0" lang="fr-FR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i="1" lang="fr-SN" sz="1600" spc="-1" strike="noStrike">
                <a:solidFill>
                  <a:srgbClr val="000000"/>
                </a:solidFill>
                <a:latin typeface="Calibri"/>
                <a:ea typeface="DejaVu Sans"/>
              </a:rPr>
              <a:t>Peu de moyens</a:t>
            </a:r>
            <a:endParaRPr b="0" lang="fr-FR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i="1" lang="fr-SN" sz="1600" spc="-1" strike="noStrike">
                <a:solidFill>
                  <a:srgbClr val="000000"/>
                </a:solidFill>
                <a:latin typeface="Calibri"/>
                <a:ea typeface="DejaVu Sans"/>
              </a:rPr>
              <a:t>Impuissants à créer des dynamiques de developpement</a:t>
            </a:r>
            <a:endParaRPr b="0" lang="fr-FR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fr-FR" sz="1600" spc="-1" strike="noStrike">
              <a:latin typeface="Arial"/>
            </a:endParaRPr>
          </a:p>
        </p:txBody>
      </p:sp>
      <p:sp>
        <p:nvSpPr>
          <p:cNvPr id="230" name="Rectangle 8"/>
          <p:cNvSpPr/>
          <p:nvPr/>
        </p:nvSpPr>
        <p:spPr>
          <a:xfrm>
            <a:off x="7920000" y="506160"/>
            <a:ext cx="3305160" cy="748440"/>
          </a:xfrm>
          <a:prstGeom prst="rect">
            <a:avLst/>
          </a:prstGeom>
          <a:solidFill>
            <a:schemeClr val="bg1"/>
          </a:solidFill>
          <a:ln>
            <a:solidFill>
              <a:srgbClr val="43729d"/>
            </a:solidFill>
            <a:headEnd len="med" type="triangle" w="med"/>
            <a:tailEnd len="med" type="triangle" w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fr-SN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Entreprises, acteurs économiques</a:t>
            </a:r>
            <a:endParaRPr b="0" lang="fr-FR" sz="1800" spc="-1" strike="noStrike">
              <a:latin typeface="Arial"/>
            </a:endParaRPr>
          </a:p>
        </p:txBody>
      </p:sp>
      <p:grpSp>
        <p:nvGrpSpPr>
          <p:cNvPr id="231" name=""/>
          <p:cNvGrpSpPr/>
          <p:nvPr/>
        </p:nvGrpSpPr>
        <p:grpSpPr>
          <a:xfrm>
            <a:off x="5544000" y="1371600"/>
            <a:ext cx="714960" cy="1143000"/>
            <a:chOff x="5544000" y="1371600"/>
            <a:chExt cx="714960" cy="1143000"/>
          </a:xfrm>
        </p:grpSpPr>
        <p:sp>
          <p:nvSpPr>
            <p:cNvPr id="232" name="Flèche vers le haut 4"/>
            <p:cNvSpPr/>
            <p:nvPr/>
          </p:nvSpPr>
          <p:spPr>
            <a:xfrm>
              <a:off x="5764320" y="1371600"/>
              <a:ext cx="350280" cy="1143000"/>
            </a:xfrm>
            <a:prstGeom prst="upArrow">
              <a:avLst>
                <a:gd name="adj1" fmla="val 50000"/>
                <a:gd name="adj2" fmla="val 50000"/>
              </a:avLst>
            </a:prstGeom>
            <a:solidFill>
              <a:schemeClr val="tx1"/>
            </a:solidFill>
            <a:ln>
              <a:solidFill>
                <a:srgbClr val="43729d"/>
              </a:solidFill>
              <a:headEnd len="med" type="triangle" w="med"/>
              <a:tailEnd len="med" type="triangle" w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33" name=""/>
            <p:cNvSpPr/>
            <p:nvPr/>
          </p:nvSpPr>
          <p:spPr>
            <a:xfrm>
              <a:off x="5544000" y="1728000"/>
              <a:ext cx="714960" cy="174960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headEnd len="med" type="triangle" w="med"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34" name=""/>
            <p:cNvSpPr/>
            <p:nvPr/>
          </p:nvSpPr>
          <p:spPr>
            <a:xfrm>
              <a:off x="5544000" y="2088000"/>
              <a:ext cx="714960" cy="174960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headEnd len="med" type="triangle" w="med"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235" name=""/>
          <p:cNvSpPr/>
          <p:nvPr/>
        </p:nvSpPr>
        <p:spPr>
          <a:xfrm>
            <a:off x="6624000" y="1440000"/>
            <a:ext cx="5034960" cy="84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i="1" lang="fr-SN" sz="1600" spc="-1" strike="noStrike">
                <a:solidFill>
                  <a:srgbClr val="000000"/>
                </a:solidFill>
                <a:latin typeface="Arial"/>
                <a:ea typeface="DejaVu Sans"/>
              </a:rPr>
              <a:t>Economies informelles,</a:t>
            </a:r>
            <a:endParaRPr b="0" lang="fr-FR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i="1" lang="fr-SN" sz="1600" spc="-1" strike="noStrike">
                <a:solidFill>
                  <a:srgbClr val="000000"/>
                </a:solidFill>
                <a:latin typeface="Arial"/>
                <a:ea typeface="DejaVu Sans"/>
              </a:rPr>
              <a:t>Peu de postes dans les administrations et entreprises</a:t>
            </a:r>
            <a:endParaRPr b="0" lang="fr-FR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i="1" lang="fr-SN" sz="1600" spc="-1" strike="noStrike">
                <a:solidFill>
                  <a:srgbClr val="000000"/>
                </a:solidFill>
                <a:latin typeface="Arial"/>
                <a:ea typeface="DejaVu Sans"/>
              </a:rPr>
              <a:t>Emplois peu rémunérés</a:t>
            </a:r>
            <a:endParaRPr b="0" lang="fr-FR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i="1" lang="fr-SN" sz="1600" spc="-1" strike="noStrike">
                <a:solidFill>
                  <a:srgbClr val="000000"/>
                </a:solidFill>
                <a:latin typeface="Arial"/>
                <a:ea typeface="DejaVu Sans"/>
              </a:rPr>
              <a:t>Les institutions de formation sont peu outillés pour l’accompagnement à l’insertion professionnelle</a:t>
            </a:r>
            <a:endParaRPr b="0" lang="fr-FR" sz="1600" spc="-1" strike="noStrike">
              <a:latin typeface="Arial"/>
            </a:endParaRPr>
          </a:p>
        </p:txBody>
      </p:sp>
      <p:sp>
        <p:nvSpPr>
          <p:cNvPr id="236" name=""/>
          <p:cNvSpPr/>
          <p:nvPr/>
        </p:nvSpPr>
        <p:spPr>
          <a:xfrm>
            <a:off x="3888000" y="1620000"/>
            <a:ext cx="2262960" cy="534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i="1" lang="fr-SN" sz="2000" spc="-1" strike="noStrike">
                <a:solidFill>
                  <a:srgbClr val="000000"/>
                </a:solidFill>
                <a:latin typeface="Calibri"/>
                <a:ea typeface="DejaVu Sans"/>
              </a:rPr>
              <a:t>Peu d’emplois</a:t>
            </a:r>
            <a:endParaRPr b="0" lang="fr-FR" sz="2000" spc="-1" strike="noStrike">
              <a:latin typeface="Arial"/>
            </a:endParaRPr>
          </a:p>
        </p:txBody>
      </p:sp>
      <p:sp>
        <p:nvSpPr>
          <p:cNvPr id="237" name=""/>
          <p:cNvSpPr/>
          <p:nvPr/>
        </p:nvSpPr>
        <p:spPr>
          <a:xfrm>
            <a:off x="1332000" y="1440000"/>
            <a:ext cx="4314960" cy="84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38" name=""/>
          <p:cNvSpPr/>
          <p:nvPr/>
        </p:nvSpPr>
        <p:spPr>
          <a:xfrm>
            <a:off x="7848000" y="5712120"/>
            <a:ext cx="2347200" cy="84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0" i="1" lang="fr-SN" sz="1600" spc="-1" strike="noStrike">
                <a:solidFill>
                  <a:srgbClr val="000000"/>
                </a:solidFill>
                <a:latin typeface="Calibri"/>
                <a:ea typeface="DejaVu Sans"/>
              </a:rPr>
              <a:t>En très grand nombre,</a:t>
            </a:r>
            <a:endParaRPr b="0" lang="fr-FR" sz="1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i="1" lang="fr-SN" sz="1600" spc="-1" strike="noStrike">
                <a:solidFill>
                  <a:srgbClr val="000000"/>
                </a:solidFill>
                <a:latin typeface="Calibri"/>
                <a:ea typeface="DejaVu Sans"/>
              </a:rPr>
              <a:t>Sans liens avec le monde économique</a:t>
            </a:r>
            <a:endParaRPr b="0" lang="fr-FR" sz="1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Rectangle 12"/>
          <p:cNvSpPr/>
          <p:nvPr/>
        </p:nvSpPr>
        <p:spPr>
          <a:xfrm>
            <a:off x="867240" y="2846880"/>
            <a:ext cx="10445760" cy="3809520"/>
          </a:xfrm>
          <a:prstGeom prst="rect">
            <a:avLst/>
          </a:prstGeom>
          <a:solidFill>
            <a:schemeClr val="bg1"/>
          </a:solidFill>
          <a:ln w="28575">
            <a:solidFill>
              <a:srgbClr val="43729d"/>
            </a:solidFill>
            <a:headEnd len="med" type="triangle" w="med"/>
            <a:tailEnd len="med" type="triangle" w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0" name="Rectangle 14"/>
          <p:cNvSpPr/>
          <p:nvPr/>
        </p:nvSpPr>
        <p:spPr>
          <a:xfrm>
            <a:off x="4326840" y="218880"/>
            <a:ext cx="3049560" cy="643680"/>
          </a:xfrm>
          <a:prstGeom prst="rect">
            <a:avLst/>
          </a:prstGeom>
          <a:solidFill>
            <a:schemeClr val="bg1"/>
          </a:solidFill>
          <a:ln>
            <a:solidFill>
              <a:srgbClr val="43729d"/>
            </a:solidFill>
            <a:headEnd len="med" type="triangle" w="med"/>
            <a:tailEnd len="med" type="triangle" w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fr-SN" sz="2400" spc="-1" strike="noStrike">
                <a:solidFill>
                  <a:srgbClr val="70ad47"/>
                </a:solidFill>
                <a:latin typeface="Calibri"/>
                <a:ea typeface="DejaVu Sans"/>
              </a:rPr>
              <a:t>Marché de l’emploi</a:t>
            </a:r>
            <a:endParaRPr b="0" lang="fr-FR" sz="2400" spc="-1" strike="noStrike">
              <a:latin typeface="Arial"/>
            </a:endParaRPr>
          </a:p>
        </p:txBody>
      </p:sp>
      <p:sp>
        <p:nvSpPr>
          <p:cNvPr id="241" name="Flèche vers le haut 6"/>
          <p:cNvSpPr/>
          <p:nvPr/>
        </p:nvSpPr>
        <p:spPr>
          <a:xfrm>
            <a:off x="5764320" y="975600"/>
            <a:ext cx="302040" cy="490320"/>
          </a:xfrm>
          <a:prstGeom prst="upArrow">
            <a:avLst>
              <a:gd name="adj1" fmla="val 50000"/>
              <a:gd name="adj2" fmla="val 50000"/>
            </a:avLst>
          </a:prstGeom>
          <a:solidFill>
            <a:schemeClr val="tx1"/>
          </a:solidFill>
          <a:ln>
            <a:solidFill>
              <a:srgbClr val="43729d"/>
            </a:solidFill>
            <a:headEnd len="med" type="triangle" w="med"/>
            <a:tailEnd len="med" type="triangle" w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2" name="Flèche vers le haut 10"/>
          <p:cNvSpPr/>
          <p:nvPr/>
        </p:nvSpPr>
        <p:spPr>
          <a:xfrm>
            <a:off x="5764320" y="2312640"/>
            <a:ext cx="302040" cy="490320"/>
          </a:xfrm>
          <a:prstGeom prst="upArrow">
            <a:avLst>
              <a:gd name="adj1" fmla="val 50000"/>
              <a:gd name="adj2" fmla="val 50000"/>
            </a:avLst>
          </a:prstGeom>
          <a:solidFill>
            <a:schemeClr val="tx1"/>
          </a:solidFill>
          <a:ln>
            <a:solidFill>
              <a:srgbClr val="43729d"/>
            </a:solidFill>
            <a:headEnd len="med" type="triangle" w="med"/>
            <a:tailEnd len="med" type="triangle" w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3" name="Rectangle 16"/>
          <p:cNvSpPr/>
          <p:nvPr/>
        </p:nvSpPr>
        <p:spPr>
          <a:xfrm>
            <a:off x="1462680" y="3084120"/>
            <a:ext cx="2061720" cy="940680"/>
          </a:xfrm>
          <a:prstGeom prst="rect">
            <a:avLst/>
          </a:prstGeom>
          <a:solidFill>
            <a:schemeClr val="bg1"/>
          </a:solidFill>
          <a:ln>
            <a:solidFill>
              <a:srgbClr val="43729d"/>
            </a:solidFill>
            <a:headEnd len="med" type="triangle" w="med"/>
            <a:tailEnd len="med" type="triangle" w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fr-SN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Acteurs locaux</a:t>
            </a:r>
            <a:endParaRPr b="0" lang="fr-FR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fr-SN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Société civile</a:t>
            </a:r>
            <a:endParaRPr b="0" lang="fr-FR" sz="1800" spc="-1" strike="noStrike">
              <a:latin typeface="Arial"/>
            </a:endParaRPr>
          </a:p>
        </p:txBody>
      </p:sp>
      <p:sp>
        <p:nvSpPr>
          <p:cNvPr id="244" name="Rectangle 17"/>
          <p:cNvSpPr/>
          <p:nvPr/>
        </p:nvSpPr>
        <p:spPr>
          <a:xfrm>
            <a:off x="4356000" y="5760720"/>
            <a:ext cx="2696400" cy="643680"/>
          </a:xfrm>
          <a:prstGeom prst="rect">
            <a:avLst/>
          </a:prstGeom>
          <a:solidFill>
            <a:schemeClr val="bg1"/>
          </a:solidFill>
          <a:ln>
            <a:solidFill>
              <a:srgbClr val="43729d"/>
            </a:solidFill>
            <a:headEnd len="med" type="triangle" w="med"/>
            <a:tailEnd len="med" type="triangle" w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fr-SN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Associations françaises </a:t>
            </a:r>
            <a:endParaRPr b="0" lang="fr-FR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fr-SN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partenaires</a:t>
            </a:r>
            <a:endParaRPr b="0" lang="fr-FR" sz="1800" spc="-1" strike="noStrike">
              <a:latin typeface="Arial"/>
            </a:endParaRPr>
          </a:p>
        </p:txBody>
      </p:sp>
      <p:sp>
        <p:nvSpPr>
          <p:cNvPr id="245" name="Rectangle 27"/>
          <p:cNvSpPr/>
          <p:nvPr/>
        </p:nvSpPr>
        <p:spPr>
          <a:xfrm>
            <a:off x="8100000" y="3063600"/>
            <a:ext cx="2692800" cy="892800"/>
          </a:xfrm>
          <a:prstGeom prst="rect">
            <a:avLst/>
          </a:prstGeom>
          <a:solidFill>
            <a:schemeClr val="bg1"/>
          </a:solidFill>
          <a:ln>
            <a:solidFill>
              <a:srgbClr val="43729d"/>
            </a:solidFill>
            <a:headEnd len="med" type="triangle" w="med"/>
            <a:tailEnd len="med" type="triangle" w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fr-SN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Administrations, </a:t>
            </a:r>
            <a:endParaRPr b="0" lang="fr-FR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fr-SN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Institutions  locales, communes</a:t>
            </a:r>
            <a:endParaRPr b="0" lang="fr-FR" sz="1800" spc="-1" strike="noStrike">
              <a:latin typeface="Arial"/>
            </a:endParaRPr>
          </a:p>
        </p:txBody>
      </p:sp>
      <p:sp>
        <p:nvSpPr>
          <p:cNvPr id="246" name="Rectangle 28"/>
          <p:cNvSpPr/>
          <p:nvPr/>
        </p:nvSpPr>
        <p:spPr>
          <a:xfrm>
            <a:off x="1442520" y="4464000"/>
            <a:ext cx="1973880" cy="712080"/>
          </a:xfrm>
          <a:prstGeom prst="rect">
            <a:avLst/>
          </a:prstGeom>
          <a:solidFill>
            <a:schemeClr val="bg1"/>
          </a:solidFill>
          <a:ln>
            <a:solidFill>
              <a:srgbClr val="43729d"/>
            </a:solidFill>
            <a:headEnd len="med" type="triangle" w="med"/>
            <a:tailEnd len="med" type="triangle" w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fr-SN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GREF</a:t>
            </a:r>
            <a:endParaRPr b="0" lang="fr-FR" sz="1800" spc="-1" strike="noStrike">
              <a:latin typeface="Arial"/>
            </a:endParaRPr>
          </a:p>
        </p:txBody>
      </p:sp>
      <p:sp>
        <p:nvSpPr>
          <p:cNvPr id="247" name="Rectangle 29"/>
          <p:cNvSpPr/>
          <p:nvPr/>
        </p:nvSpPr>
        <p:spPr>
          <a:xfrm>
            <a:off x="4320000" y="1620000"/>
            <a:ext cx="3049560" cy="643680"/>
          </a:xfrm>
          <a:prstGeom prst="rect">
            <a:avLst/>
          </a:prstGeom>
          <a:solidFill>
            <a:schemeClr val="bg1"/>
          </a:solidFill>
          <a:ln>
            <a:solidFill>
              <a:srgbClr val="43729d"/>
            </a:solidFill>
            <a:headEnd len="med" type="triangle" w="med"/>
            <a:tailEnd len="med" type="triangle" w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fr-SN" sz="2400" spc="-1" strike="noStrike">
                <a:solidFill>
                  <a:srgbClr val="4472c4"/>
                </a:solidFill>
                <a:latin typeface="Calibri"/>
                <a:ea typeface="DejaVu Sans"/>
              </a:rPr>
              <a:t>Public ciblé </a:t>
            </a:r>
            <a:endParaRPr b="0" lang="fr-FR" sz="2400" spc="-1" strike="noStrike">
              <a:latin typeface="Arial"/>
            </a:endParaRPr>
          </a:p>
        </p:txBody>
      </p:sp>
      <p:sp>
        <p:nvSpPr>
          <p:cNvPr id="248" name="Organigramme : Alternative 2"/>
          <p:cNvSpPr/>
          <p:nvPr/>
        </p:nvSpPr>
        <p:spPr>
          <a:xfrm>
            <a:off x="4735800" y="3960000"/>
            <a:ext cx="1920600" cy="896400"/>
          </a:xfrm>
          <a:prstGeom prst="flowChartAlternateProcess">
            <a:avLst/>
          </a:prstGeom>
          <a:solidFill>
            <a:schemeClr val="bg1"/>
          </a:solidFill>
          <a:ln>
            <a:solidFill>
              <a:srgbClr val="43729d"/>
            </a:solidFill>
            <a:headEnd len="med" type="triangle" w="med"/>
            <a:tailEnd len="med" type="triangle" w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fr-SN" sz="1800" spc="-1" strike="noStrike">
                <a:solidFill>
                  <a:srgbClr val="ff0000"/>
                </a:solidFill>
                <a:latin typeface="Calibri"/>
                <a:ea typeface="DejaVu Sans"/>
              </a:rPr>
              <a:t>COMITE </a:t>
            </a:r>
            <a:endParaRPr b="0" lang="fr-FR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SN" sz="1800" spc="-1" strike="noStrike">
                <a:solidFill>
                  <a:srgbClr val="ff0000"/>
                </a:solidFill>
                <a:latin typeface="Calibri"/>
                <a:ea typeface="DejaVu Sans"/>
              </a:rPr>
              <a:t>DE</a:t>
            </a:r>
            <a:endParaRPr b="0" lang="fr-FR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SN" sz="1800" spc="-1" strike="noStrike">
                <a:solidFill>
                  <a:srgbClr val="ff0000"/>
                </a:solidFill>
                <a:latin typeface="Calibri"/>
                <a:ea typeface="DejaVu Sans"/>
              </a:rPr>
              <a:t> </a:t>
            </a:r>
            <a:r>
              <a:rPr b="1" lang="fr-SN" sz="1800" spc="-1" strike="noStrike">
                <a:solidFill>
                  <a:srgbClr val="ff0000"/>
                </a:solidFill>
                <a:latin typeface="Calibri"/>
                <a:ea typeface="DejaVu Sans"/>
              </a:rPr>
              <a:t>PILOTAGE</a:t>
            </a:r>
            <a:endParaRPr b="0" lang="fr-FR" sz="1800" spc="-1" strike="noStrike">
              <a:latin typeface="Arial"/>
            </a:endParaRPr>
          </a:p>
        </p:txBody>
      </p:sp>
      <p:sp>
        <p:nvSpPr>
          <p:cNvPr id="249" name="Rectangle 30"/>
          <p:cNvSpPr/>
          <p:nvPr/>
        </p:nvSpPr>
        <p:spPr>
          <a:xfrm>
            <a:off x="7920000" y="5188320"/>
            <a:ext cx="3056400" cy="748080"/>
          </a:xfrm>
          <a:prstGeom prst="rect">
            <a:avLst/>
          </a:prstGeom>
          <a:solidFill>
            <a:schemeClr val="bg1"/>
          </a:solidFill>
          <a:ln>
            <a:solidFill>
              <a:srgbClr val="43729d"/>
            </a:solidFill>
            <a:headEnd len="med" type="triangle" w="med"/>
            <a:tailEnd len="med" type="triangle" w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fr-SN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Entreprises privées clientes</a:t>
            </a:r>
            <a:endParaRPr b="0" lang="fr-FR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fr-SN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b="0" lang="fr-SN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locales et internationales</a:t>
            </a:r>
            <a:endParaRPr b="0" lang="fr-FR" sz="1800" spc="-1" strike="noStrike">
              <a:latin typeface="Arial"/>
            </a:endParaRPr>
          </a:p>
        </p:txBody>
      </p:sp>
      <p:sp>
        <p:nvSpPr>
          <p:cNvPr id="250" name=""/>
          <p:cNvSpPr/>
          <p:nvPr/>
        </p:nvSpPr>
        <p:spPr>
          <a:xfrm>
            <a:off x="8453160" y="1669320"/>
            <a:ext cx="3241080" cy="366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1" lang="fr-FR" sz="2000" spc="-1" strike="noStrike">
                <a:solidFill>
                  <a:srgbClr val="000000"/>
                </a:solidFill>
                <a:latin typeface="Arial"/>
                <a:ea typeface="DejaVu Sans"/>
              </a:rPr>
              <a:t>Formateurs, Accompagnateurs</a:t>
            </a:r>
            <a:endParaRPr b="0" lang="fr-FR" sz="2000" spc="-1" strike="noStrike">
              <a:latin typeface="Arial"/>
            </a:endParaRPr>
          </a:p>
        </p:txBody>
      </p:sp>
      <p:sp>
        <p:nvSpPr>
          <p:cNvPr id="251" name=""/>
          <p:cNvSpPr/>
          <p:nvPr/>
        </p:nvSpPr>
        <p:spPr>
          <a:xfrm flipH="1">
            <a:off x="7380000" y="1872000"/>
            <a:ext cx="1073160" cy="360"/>
          </a:xfrm>
          <a:prstGeom prst="line">
            <a:avLst/>
          </a:prstGeom>
          <a:ln w="0">
            <a:solidFill>
              <a:srgbClr val="3465a4"/>
            </a:solidFill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252" name=""/>
          <p:cNvSpPr/>
          <p:nvPr/>
        </p:nvSpPr>
        <p:spPr>
          <a:xfrm>
            <a:off x="180000" y="360000"/>
            <a:ext cx="3412800" cy="1161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fr-FR" sz="2000" spc="-1" strike="noStrike">
                <a:solidFill>
                  <a:srgbClr val="c9211e"/>
                </a:solidFill>
                <a:latin typeface="Arial"/>
                <a:ea typeface="DejaVu Sans"/>
              </a:rPr>
              <a:t>Implication des acteurs,</a:t>
            </a:r>
            <a:endParaRPr b="0" lang="fr-FR" sz="2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FR" sz="2000" spc="-1" strike="noStrike">
                <a:solidFill>
                  <a:srgbClr val="c9211e"/>
                </a:solidFill>
                <a:latin typeface="Arial"/>
                <a:ea typeface="DejaVu Sans"/>
              </a:rPr>
              <a:t>parties prenantes</a:t>
            </a:r>
            <a:endParaRPr b="0" lang="fr-FR" sz="2000" spc="-1" strike="noStrike">
              <a:latin typeface="Arial"/>
            </a:endParaRPr>
          </a:p>
        </p:txBody>
      </p:sp>
      <p:sp>
        <p:nvSpPr>
          <p:cNvPr id="253" name="Rectangle 31"/>
          <p:cNvSpPr/>
          <p:nvPr/>
        </p:nvSpPr>
        <p:spPr>
          <a:xfrm>
            <a:off x="1476000" y="5580000"/>
            <a:ext cx="1976400" cy="643680"/>
          </a:xfrm>
          <a:prstGeom prst="rect">
            <a:avLst/>
          </a:prstGeom>
          <a:solidFill>
            <a:schemeClr val="bg1"/>
          </a:solidFill>
          <a:ln>
            <a:solidFill>
              <a:srgbClr val="43729d"/>
            </a:solidFill>
            <a:headEnd len="med" type="triangle" w="med"/>
            <a:tailEnd len="med" type="triangle" w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fr-SN" sz="2400" spc="-1" strike="noStrike">
                <a:solidFill>
                  <a:srgbClr val="4472c4"/>
                </a:solidFill>
                <a:latin typeface="Calibri"/>
                <a:ea typeface="DejaVu Sans"/>
              </a:rPr>
              <a:t>Financeurs</a:t>
            </a:r>
            <a:endParaRPr b="0" lang="fr-FR" sz="2400" spc="-1" strike="noStrike">
              <a:latin typeface="Arial"/>
            </a:endParaRPr>
          </a:p>
        </p:txBody>
      </p:sp>
      <p:sp>
        <p:nvSpPr>
          <p:cNvPr id="254" name=""/>
          <p:cNvSpPr/>
          <p:nvPr/>
        </p:nvSpPr>
        <p:spPr>
          <a:xfrm flipV="1">
            <a:off x="3420000" y="4500000"/>
            <a:ext cx="1260000" cy="180000"/>
          </a:xfrm>
          <a:prstGeom prst="line">
            <a:avLst/>
          </a:prstGeom>
          <a:ln w="36000">
            <a:solidFill>
              <a:srgbClr val="3465a4"/>
            </a:solidFill>
            <a:round/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255" name=""/>
          <p:cNvSpPr/>
          <p:nvPr/>
        </p:nvSpPr>
        <p:spPr>
          <a:xfrm flipV="1">
            <a:off x="3456000" y="4860000"/>
            <a:ext cx="1279800" cy="900000"/>
          </a:xfrm>
          <a:prstGeom prst="line">
            <a:avLst/>
          </a:prstGeom>
          <a:ln w="36000">
            <a:solidFill>
              <a:srgbClr val="3465a4"/>
            </a:solidFill>
            <a:round/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256" name=""/>
          <p:cNvSpPr/>
          <p:nvPr/>
        </p:nvSpPr>
        <p:spPr>
          <a:xfrm>
            <a:off x="5760000" y="4860000"/>
            <a:ext cx="360" cy="900000"/>
          </a:xfrm>
          <a:prstGeom prst="line">
            <a:avLst/>
          </a:prstGeom>
          <a:ln w="36000">
            <a:solidFill>
              <a:srgbClr val="3465a4"/>
            </a:solidFill>
            <a:round/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257" name=""/>
          <p:cNvSpPr/>
          <p:nvPr/>
        </p:nvSpPr>
        <p:spPr>
          <a:xfrm>
            <a:off x="6660000" y="4860000"/>
            <a:ext cx="1260000" cy="720000"/>
          </a:xfrm>
          <a:prstGeom prst="line">
            <a:avLst/>
          </a:prstGeom>
          <a:ln w="36000">
            <a:solidFill>
              <a:srgbClr val="3465a4"/>
            </a:solidFill>
            <a:round/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258" name=""/>
          <p:cNvSpPr/>
          <p:nvPr/>
        </p:nvSpPr>
        <p:spPr>
          <a:xfrm flipV="1">
            <a:off x="6840000" y="3603600"/>
            <a:ext cx="1260000" cy="536400"/>
          </a:xfrm>
          <a:prstGeom prst="line">
            <a:avLst/>
          </a:prstGeom>
          <a:ln w="36000">
            <a:solidFill>
              <a:srgbClr val="3465a4"/>
            </a:solidFill>
            <a:round/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259" name=""/>
          <p:cNvSpPr/>
          <p:nvPr/>
        </p:nvSpPr>
        <p:spPr>
          <a:xfrm>
            <a:off x="3528000" y="3600000"/>
            <a:ext cx="1152000" cy="540000"/>
          </a:xfrm>
          <a:prstGeom prst="line">
            <a:avLst/>
          </a:prstGeom>
          <a:ln w="36000">
            <a:solidFill>
              <a:srgbClr val="3465a4"/>
            </a:solidFill>
            <a:round/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Flèche courbée vers la droite 2"/>
          <p:cNvSpPr/>
          <p:nvPr/>
        </p:nvSpPr>
        <p:spPr>
          <a:xfrm flipV="1">
            <a:off x="4067280" y="2869560"/>
            <a:ext cx="967680" cy="1794960"/>
          </a:xfrm>
          <a:prstGeom prst="curvedRightArrow">
            <a:avLst>
              <a:gd name="adj1" fmla="val 25000"/>
              <a:gd name="adj2" fmla="val 50000"/>
              <a:gd name="adj3" fmla="val 25000"/>
            </a:avLst>
          </a:prstGeom>
          <a:solidFill>
            <a:srgbClr val="ccffcc"/>
          </a:solidFill>
          <a:ln>
            <a:solidFill>
              <a:srgbClr val="3a5f8b"/>
            </a:solidFill>
            <a:round/>
            <a:headEnd len="med" type="triangle" w="med"/>
            <a:tailEnd len="med" type="triangle" w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61" name="Flèche courbée vers la droite 1"/>
          <p:cNvSpPr/>
          <p:nvPr/>
        </p:nvSpPr>
        <p:spPr>
          <a:xfrm flipV="1" rot="10800000">
            <a:off x="5578920" y="2988000"/>
            <a:ext cx="901080" cy="1794960"/>
          </a:xfrm>
          <a:prstGeom prst="curvedRightArrow">
            <a:avLst>
              <a:gd name="adj1" fmla="val 25000"/>
              <a:gd name="adj2" fmla="val 50000"/>
              <a:gd name="adj3" fmla="val 25000"/>
            </a:avLst>
          </a:prstGeom>
          <a:solidFill>
            <a:srgbClr val="ccffcc"/>
          </a:solidFill>
          <a:ln>
            <a:solidFill>
              <a:srgbClr val="3a5f8b"/>
            </a:solidFill>
            <a:round/>
            <a:headEnd len="med" type="triangle" w="med"/>
            <a:tailEnd len="med" type="triangle" w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62" name="ZoneTexte 1"/>
          <p:cNvSpPr/>
          <p:nvPr/>
        </p:nvSpPr>
        <p:spPr>
          <a:xfrm>
            <a:off x="4696920" y="3538080"/>
            <a:ext cx="1168560" cy="81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0" lang="fr-FR" sz="1600" spc="-1" strike="noStrike">
                <a:solidFill>
                  <a:srgbClr val="000000"/>
                </a:solidFill>
                <a:latin typeface="Calibri"/>
                <a:ea typeface="DejaVu Sans"/>
              </a:rPr>
              <a:t>Actions et </a:t>
            </a:r>
            <a:endParaRPr b="0" lang="fr-FR" sz="1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fr-FR" sz="1600" spc="-1" strike="noStrike">
                <a:solidFill>
                  <a:srgbClr val="000000"/>
                </a:solidFill>
                <a:latin typeface="Calibri"/>
                <a:ea typeface="DejaVu Sans"/>
              </a:rPr>
              <a:t>lieux pilotes</a:t>
            </a:r>
            <a:endParaRPr b="0" lang="fr-FR" sz="1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fr-FR" sz="1600" spc="-1" strike="noStrike">
                <a:solidFill>
                  <a:srgbClr val="000000"/>
                </a:solidFill>
                <a:latin typeface="Calibri"/>
                <a:ea typeface="DejaVu Sans"/>
              </a:rPr>
              <a:t>multi-pays</a:t>
            </a:r>
            <a:endParaRPr b="0" lang="fr-FR" sz="1600" spc="-1" strike="noStrike">
              <a:latin typeface="Arial"/>
            </a:endParaRPr>
          </a:p>
        </p:txBody>
      </p:sp>
      <p:sp>
        <p:nvSpPr>
          <p:cNvPr id="263" name="ZoneTexte 2"/>
          <p:cNvSpPr/>
          <p:nvPr/>
        </p:nvSpPr>
        <p:spPr>
          <a:xfrm>
            <a:off x="4391280" y="2488320"/>
            <a:ext cx="1935360" cy="36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1" lang="fr-FR" sz="1800" spc="-1" strike="noStrike">
                <a:solidFill>
                  <a:srgbClr val="3465a4"/>
                </a:solidFill>
                <a:latin typeface="Calibri"/>
                <a:ea typeface="DejaVu Sans"/>
              </a:rPr>
              <a:t>Preuve de concept</a:t>
            </a:r>
            <a:endParaRPr b="0" lang="fr-FR" sz="1800" spc="-1" strike="noStrike">
              <a:latin typeface="Arial"/>
            </a:endParaRPr>
          </a:p>
        </p:txBody>
      </p:sp>
      <p:sp>
        <p:nvSpPr>
          <p:cNvPr id="264" name="ZoneTexte 3"/>
          <p:cNvSpPr/>
          <p:nvPr/>
        </p:nvSpPr>
        <p:spPr>
          <a:xfrm>
            <a:off x="6701040" y="2900160"/>
            <a:ext cx="1144440" cy="1306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0" lang="fr-FR" sz="1600" spc="-1" strike="noStrike">
                <a:solidFill>
                  <a:srgbClr val="000000"/>
                </a:solidFill>
                <a:latin typeface="Calibri"/>
                <a:ea typeface="DejaVu Sans"/>
              </a:rPr>
              <a:t>Partenariat </a:t>
            </a:r>
            <a:endParaRPr b="0" lang="fr-FR" sz="1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fr-FR" sz="1600" spc="-1" strike="noStrike">
                <a:solidFill>
                  <a:srgbClr val="000000"/>
                </a:solidFill>
                <a:latin typeface="Calibri"/>
                <a:ea typeface="DejaVu Sans"/>
              </a:rPr>
              <a:t>techniques,</a:t>
            </a:r>
            <a:endParaRPr b="0" lang="fr-FR" sz="1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fr-FR" sz="1600" spc="-1" strike="noStrike">
                <a:solidFill>
                  <a:srgbClr val="000000"/>
                </a:solidFill>
                <a:latin typeface="Calibri"/>
                <a:ea typeface="DejaVu Sans"/>
              </a:rPr>
              <a:t>Ingénierie </a:t>
            </a:r>
            <a:endParaRPr b="0" lang="fr-FR" sz="1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fr-FR" sz="1600" spc="-1" strike="noStrike">
                <a:solidFill>
                  <a:srgbClr val="000000"/>
                </a:solidFill>
                <a:latin typeface="Calibri"/>
                <a:ea typeface="DejaVu Sans"/>
              </a:rPr>
              <a:t>de projet</a:t>
            </a:r>
            <a:endParaRPr b="0" lang="fr-FR" sz="1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fr-FR" sz="1600" spc="-1" strike="noStrike">
              <a:latin typeface="Arial"/>
            </a:endParaRPr>
          </a:p>
        </p:txBody>
      </p:sp>
      <p:sp>
        <p:nvSpPr>
          <p:cNvPr id="265" name="ZoneTexte 4"/>
          <p:cNvSpPr/>
          <p:nvPr/>
        </p:nvSpPr>
        <p:spPr>
          <a:xfrm>
            <a:off x="4488840" y="4788000"/>
            <a:ext cx="1467360" cy="394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1" i="1" lang="fr-FR" sz="2000" spc="-1" strike="noStrike">
                <a:solidFill>
                  <a:srgbClr val="000000"/>
                </a:solidFill>
                <a:latin typeface="Calibri"/>
                <a:ea typeface="DejaVu Sans"/>
              </a:rPr>
              <a:t>Impact local</a:t>
            </a:r>
            <a:endParaRPr b="0" lang="fr-FR" sz="2000" spc="-1" strike="noStrike">
              <a:latin typeface="Arial"/>
            </a:endParaRPr>
          </a:p>
        </p:txBody>
      </p:sp>
      <p:sp>
        <p:nvSpPr>
          <p:cNvPr id="266" name="ZoneTexte 5"/>
          <p:cNvSpPr/>
          <p:nvPr/>
        </p:nvSpPr>
        <p:spPr>
          <a:xfrm>
            <a:off x="8639640" y="142920"/>
            <a:ext cx="3364920" cy="1186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r">
              <a:lnSpc>
                <a:spcPct val="100000"/>
              </a:lnSpc>
            </a:pPr>
            <a:r>
              <a:rPr b="1" lang="fr-FR" sz="2400" spc="-1" strike="noStrike">
                <a:solidFill>
                  <a:srgbClr val="ff0000"/>
                </a:solidFill>
                <a:latin typeface="Arial"/>
                <a:ea typeface="DejaVu Sans"/>
              </a:rPr>
              <a:t>Programme conçu dans une approche itérative</a:t>
            </a:r>
            <a:endParaRPr b="0" lang="fr-FR" sz="2400" spc="-1" strike="noStrike">
              <a:latin typeface="Arial"/>
            </a:endParaRPr>
          </a:p>
        </p:txBody>
      </p:sp>
      <p:sp>
        <p:nvSpPr>
          <p:cNvPr id="267" name="ZoneTexte 6"/>
          <p:cNvSpPr/>
          <p:nvPr/>
        </p:nvSpPr>
        <p:spPr>
          <a:xfrm>
            <a:off x="10968840" y="6381360"/>
            <a:ext cx="1386720" cy="36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lang="fr-FR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- </a:t>
            </a:r>
            <a:fld id="{691BA7DA-2775-4CDA-8165-026D21065F68}" type="slidenum">
              <a:rPr b="0" lang="fr-FR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&lt;numéro&gt;</a:t>
            </a:fld>
            <a:r>
              <a:rPr b="0" lang="fr-FR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 -</a:t>
            </a:r>
            <a:endParaRPr b="0" lang="fr-FR" sz="1800" spc="-1" strike="noStrike">
              <a:latin typeface="Arial"/>
            </a:endParaRPr>
          </a:p>
        </p:txBody>
      </p:sp>
      <p:sp>
        <p:nvSpPr>
          <p:cNvPr id="268" name="ZoneTexte 7"/>
          <p:cNvSpPr/>
          <p:nvPr/>
        </p:nvSpPr>
        <p:spPr>
          <a:xfrm>
            <a:off x="2918880" y="4088160"/>
            <a:ext cx="1296720" cy="576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0" lang="fr-FR" sz="1600" spc="-1" strike="noStrike">
                <a:solidFill>
                  <a:srgbClr val="000000"/>
                </a:solidFill>
                <a:latin typeface="Calibri"/>
                <a:ea typeface="DejaVu Sans"/>
              </a:rPr>
              <a:t>Evaluation,</a:t>
            </a:r>
            <a:endParaRPr b="0" lang="fr-FR" sz="1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fr-FR" sz="1600" spc="-1" strike="noStrike">
                <a:solidFill>
                  <a:srgbClr val="000000"/>
                </a:solidFill>
                <a:latin typeface="Calibri"/>
                <a:ea typeface="DejaVu Sans"/>
              </a:rPr>
              <a:t>Capitalisation</a:t>
            </a:r>
            <a:endParaRPr b="0" lang="fr-FR" sz="1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Flèche courbée vers la droite 13"/>
          <p:cNvSpPr/>
          <p:nvPr/>
        </p:nvSpPr>
        <p:spPr>
          <a:xfrm flipV="1">
            <a:off x="4067280" y="2869560"/>
            <a:ext cx="967680" cy="1794960"/>
          </a:xfrm>
          <a:prstGeom prst="curvedRightArrow">
            <a:avLst>
              <a:gd name="adj1" fmla="val 25000"/>
              <a:gd name="adj2" fmla="val 50000"/>
              <a:gd name="adj3" fmla="val 25000"/>
            </a:avLst>
          </a:prstGeom>
          <a:solidFill>
            <a:srgbClr val="ccffcc"/>
          </a:solidFill>
          <a:ln>
            <a:solidFill>
              <a:srgbClr val="3a5f8b"/>
            </a:solidFill>
            <a:round/>
            <a:headEnd len="med" type="triangle" w="med"/>
            <a:tailEnd len="med" type="triangle" w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70" name="Flèche courbée vers la droite 3"/>
          <p:cNvSpPr/>
          <p:nvPr/>
        </p:nvSpPr>
        <p:spPr>
          <a:xfrm flipV="1" rot="10800000">
            <a:off x="5578920" y="2988000"/>
            <a:ext cx="901080" cy="1794960"/>
          </a:xfrm>
          <a:prstGeom prst="curvedRightArrow">
            <a:avLst>
              <a:gd name="adj1" fmla="val 25000"/>
              <a:gd name="adj2" fmla="val 50000"/>
              <a:gd name="adj3" fmla="val 25000"/>
            </a:avLst>
          </a:prstGeom>
          <a:solidFill>
            <a:srgbClr val="ccffcc"/>
          </a:solidFill>
          <a:ln>
            <a:solidFill>
              <a:srgbClr val="3a5f8b"/>
            </a:solidFill>
            <a:round/>
            <a:headEnd len="med" type="triangle" w="med"/>
            <a:tailEnd len="med" type="triangle" w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71" name="ZoneTexte 8"/>
          <p:cNvSpPr/>
          <p:nvPr/>
        </p:nvSpPr>
        <p:spPr>
          <a:xfrm>
            <a:off x="4696920" y="3538080"/>
            <a:ext cx="1168560" cy="81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0" lang="fr-FR" sz="1600" spc="-1" strike="noStrike">
                <a:solidFill>
                  <a:srgbClr val="000000"/>
                </a:solidFill>
                <a:latin typeface="Calibri"/>
                <a:ea typeface="DejaVu Sans"/>
              </a:rPr>
              <a:t>Actions et </a:t>
            </a:r>
            <a:endParaRPr b="0" lang="fr-FR" sz="1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fr-FR" sz="1600" spc="-1" strike="noStrike">
                <a:solidFill>
                  <a:srgbClr val="000000"/>
                </a:solidFill>
                <a:latin typeface="Calibri"/>
                <a:ea typeface="DejaVu Sans"/>
              </a:rPr>
              <a:t>lieux pilotes</a:t>
            </a:r>
            <a:endParaRPr b="0" lang="fr-FR" sz="1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fr-FR" sz="1600" spc="-1" strike="noStrike">
                <a:solidFill>
                  <a:srgbClr val="000000"/>
                </a:solidFill>
                <a:latin typeface="Calibri"/>
                <a:ea typeface="DejaVu Sans"/>
              </a:rPr>
              <a:t>multi-pays</a:t>
            </a:r>
            <a:endParaRPr b="0" lang="fr-FR" sz="1600" spc="-1" strike="noStrike">
              <a:latin typeface="Arial"/>
            </a:endParaRPr>
          </a:p>
        </p:txBody>
      </p:sp>
      <p:sp>
        <p:nvSpPr>
          <p:cNvPr id="272" name="ZoneTexte 9"/>
          <p:cNvSpPr/>
          <p:nvPr/>
        </p:nvSpPr>
        <p:spPr>
          <a:xfrm>
            <a:off x="4391280" y="2488320"/>
            <a:ext cx="1935360" cy="36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1" lang="fr-FR" sz="1800" spc="-1" strike="noStrike">
                <a:solidFill>
                  <a:srgbClr val="3465a4"/>
                </a:solidFill>
                <a:latin typeface="Calibri"/>
                <a:ea typeface="DejaVu Sans"/>
              </a:rPr>
              <a:t>Preuve de concept</a:t>
            </a:r>
            <a:endParaRPr b="0" lang="fr-FR" sz="1800" spc="-1" strike="noStrike">
              <a:latin typeface="Arial"/>
            </a:endParaRPr>
          </a:p>
        </p:txBody>
      </p:sp>
      <p:sp>
        <p:nvSpPr>
          <p:cNvPr id="273" name="ZoneTexte 10"/>
          <p:cNvSpPr/>
          <p:nvPr/>
        </p:nvSpPr>
        <p:spPr>
          <a:xfrm>
            <a:off x="6701040" y="2900160"/>
            <a:ext cx="1144440" cy="1793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0" lang="fr-FR" sz="1600" spc="-1" strike="noStrike">
                <a:solidFill>
                  <a:srgbClr val="000000"/>
                </a:solidFill>
                <a:latin typeface="Calibri"/>
                <a:ea typeface="DejaVu Sans"/>
              </a:rPr>
              <a:t>Partenariat </a:t>
            </a:r>
            <a:endParaRPr b="0" lang="fr-FR" sz="1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fr-FR" sz="1600" spc="-1" strike="noStrike">
                <a:solidFill>
                  <a:srgbClr val="000000"/>
                </a:solidFill>
                <a:latin typeface="Calibri"/>
                <a:ea typeface="DejaVu Sans"/>
              </a:rPr>
              <a:t>Multi ONG,</a:t>
            </a:r>
            <a:endParaRPr b="0" lang="fr-FR" sz="1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fr-FR" sz="1600" spc="-1" strike="noStrike">
                <a:solidFill>
                  <a:srgbClr val="000000"/>
                </a:solidFill>
                <a:latin typeface="Calibri"/>
                <a:ea typeface="DejaVu Sans"/>
              </a:rPr>
              <a:t>financier,</a:t>
            </a:r>
            <a:endParaRPr b="0" lang="fr-FR" sz="1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fr-FR" sz="1600" spc="-1" strike="noStrike">
                <a:solidFill>
                  <a:srgbClr val="000000"/>
                </a:solidFill>
                <a:latin typeface="Calibri"/>
                <a:ea typeface="DejaVu Sans"/>
              </a:rPr>
              <a:t>techniques,</a:t>
            </a:r>
            <a:endParaRPr b="0" lang="fr-FR" sz="1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fr-FR" sz="1600" spc="-1" strike="noStrike">
                <a:solidFill>
                  <a:srgbClr val="000000"/>
                </a:solidFill>
                <a:latin typeface="Calibri"/>
                <a:ea typeface="DejaVu Sans"/>
              </a:rPr>
              <a:t>Ingénierie </a:t>
            </a:r>
            <a:endParaRPr b="0" lang="fr-FR" sz="1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fr-FR" sz="1600" spc="-1" strike="noStrike">
                <a:solidFill>
                  <a:srgbClr val="000000"/>
                </a:solidFill>
                <a:latin typeface="Calibri"/>
                <a:ea typeface="DejaVu Sans"/>
              </a:rPr>
              <a:t>de projet</a:t>
            </a:r>
            <a:endParaRPr b="0" lang="fr-FR" sz="1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fr-FR" sz="1600" spc="-1" strike="noStrike">
              <a:latin typeface="Arial"/>
            </a:endParaRPr>
          </a:p>
        </p:txBody>
      </p:sp>
      <p:sp>
        <p:nvSpPr>
          <p:cNvPr id="274" name="ZoneTexte 11"/>
          <p:cNvSpPr/>
          <p:nvPr/>
        </p:nvSpPr>
        <p:spPr>
          <a:xfrm>
            <a:off x="4488840" y="4788000"/>
            <a:ext cx="1467360" cy="394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1" i="1" lang="fr-FR" sz="2000" spc="-1" strike="noStrike">
                <a:solidFill>
                  <a:srgbClr val="000000"/>
                </a:solidFill>
                <a:latin typeface="Calibri"/>
                <a:ea typeface="DejaVu Sans"/>
              </a:rPr>
              <a:t>Impact local</a:t>
            </a:r>
            <a:endParaRPr b="0" lang="fr-FR" sz="2000" spc="-1" strike="noStrike">
              <a:latin typeface="Arial"/>
            </a:endParaRPr>
          </a:p>
        </p:txBody>
      </p:sp>
      <p:sp>
        <p:nvSpPr>
          <p:cNvPr id="275" name="ZoneTexte 12"/>
          <p:cNvSpPr/>
          <p:nvPr/>
        </p:nvSpPr>
        <p:spPr>
          <a:xfrm>
            <a:off x="8639640" y="142920"/>
            <a:ext cx="3364920" cy="1186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r">
              <a:lnSpc>
                <a:spcPct val="100000"/>
              </a:lnSpc>
            </a:pPr>
            <a:r>
              <a:rPr b="1" lang="fr-FR" sz="2400" spc="-1" strike="noStrike">
                <a:solidFill>
                  <a:srgbClr val="ff0000"/>
                </a:solidFill>
                <a:latin typeface="Arial"/>
                <a:ea typeface="DejaVu Sans"/>
              </a:rPr>
              <a:t>Programme conçu dans une approche itérative</a:t>
            </a:r>
            <a:endParaRPr b="0" lang="fr-FR" sz="2400" spc="-1" strike="noStrike">
              <a:latin typeface="Arial"/>
            </a:endParaRPr>
          </a:p>
        </p:txBody>
      </p:sp>
      <p:sp>
        <p:nvSpPr>
          <p:cNvPr id="276" name="ZoneTexte 13"/>
          <p:cNvSpPr/>
          <p:nvPr/>
        </p:nvSpPr>
        <p:spPr>
          <a:xfrm>
            <a:off x="10969200" y="6381360"/>
            <a:ext cx="1386720" cy="36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lang="fr-FR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- </a:t>
            </a:r>
            <a:fld id="{C4C89213-CD0C-4A05-B600-9FFC2E6F96AA}" type="slidenum">
              <a:rPr b="0" lang="fr-FR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&lt;numéro&gt;</a:t>
            </a:fld>
            <a:r>
              <a:rPr b="0" lang="fr-FR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 -</a:t>
            </a:r>
            <a:endParaRPr b="0" lang="fr-FR" sz="1800" spc="-1" strike="noStrike">
              <a:latin typeface="Arial"/>
            </a:endParaRPr>
          </a:p>
        </p:txBody>
      </p:sp>
      <p:sp>
        <p:nvSpPr>
          <p:cNvPr id="277" name="ZoneTexte 14"/>
          <p:cNvSpPr/>
          <p:nvPr/>
        </p:nvSpPr>
        <p:spPr>
          <a:xfrm>
            <a:off x="2918880" y="4088160"/>
            <a:ext cx="1296720" cy="576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0" lang="fr-FR" sz="1600" spc="-1" strike="noStrike">
                <a:solidFill>
                  <a:srgbClr val="000000"/>
                </a:solidFill>
                <a:latin typeface="Calibri"/>
                <a:ea typeface="DejaVu Sans"/>
              </a:rPr>
              <a:t>Evaluation,</a:t>
            </a:r>
            <a:endParaRPr b="0" lang="fr-FR" sz="1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fr-FR" sz="1600" spc="-1" strike="noStrike">
                <a:solidFill>
                  <a:srgbClr val="000000"/>
                </a:solidFill>
                <a:latin typeface="Calibri"/>
                <a:ea typeface="DejaVu Sans"/>
              </a:rPr>
              <a:t>Capitalisation</a:t>
            </a:r>
            <a:endParaRPr b="0" lang="fr-FR" sz="1600" spc="-1" strike="noStrike">
              <a:latin typeface="Arial"/>
            </a:endParaRPr>
          </a:p>
        </p:txBody>
      </p:sp>
      <p:sp>
        <p:nvSpPr>
          <p:cNvPr id="278" name="Flèche courbée vers la droite 4"/>
          <p:cNvSpPr/>
          <p:nvPr/>
        </p:nvSpPr>
        <p:spPr>
          <a:xfrm flipV="1" rot="10800000">
            <a:off x="7124760" y="1260000"/>
            <a:ext cx="2019240" cy="4674960"/>
          </a:xfrm>
          <a:prstGeom prst="curvedRightArrow">
            <a:avLst>
              <a:gd name="adj1" fmla="val 25000"/>
              <a:gd name="adj2" fmla="val 50000"/>
              <a:gd name="adj3" fmla="val 25000"/>
            </a:avLst>
          </a:prstGeom>
          <a:solidFill>
            <a:srgbClr val="66ff33"/>
          </a:solidFill>
          <a:ln>
            <a:solidFill>
              <a:srgbClr val="3a5f8b"/>
            </a:solidFill>
            <a:round/>
            <a:headEnd len="med" type="triangle" w="med"/>
            <a:tailEnd len="med" type="triangle" w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79" name="Flèche courbée vers la droite 5"/>
          <p:cNvSpPr/>
          <p:nvPr/>
        </p:nvSpPr>
        <p:spPr>
          <a:xfrm flipV="1">
            <a:off x="1631520" y="1069560"/>
            <a:ext cx="2073960" cy="4674960"/>
          </a:xfrm>
          <a:prstGeom prst="curvedRightArrow">
            <a:avLst>
              <a:gd name="adj1" fmla="val 25000"/>
              <a:gd name="adj2" fmla="val 50000"/>
              <a:gd name="adj3" fmla="val 25000"/>
            </a:avLst>
          </a:prstGeom>
          <a:solidFill>
            <a:srgbClr val="66ff33"/>
          </a:solidFill>
          <a:ln>
            <a:solidFill>
              <a:srgbClr val="3a5f8b"/>
            </a:solidFill>
            <a:round/>
            <a:headEnd len="med" type="triangle" w="med"/>
            <a:tailEnd len="med" type="triangle" w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80" name="ZoneTexte 15"/>
          <p:cNvSpPr/>
          <p:nvPr/>
        </p:nvSpPr>
        <p:spPr>
          <a:xfrm>
            <a:off x="2085120" y="2820600"/>
            <a:ext cx="1188360" cy="1063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lang="fr-FR" sz="1600" spc="-1" strike="noStrike">
                <a:solidFill>
                  <a:srgbClr val="000000"/>
                </a:solidFill>
                <a:latin typeface="Calibri"/>
                <a:ea typeface="DejaVu Sans"/>
              </a:rPr>
              <a:t>Extension,</a:t>
            </a:r>
            <a:endParaRPr b="0" lang="fr-FR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fr-FR" sz="1600" spc="-1" strike="noStrike">
                <a:solidFill>
                  <a:srgbClr val="000000"/>
                </a:solidFill>
                <a:latin typeface="Calibri"/>
                <a:ea typeface="DejaVu Sans"/>
              </a:rPr>
              <a:t>Adaptation, </a:t>
            </a:r>
            <a:endParaRPr b="0" lang="fr-FR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fr-FR" sz="1600" spc="-1" strike="noStrike">
                <a:solidFill>
                  <a:srgbClr val="000000"/>
                </a:solidFill>
                <a:latin typeface="Calibri"/>
                <a:ea typeface="DejaVu Sans"/>
              </a:rPr>
              <a:t>Contextua-</a:t>
            </a:r>
            <a:endParaRPr b="0" lang="fr-FR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fr-FR" sz="1600" spc="-1" strike="noStrike">
                <a:solidFill>
                  <a:srgbClr val="000000"/>
                </a:solidFill>
                <a:latin typeface="Calibri"/>
                <a:ea typeface="DejaVu Sans"/>
              </a:rPr>
              <a:t>lisation</a:t>
            </a:r>
            <a:endParaRPr b="0" lang="fr-FR" sz="1600" spc="-1" strike="noStrike">
              <a:latin typeface="Arial"/>
            </a:endParaRPr>
          </a:p>
        </p:txBody>
      </p:sp>
      <p:sp>
        <p:nvSpPr>
          <p:cNvPr id="281" name="ZoneTexte 16"/>
          <p:cNvSpPr/>
          <p:nvPr/>
        </p:nvSpPr>
        <p:spPr>
          <a:xfrm>
            <a:off x="4349880" y="5484960"/>
            <a:ext cx="1914120" cy="699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1" i="1" lang="fr-FR" sz="2000" spc="-1" strike="noStrike">
                <a:solidFill>
                  <a:srgbClr val="000000"/>
                </a:solidFill>
                <a:latin typeface="Calibri"/>
                <a:ea typeface="DejaVu Sans"/>
              </a:rPr>
              <a:t>Impact régional,</a:t>
            </a:r>
            <a:endParaRPr b="0" lang="fr-FR" sz="2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i="1" lang="fr-FR" sz="2000" spc="-1" strike="noStrike">
                <a:solidFill>
                  <a:srgbClr val="000000"/>
                </a:solidFill>
                <a:latin typeface="Calibri"/>
                <a:ea typeface="DejaVu Sans"/>
              </a:rPr>
              <a:t>nationa</a:t>
            </a:r>
            <a:r>
              <a:rPr b="1" i="1" lang="fr-FR" sz="1600" spc="-1" strike="noStrike">
                <a:solidFill>
                  <a:srgbClr val="000000"/>
                </a:solidFill>
                <a:latin typeface="Calibri"/>
                <a:ea typeface="DejaVu Sans"/>
              </a:rPr>
              <a:t>l</a:t>
            </a:r>
            <a:endParaRPr b="0" lang="fr-FR" sz="1600" spc="-1" strike="noStrike">
              <a:latin typeface="Arial"/>
            </a:endParaRPr>
          </a:p>
        </p:txBody>
      </p:sp>
      <p:sp>
        <p:nvSpPr>
          <p:cNvPr id="282" name="ZoneTexte 17"/>
          <p:cNvSpPr/>
          <p:nvPr/>
        </p:nvSpPr>
        <p:spPr>
          <a:xfrm>
            <a:off x="4651560" y="864000"/>
            <a:ext cx="1621440" cy="1186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1" lang="fr-FR" sz="1800" spc="-1" strike="noStrike">
                <a:solidFill>
                  <a:srgbClr val="00b050"/>
                </a:solidFill>
                <a:latin typeface="Calibri"/>
                <a:ea typeface="DejaVu Sans"/>
              </a:rPr>
              <a:t>Prototype,</a:t>
            </a:r>
            <a:endParaRPr b="0" lang="fr-FR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FR" sz="1800" spc="-1" strike="noStrike">
                <a:solidFill>
                  <a:srgbClr val="00b050"/>
                </a:solidFill>
                <a:latin typeface="Calibri"/>
                <a:ea typeface="DejaVu Sans"/>
              </a:rPr>
              <a:t>Démonstrateur</a:t>
            </a:r>
            <a:endParaRPr b="0" lang="fr-FR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FR" sz="1800" spc="-1" strike="noStrike">
                <a:solidFill>
                  <a:srgbClr val="00b050"/>
                </a:solidFill>
                <a:latin typeface="Calibri"/>
                <a:ea typeface="DejaVu Sans"/>
              </a:rPr>
              <a:t>Visible</a:t>
            </a:r>
            <a:endParaRPr b="0" lang="fr-FR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FR" sz="1800" spc="-1" strike="noStrike">
                <a:solidFill>
                  <a:srgbClr val="00b050"/>
                </a:solidFill>
                <a:latin typeface="Calibri"/>
                <a:ea typeface="DejaVu Sans"/>
              </a:rPr>
              <a:t>réplicable</a:t>
            </a:r>
            <a:endParaRPr b="0" lang="fr-FR" sz="1800" spc="-1" strike="noStrike">
              <a:latin typeface="Arial"/>
            </a:endParaRPr>
          </a:p>
        </p:txBody>
      </p:sp>
      <p:sp>
        <p:nvSpPr>
          <p:cNvPr id="283" name="Flèche droite 2"/>
          <p:cNvSpPr/>
          <p:nvPr/>
        </p:nvSpPr>
        <p:spPr>
          <a:xfrm rot="19261800">
            <a:off x="6531840" y="2059920"/>
            <a:ext cx="739440" cy="388800"/>
          </a:xfrm>
          <a:prstGeom prst="rightArrow">
            <a:avLst>
              <a:gd name="adj1" fmla="val 5562"/>
              <a:gd name="adj2" fmla="val 56921"/>
            </a:avLst>
          </a:prstGeom>
          <a:solidFill>
            <a:srgbClr val="4f81bd"/>
          </a:solidFill>
          <a:ln>
            <a:solidFill>
              <a:srgbClr val="3a5f8b"/>
            </a:solidFill>
            <a:round/>
            <a:headEnd len="med" type="triangle" w="med"/>
            <a:tailEnd len="med" type="triangle" w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"/>
          <p:cNvSpPr/>
          <p:nvPr/>
        </p:nvSpPr>
        <p:spPr>
          <a:xfrm>
            <a:off x="2160000" y="170280"/>
            <a:ext cx="7663320" cy="545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marL="216000" indent="-216000" algn="ctr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fr-FR" sz="2400" spc="-1" strike="noStrike">
                <a:solidFill>
                  <a:srgbClr val="c9211e"/>
                </a:solidFill>
                <a:latin typeface="Arial"/>
                <a:ea typeface="DejaVu Sans"/>
              </a:rPr>
              <a:t>R5 : Risques, hypothèses de changement sur lesquelles s’appuie le projet</a:t>
            </a:r>
            <a:endParaRPr b="0" lang="fr-FR" sz="2400" spc="-1" strike="noStrike">
              <a:latin typeface="Arial"/>
            </a:endParaRPr>
          </a:p>
        </p:txBody>
      </p:sp>
      <p:sp>
        <p:nvSpPr>
          <p:cNvPr id="285" name=""/>
          <p:cNvSpPr/>
          <p:nvPr/>
        </p:nvSpPr>
        <p:spPr>
          <a:xfrm>
            <a:off x="1564560" y="2098800"/>
            <a:ext cx="4731840" cy="1365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fr-FR" sz="1800" spc="-1" strike="noStrike">
                <a:solidFill>
                  <a:srgbClr val="000000"/>
                </a:solidFill>
                <a:latin typeface="Arial"/>
                <a:ea typeface="DejaVu Sans"/>
              </a:rPr>
              <a:t>Etablir une analyse de risque</a:t>
            </a:r>
            <a:endParaRPr b="0" lang="fr-FR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fr-FR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fr-FR" sz="1800" spc="-1" strike="noStrike">
                <a:solidFill>
                  <a:srgbClr val="000000"/>
                </a:solidFill>
                <a:latin typeface="Arial"/>
                <a:ea typeface="DejaVu Sans"/>
              </a:rPr>
              <a:t>Diagramme SWOT</a:t>
            </a:r>
            <a:endParaRPr b="0" lang="fr-FR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fr-FR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fr-FR" sz="1800" spc="-1" strike="noStrike">
              <a:latin typeface="Arial"/>
            </a:endParaRPr>
          </a:p>
        </p:txBody>
      </p:sp>
      <p:graphicFrame>
        <p:nvGraphicFramePr>
          <p:cNvPr id="286" name=""/>
          <p:cNvGraphicFramePr/>
          <p:nvPr/>
        </p:nvGraphicFramePr>
        <p:xfrm>
          <a:off x="3268440" y="3391920"/>
          <a:ext cx="5075280" cy="1439280"/>
        </p:xfrm>
        <a:graphic>
          <a:graphicData uri="http://schemas.openxmlformats.org/drawingml/2006/table">
            <a:tbl>
              <a:tblPr/>
              <a:tblGrid>
                <a:gridCol w="2537640"/>
                <a:gridCol w="2538000"/>
              </a:tblGrid>
              <a:tr h="71964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fr-FR" sz="1800" spc="-1" strike="noStrike">
                          <a:latin typeface="Arial"/>
                        </a:rPr>
                        <a:t>Forces</a:t>
                      </a:r>
                      <a:endParaRPr b="0" lang="fr-FR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fr-FR" sz="1800" spc="-1" strike="noStrike">
                          <a:latin typeface="Arial"/>
                        </a:rPr>
                        <a:t>Faiblesses</a:t>
                      </a:r>
                      <a:endParaRPr b="0" lang="fr-FR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</a:tr>
              <a:tr h="72000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fr-FR" sz="1800" spc="-1" strike="noStrike">
                          <a:latin typeface="Arial"/>
                        </a:rPr>
                        <a:t>Opportunités</a:t>
                      </a:r>
                      <a:endParaRPr b="0" lang="fr-FR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fr-FR" sz="1800" spc="-1" strike="noStrike">
                          <a:latin typeface="Arial"/>
                        </a:rPr>
                        <a:t>Menaces</a:t>
                      </a:r>
                      <a:endParaRPr b="0" lang="fr-FR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"/>
          <p:cNvSpPr/>
          <p:nvPr/>
        </p:nvSpPr>
        <p:spPr>
          <a:xfrm>
            <a:off x="1454040" y="360000"/>
            <a:ext cx="8873280" cy="594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marL="216000" indent="-216000" algn="ctr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fr-FR" sz="2400" spc="-1" strike="noStrike">
                <a:solidFill>
                  <a:srgbClr val="c9211e"/>
                </a:solidFill>
                <a:latin typeface="Arial"/>
                <a:ea typeface="DejaVu Sans"/>
              </a:rPr>
              <a:t>R2 : Parties prenantes, besoins, conflits potentiels, motivations, capacités</a:t>
            </a:r>
            <a:endParaRPr b="0" lang="fr-FR" sz="2400" spc="-1" strike="noStrike">
              <a:latin typeface="Arial"/>
            </a:endParaRPr>
          </a:p>
        </p:txBody>
      </p:sp>
      <p:sp>
        <p:nvSpPr>
          <p:cNvPr id="288" name=""/>
          <p:cNvSpPr/>
          <p:nvPr/>
        </p:nvSpPr>
        <p:spPr>
          <a:xfrm>
            <a:off x="1080000" y="1980000"/>
            <a:ext cx="10076400" cy="3835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marL="216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200" spc="-1" strike="noStrike">
                <a:solidFill>
                  <a:srgbClr val="060505"/>
                </a:solidFill>
                <a:latin typeface="Arial"/>
                <a:ea typeface="Arial"/>
              </a:rPr>
              <a:t>GREF</a:t>
            </a:r>
            <a:endParaRPr b="0" lang="fr-FR" sz="2200" spc="-1" strike="noStrike">
              <a:latin typeface="Arial"/>
            </a:endParaRPr>
          </a:p>
          <a:p>
            <a:pPr marL="216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200" spc="-1" strike="noStrike">
                <a:solidFill>
                  <a:srgbClr val="060505"/>
                </a:solidFill>
                <a:latin typeface="Arial"/>
                <a:ea typeface="Arial"/>
              </a:rPr>
              <a:t>Apprenants (cible)</a:t>
            </a:r>
            <a:endParaRPr b="0" lang="fr-FR" sz="2200" spc="-1" strike="noStrike">
              <a:latin typeface="Arial"/>
            </a:endParaRPr>
          </a:p>
          <a:p>
            <a:pPr marL="216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200" spc="-1" strike="noStrike">
                <a:solidFill>
                  <a:srgbClr val="060505"/>
                </a:solidFill>
                <a:latin typeface="Arial"/>
                <a:ea typeface="Arial"/>
              </a:rPr>
              <a:t>Formateurs, accompagnateurs</a:t>
            </a:r>
            <a:endParaRPr b="0" lang="fr-FR" sz="2200" spc="-1" strike="noStrike">
              <a:latin typeface="Arial"/>
            </a:endParaRPr>
          </a:p>
          <a:p>
            <a:pPr marL="216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200" spc="-1" strike="noStrike">
                <a:solidFill>
                  <a:srgbClr val="060505"/>
                </a:solidFill>
                <a:latin typeface="Arial"/>
                <a:ea typeface="Arial"/>
              </a:rPr>
              <a:t>Acteurs locaux, société civile</a:t>
            </a:r>
            <a:endParaRPr b="0" lang="fr-FR" sz="2200" spc="-1" strike="noStrike">
              <a:latin typeface="Arial"/>
            </a:endParaRPr>
          </a:p>
          <a:p>
            <a:pPr marL="216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SN" sz="2200" spc="-1" strike="noStrike">
                <a:solidFill>
                  <a:srgbClr val="000000"/>
                </a:solidFill>
                <a:latin typeface="Arial"/>
                <a:ea typeface="DejaVu Sans"/>
              </a:rPr>
              <a:t>Administrations, Institutions  locales, communes</a:t>
            </a:r>
            <a:endParaRPr b="0" lang="fr-FR" sz="2200" spc="-1" strike="noStrike">
              <a:latin typeface="Arial"/>
            </a:endParaRPr>
          </a:p>
          <a:p>
            <a:pPr marL="216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SN" sz="2200" spc="-1" strike="noStrike">
                <a:solidFill>
                  <a:srgbClr val="000000"/>
                </a:solidFill>
                <a:latin typeface="Arial"/>
                <a:ea typeface="DejaVu Sans"/>
              </a:rPr>
              <a:t>Associations françaises partenaires</a:t>
            </a:r>
            <a:endParaRPr b="0" lang="fr-FR" sz="2200" spc="-1" strike="noStrike">
              <a:latin typeface="Arial"/>
            </a:endParaRPr>
          </a:p>
          <a:p>
            <a:pPr marL="216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SN" sz="2200" spc="-1" strike="noStrike">
                <a:solidFill>
                  <a:srgbClr val="000000"/>
                </a:solidFill>
                <a:latin typeface="Arial"/>
                <a:ea typeface="DejaVu Sans"/>
              </a:rPr>
              <a:t>Entreprises privées clientes locales et internationales</a:t>
            </a:r>
            <a:endParaRPr b="0" lang="fr-FR" sz="2200" spc="-1" strike="noStrike">
              <a:latin typeface="Arial"/>
            </a:endParaRPr>
          </a:p>
          <a:p>
            <a:pPr marL="216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200" spc="-1" strike="noStrike">
                <a:solidFill>
                  <a:srgbClr val="060505"/>
                </a:solidFill>
                <a:latin typeface="Arial"/>
                <a:ea typeface="Arial"/>
              </a:rPr>
              <a:t>Financeurs</a:t>
            </a:r>
            <a:endParaRPr b="0" lang="fr-FR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"/>
          <p:cNvSpPr/>
          <p:nvPr/>
        </p:nvSpPr>
        <p:spPr>
          <a:xfrm>
            <a:off x="2520000" y="180000"/>
            <a:ext cx="6811920" cy="1104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marL="216000" indent="-216000" algn="ctr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fr-FR" sz="2400" spc="-1" strike="noStrike">
                <a:solidFill>
                  <a:srgbClr val="c9211e"/>
                </a:solidFill>
                <a:latin typeface="Arial"/>
                <a:ea typeface="DejaVu Sans"/>
              </a:rPr>
              <a:t>R3 : Objectifs de changement concrets attendus pour les principaux bénéficiaires</a:t>
            </a:r>
            <a:endParaRPr b="0" lang="fr-FR" sz="2400" spc="-1" strike="noStrike">
              <a:latin typeface="Arial"/>
            </a:endParaRPr>
          </a:p>
        </p:txBody>
      </p:sp>
      <p:sp>
        <p:nvSpPr>
          <p:cNvPr id="290" name=""/>
          <p:cNvSpPr/>
          <p:nvPr/>
        </p:nvSpPr>
        <p:spPr>
          <a:xfrm>
            <a:off x="1405440" y="1767960"/>
            <a:ext cx="9029520" cy="3614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just">
              <a:lnSpc>
                <a:spcPct val="115000"/>
              </a:lnSpc>
            </a:pPr>
            <a:r>
              <a:rPr b="0" lang="fr-FR" sz="2000" spc="-1" strike="noStrike">
                <a:solidFill>
                  <a:srgbClr val="060505"/>
                </a:solidFill>
                <a:latin typeface="Arial"/>
                <a:ea typeface="Arial"/>
              </a:rPr>
              <a:t>Recherche d’un impact durable, d’une pérennité</a:t>
            </a:r>
            <a:endParaRPr b="0" lang="fr-FR" sz="2000" spc="-1" strike="noStrike">
              <a:latin typeface="Arial"/>
            </a:endParaRPr>
          </a:p>
          <a:p>
            <a:pPr algn="just">
              <a:lnSpc>
                <a:spcPct val="115000"/>
              </a:lnSpc>
            </a:pPr>
            <a:endParaRPr b="0" lang="fr-FR" sz="2000" spc="-1" strike="noStrike">
              <a:latin typeface="Arial"/>
            </a:endParaRPr>
          </a:p>
          <a:p>
            <a:pPr marL="216000" indent="-216000" algn="just">
              <a:lnSpc>
                <a:spcPct val="115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solidFill>
                  <a:srgbClr val="060505"/>
                </a:solidFill>
                <a:latin typeface="Arial"/>
                <a:ea typeface="Arial"/>
              </a:rPr>
              <a:t>Faciliter l'insertion professionnelle des jeunes et moins jeunes, </a:t>
            </a:r>
            <a:endParaRPr b="0" lang="fr-FR" sz="2000" spc="-1" strike="noStrike">
              <a:latin typeface="Arial"/>
            </a:endParaRPr>
          </a:p>
          <a:p>
            <a:pPr marL="216000" indent="-216000" algn="just">
              <a:lnSpc>
                <a:spcPct val="115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solidFill>
                  <a:srgbClr val="060505"/>
                </a:solidFill>
                <a:latin typeface="Arial"/>
                <a:ea typeface="Arial"/>
              </a:rPr>
              <a:t>Agir sur des territoires où le GREF et ses partenaires interviennent sur d’autres territoires où des besoins sont identifiés,</a:t>
            </a:r>
            <a:endParaRPr b="0" lang="fr-FR" sz="2000" spc="-1" strike="noStrike">
              <a:latin typeface="Arial"/>
            </a:endParaRPr>
          </a:p>
          <a:p>
            <a:pPr marL="216000" indent="-216000" algn="just">
              <a:lnSpc>
                <a:spcPct val="115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solidFill>
                  <a:srgbClr val="060505"/>
                </a:solidFill>
                <a:latin typeface="Arial"/>
                <a:ea typeface="Arial"/>
              </a:rPr>
              <a:t>Renforcer les compétences des jeunes</a:t>
            </a:r>
            <a:endParaRPr b="0" lang="fr-FR" sz="2000" spc="-1" strike="noStrike">
              <a:latin typeface="Arial"/>
            </a:endParaRPr>
          </a:p>
          <a:p>
            <a:pPr marL="216000" indent="-216000" algn="just">
              <a:lnSpc>
                <a:spcPct val="115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solidFill>
                  <a:srgbClr val="060505"/>
                </a:solidFill>
                <a:latin typeface="Arial"/>
                <a:ea typeface="Arial"/>
              </a:rPr>
              <a:t>Faciliter l'accès à l'éducation</a:t>
            </a:r>
            <a:endParaRPr b="0" lang="fr-FR" sz="2000" spc="-1" strike="noStrike">
              <a:latin typeface="Arial"/>
            </a:endParaRPr>
          </a:p>
          <a:p>
            <a:pPr marL="216000" indent="-216000" algn="just">
              <a:lnSpc>
                <a:spcPct val="115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solidFill>
                  <a:srgbClr val="060505"/>
                </a:solidFill>
                <a:latin typeface="Arial"/>
                <a:ea typeface="Arial"/>
              </a:rPr>
              <a:t>Créer des opportunités d'emploi durable,</a:t>
            </a:r>
            <a:endParaRPr b="0" lang="fr-FR" sz="2000" spc="-1" strike="noStrike">
              <a:latin typeface="Arial"/>
            </a:endParaRPr>
          </a:p>
          <a:p>
            <a:pPr marL="216000" indent="-216000" algn="just">
              <a:lnSpc>
                <a:spcPct val="115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solidFill>
                  <a:srgbClr val="060505"/>
                </a:solidFill>
                <a:latin typeface="Arial"/>
                <a:ea typeface="Arial"/>
              </a:rPr>
              <a:t>Accompagner les personnes avec des liens forts avec des acteurs économiques susceptibles de leur offrir des emplois.</a:t>
            </a:r>
            <a:endParaRPr b="0" lang="fr-FR" sz="2000" spc="-1" strike="noStrike">
              <a:latin typeface="Arial"/>
            </a:endParaRPr>
          </a:p>
          <a:p>
            <a:pPr marL="216000" indent="-216000" algn="just">
              <a:lnSpc>
                <a:spcPct val="115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solidFill>
                  <a:srgbClr val="060505"/>
                </a:solidFill>
                <a:latin typeface="Arial"/>
                <a:ea typeface="Arial"/>
              </a:rPr>
              <a:t>Développer et exploiter avec les partenaires locaux des études marchés identifiant des bassins d’emploi. </a:t>
            </a:r>
            <a:endParaRPr b="0" lang="fr-FR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"/>
          <p:cNvSpPr/>
          <p:nvPr/>
        </p:nvSpPr>
        <p:spPr>
          <a:xfrm>
            <a:off x="2736000" y="144000"/>
            <a:ext cx="7338960" cy="594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marL="216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fr-FR" sz="2400" spc="-1" strike="noStrike">
                <a:solidFill>
                  <a:srgbClr val="c9211e"/>
                </a:solidFill>
                <a:latin typeface="Arial"/>
                <a:ea typeface="DejaVu Sans"/>
              </a:rPr>
              <a:t>R4 : Différentes stratégies possibles et choix</a:t>
            </a:r>
            <a:endParaRPr b="0" lang="fr-FR" sz="2400" spc="-1" strike="noStrike">
              <a:latin typeface="Arial"/>
            </a:endParaRPr>
          </a:p>
        </p:txBody>
      </p:sp>
      <p:sp>
        <p:nvSpPr>
          <p:cNvPr id="292" name=""/>
          <p:cNvSpPr/>
          <p:nvPr/>
        </p:nvSpPr>
        <p:spPr>
          <a:xfrm>
            <a:off x="1526040" y="1620000"/>
            <a:ext cx="8908920" cy="4335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fr-FR" sz="2000" spc="-1" strike="noStrike">
                <a:solidFill>
                  <a:srgbClr val="000000"/>
                </a:solidFill>
                <a:latin typeface="Arial"/>
                <a:ea typeface="DejaVu Sans"/>
              </a:rPr>
              <a:t>Identifier les stratégies possibles selon les thématiques et les contextes</a:t>
            </a:r>
            <a:endParaRPr b="0" lang="fr-FR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fr-FR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fr-FR" sz="2000" spc="-1" strike="noStrike">
                <a:solidFill>
                  <a:srgbClr val="000000"/>
                </a:solidFill>
                <a:latin typeface="Arial"/>
                <a:ea typeface="DejaVu Sans"/>
              </a:rPr>
              <a:t>Peut-on faire un choix unique pour l’ensemble du programme ?</a:t>
            </a:r>
            <a:endParaRPr b="0" lang="fr-FR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fr-FR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fr-FR" sz="2000" spc="-1" strike="noStrike">
                <a:solidFill>
                  <a:srgbClr val="000000"/>
                </a:solidFill>
                <a:latin typeface="Arial"/>
                <a:ea typeface="DejaVu Sans"/>
              </a:rPr>
              <a:t>Factoriser la démarche</a:t>
            </a:r>
            <a:endParaRPr b="0" lang="fr-FR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fr-FR" sz="2000" spc="-1" strike="noStrike">
              <a:latin typeface="Arial"/>
            </a:endParaRPr>
          </a:p>
          <a:p>
            <a:pPr marL="720000" indent="-216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solidFill>
                  <a:srgbClr val="000000"/>
                </a:solidFill>
                <a:latin typeface="Arial"/>
                <a:ea typeface="DejaVu Sans"/>
              </a:rPr>
              <a:t>Cibler les publics défavorisés </a:t>
            </a:r>
            <a:endParaRPr b="0" lang="fr-FR" sz="2000" spc="-1" strike="noStrike">
              <a:latin typeface="Arial"/>
            </a:endParaRPr>
          </a:p>
          <a:p>
            <a:pPr marL="720000" indent="-216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solidFill>
                  <a:srgbClr val="000000"/>
                </a:solidFill>
                <a:latin typeface="Arial"/>
                <a:ea typeface="DejaVu Sans"/>
              </a:rPr>
              <a:t>Développer les compétences</a:t>
            </a:r>
            <a:endParaRPr b="0" lang="fr-FR" sz="2000" spc="-1" strike="noStrike">
              <a:latin typeface="Arial"/>
            </a:endParaRPr>
          </a:p>
          <a:p>
            <a:pPr marL="720000" indent="-216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solidFill>
                  <a:srgbClr val="000000"/>
                </a:solidFill>
                <a:latin typeface="Arial"/>
                <a:ea typeface="DejaVu Sans"/>
              </a:rPr>
              <a:t>Faciliter l’accès à l’éducation (savoir faire, savoir être)</a:t>
            </a:r>
            <a:endParaRPr b="0" lang="fr-FR" sz="2000" spc="-1" strike="noStrike">
              <a:latin typeface="Arial"/>
            </a:endParaRPr>
          </a:p>
          <a:p>
            <a:pPr marL="720000" indent="-216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solidFill>
                  <a:srgbClr val="000000"/>
                </a:solidFill>
                <a:latin typeface="Arial"/>
                <a:ea typeface="DejaVu Sans"/>
              </a:rPr>
              <a:t>Identifier les opportunités d’emploi</a:t>
            </a:r>
            <a:endParaRPr b="0" lang="fr-FR" sz="2000" spc="-1" strike="noStrike">
              <a:latin typeface="Arial"/>
            </a:endParaRPr>
          </a:p>
          <a:p>
            <a:pPr marL="720000" indent="-216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solidFill>
                  <a:srgbClr val="000000"/>
                </a:solidFill>
                <a:latin typeface="Arial"/>
                <a:ea typeface="DejaVu Sans"/>
              </a:rPr>
              <a:t>Solliciter l’entrepreneuriat</a:t>
            </a:r>
            <a:endParaRPr b="0" lang="fr-FR" sz="2000" spc="-1" strike="noStrike">
              <a:latin typeface="Arial"/>
            </a:endParaRPr>
          </a:p>
          <a:p>
            <a:pPr marL="720000" indent="-216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solidFill>
                  <a:srgbClr val="000000"/>
                </a:solidFill>
                <a:latin typeface="Arial"/>
                <a:ea typeface="DejaVu Sans"/>
              </a:rPr>
              <a:t>Accompagnement personnalisé</a:t>
            </a:r>
            <a:endParaRPr b="0" lang="fr-FR" sz="2000" spc="-1" strike="noStrike">
              <a:latin typeface="Arial"/>
            </a:endParaRPr>
          </a:p>
          <a:p>
            <a:pPr marL="720000" indent="-216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solidFill>
                  <a:srgbClr val="000000"/>
                </a:solidFill>
                <a:latin typeface="Arial"/>
                <a:ea typeface="DejaVu Sans"/>
              </a:rPr>
              <a:t>Approche méthodologique collaborative, co-construction</a:t>
            </a:r>
            <a:endParaRPr b="0" lang="fr-FR" sz="2000" spc="-1" strike="noStrike">
              <a:latin typeface="Arial"/>
            </a:endParaRPr>
          </a:p>
          <a:p>
            <a:pPr marL="720000" indent="-216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solidFill>
                  <a:srgbClr val="000000"/>
                </a:solidFill>
                <a:latin typeface="Arial"/>
                <a:ea typeface="DejaVu Sans"/>
              </a:rPr>
              <a:t>Identifier des indicateurs en terme d’employabilité </a:t>
            </a:r>
            <a:endParaRPr b="0" lang="fr-FR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fr-FR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"/>
          <p:cNvSpPr/>
          <p:nvPr/>
        </p:nvSpPr>
        <p:spPr>
          <a:xfrm>
            <a:off x="180000" y="1032840"/>
            <a:ext cx="11878560" cy="3652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marL="216000" indent="-216000" algn="just">
              <a:lnSpc>
                <a:spcPct val="150000"/>
              </a:lnSpc>
              <a:buClr>
                <a:srgbClr val="000000"/>
              </a:buClr>
              <a:buFont typeface="Wingdings" charset="2"/>
              <a:buChar char=""/>
            </a:pPr>
            <a:r>
              <a:rPr b="0" lang="fr-FR" sz="1800" spc="-1" strike="noStrike">
                <a:solidFill>
                  <a:srgbClr val="000000"/>
                </a:solidFill>
                <a:latin typeface="Arial"/>
                <a:ea typeface="Courier New"/>
              </a:rPr>
              <a:t> </a:t>
            </a:r>
            <a:r>
              <a:rPr b="0" lang="fr-FR" sz="2000" spc="-1" strike="noStrike">
                <a:solidFill>
                  <a:srgbClr val="000000"/>
                </a:solidFill>
                <a:latin typeface="Arial"/>
                <a:ea typeface="Courier New"/>
              </a:rPr>
              <a:t>S’appuyer sur les acteurs locaux (société civile, chercheurs, instances politiques, …), </a:t>
            </a:r>
            <a:r>
              <a:rPr b="1" lang="fr-FR" sz="2000" spc="-1" strike="noStrike">
                <a:solidFill>
                  <a:srgbClr val="000000"/>
                </a:solidFill>
                <a:latin typeface="Arial"/>
                <a:ea typeface="Courier New"/>
              </a:rPr>
              <a:t>sites pilotes</a:t>
            </a:r>
            <a:endParaRPr b="0" lang="fr-FR" sz="2000" spc="-1" strike="noStrike">
              <a:latin typeface="Arial"/>
            </a:endParaRPr>
          </a:p>
          <a:p>
            <a:pPr marL="216000" indent="-216000" algn="just">
              <a:lnSpc>
                <a:spcPct val="150000"/>
              </a:lnSpc>
              <a:buClr>
                <a:srgbClr val="000000"/>
              </a:buClr>
              <a:buFont typeface="Wingdings" charset="2"/>
              <a:buChar char=""/>
            </a:pPr>
            <a:r>
              <a:rPr b="0" lang="fr-FR" sz="2000" spc="-1" strike="noStrike">
                <a:solidFill>
                  <a:srgbClr val="000000"/>
                </a:solidFill>
                <a:latin typeface="Arial"/>
                <a:ea typeface="Courier New"/>
              </a:rPr>
              <a:t> </a:t>
            </a:r>
            <a:r>
              <a:rPr b="0" lang="fr-FR" sz="2000" spc="-1" strike="noStrike">
                <a:solidFill>
                  <a:srgbClr val="000000"/>
                </a:solidFill>
                <a:latin typeface="Arial"/>
                <a:ea typeface="Courier New"/>
              </a:rPr>
              <a:t>Offrir des compétences techniques nécessaires </a:t>
            </a:r>
            <a:r>
              <a:rPr b="0" i="1" lang="fr-FR" sz="2000" spc="-1" strike="noStrike">
                <a:solidFill>
                  <a:srgbClr val="000000"/>
                </a:solidFill>
                <a:latin typeface="Arial"/>
                <a:ea typeface="Courier New"/>
              </a:rPr>
              <a:t>vs</a:t>
            </a:r>
            <a:r>
              <a:rPr b="0" lang="fr-FR" sz="2000" spc="-1" strike="noStrike">
                <a:solidFill>
                  <a:srgbClr val="000000"/>
                </a:solidFill>
                <a:latin typeface="Arial"/>
                <a:ea typeface="Courier New"/>
              </a:rPr>
              <a:t> opportunités d’emploi  (existantes ou futures)</a:t>
            </a:r>
            <a:endParaRPr b="0" lang="fr-FR" sz="2000" spc="-1" strike="noStrike">
              <a:latin typeface="Arial"/>
            </a:endParaRPr>
          </a:p>
          <a:p>
            <a:pPr marL="216000" indent="-216000" algn="just">
              <a:lnSpc>
                <a:spcPct val="150000"/>
              </a:lnSpc>
              <a:buClr>
                <a:srgbClr val="000000"/>
              </a:buClr>
              <a:buFont typeface="Wingdings" charset="2"/>
              <a:buChar char=""/>
            </a:pPr>
            <a:r>
              <a:rPr b="0" lang="fr-FR" sz="2000" spc="-1" strike="noStrike">
                <a:solidFill>
                  <a:srgbClr val="000000"/>
                </a:solidFill>
                <a:latin typeface="Arial"/>
                <a:ea typeface="Courier New"/>
              </a:rPr>
              <a:t> </a:t>
            </a:r>
            <a:r>
              <a:rPr b="0" lang="fr-FR" sz="2000" spc="-1" strike="noStrike">
                <a:solidFill>
                  <a:srgbClr val="000000"/>
                </a:solidFill>
                <a:latin typeface="Arial"/>
                <a:ea typeface="Courier New"/>
              </a:rPr>
              <a:t>Améliorer l'employabilité des individus</a:t>
            </a:r>
            <a:endParaRPr b="0" lang="fr-FR" sz="2000" spc="-1" strike="noStrike">
              <a:latin typeface="Arial"/>
            </a:endParaRPr>
          </a:p>
          <a:p>
            <a:pPr marL="216000" indent="-216000" algn="just">
              <a:lnSpc>
                <a:spcPct val="150000"/>
              </a:lnSpc>
              <a:buClr>
                <a:srgbClr val="000000"/>
              </a:buClr>
              <a:buFont typeface="Wingdings" charset="2"/>
              <a:buChar char=""/>
            </a:pPr>
            <a:r>
              <a:rPr b="0" lang="fr-FR" sz="2000" spc="-1" strike="noStrike">
                <a:solidFill>
                  <a:srgbClr val="000000"/>
                </a:solidFill>
                <a:latin typeface="Arial"/>
                <a:ea typeface="Courier New"/>
              </a:rPr>
              <a:t> </a:t>
            </a:r>
            <a:r>
              <a:rPr b="0" lang="fr-FR" sz="2000" spc="-1" strike="noStrike">
                <a:solidFill>
                  <a:srgbClr val="000000"/>
                </a:solidFill>
                <a:latin typeface="Arial"/>
                <a:ea typeface="Courier New"/>
              </a:rPr>
              <a:t>Répondre aux besoins en main-d'œuvre des entreprises, administrations</a:t>
            </a:r>
            <a:endParaRPr b="0" lang="fr-FR" sz="2000" spc="-1" strike="noStrike">
              <a:latin typeface="Arial"/>
            </a:endParaRPr>
          </a:p>
          <a:p>
            <a:pPr lvl="3" marL="864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fr-FR" sz="2000" spc="-1" strike="noStrike">
                <a:solidFill>
                  <a:srgbClr val="000000"/>
                </a:solidFill>
                <a:latin typeface="Arial"/>
                <a:ea typeface="Courier New"/>
              </a:rPr>
              <a:t>⇒ </a:t>
            </a:r>
            <a:r>
              <a:rPr b="0" lang="fr-FR" sz="2000" spc="-1" strike="noStrike">
                <a:solidFill>
                  <a:srgbClr val="000000"/>
                </a:solidFill>
                <a:latin typeface="Arial"/>
                <a:ea typeface="Courier New"/>
              </a:rPr>
              <a:t>Favorise le développement économique ET social.</a:t>
            </a:r>
            <a:endParaRPr b="0" lang="fr-FR" sz="2000" spc="-1" strike="noStrike">
              <a:latin typeface="Arial"/>
            </a:endParaRPr>
          </a:p>
          <a:p>
            <a:pPr algn="just">
              <a:lnSpc>
                <a:spcPct val="150000"/>
              </a:lnSpc>
            </a:pPr>
            <a:endParaRPr b="0" lang="fr-FR" sz="2000" spc="-1" strike="noStrike">
              <a:latin typeface="Arial"/>
            </a:endParaRPr>
          </a:p>
          <a:p>
            <a:pPr marL="216000" indent="-216000" algn="just">
              <a:lnSpc>
                <a:spcPct val="150000"/>
              </a:lnSpc>
              <a:buClr>
                <a:srgbClr val="000000"/>
              </a:buClr>
              <a:buFont typeface="Wingdings" charset="2"/>
              <a:buChar char=""/>
            </a:pPr>
            <a:r>
              <a:rPr b="1" lang="fr-FR" sz="20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b="1" lang="fr-FR" sz="2000" spc="-1" strike="noStrike">
                <a:solidFill>
                  <a:srgbClr val="000000"/>
                </a:solidFill>
                <a:latin typeface="Arial"/>
                <a:ea typeface="DejaVu Sans"/>
              </a:rPr>
              <a:t>Complémentarité des dispositifs </a:t>
            </a:r>
            <a:r>
              <a:rPr b="0" lang="fr-FR" sz="1800" spc="-1" strike="noStrike">
                <a:solidFill>
                  <a:srgbClr val="000000"/>
                </a:solidFill>
                <a:latin typeface="Arial"/>
                <a:ea typeface="DejaVu Sans"/>
              </a:rPr>
              <a:t>:</a:t>
            </a:r>
            <a:endParaRPr b="0" lang="fr-FR" sz="1800" spc="-1" strike="noStrike">
              <a:latin typeface="Arial"/>
            </a:endParaRPr>
          </a:p>
          <a:p>
            <a:pPr marL="360000" indent="-216000" algn="just">
              <a:lnSpc>
                <a:spcPct val="150000"/>
              </a:lnSpc>
              <a:buClr>
                <a:srgbClr val="000000"/>
              </a:buClr>
              <a:buFont typeface="Wingdings" charset="2"/>
              <a:buChar char=""/>
            </a:pPr>
            <a:r>
              <a:rPr b="0" lang="fr-FR" sz="18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b="0" lang="fr-FR" sz="2000" spc="-1" strike="noStrike">
                <a:solidFill>
                  <a:srgbClr val="000000"/>
                </a:solidFill>
                <a:latin typeface="Arial"/>
                <a:ea typeface="DejaVu Sans"/>
              </a:rPr>
              <a:t>De </a:t>
            </a:r>
            <a:r>
              <a:rPr b="1" lang="fr-FR" sz="2000" spc="-1" strike="noStrike">
                <a:solidFill>
                  <a:srgbClr val="000000"/>
                </a:solidFill>
                <a:latin typeface="Arial"/>
                <a:ea typeface="DejaVu Sans"/>
              </a:rPr>
              <a:t>formation</a:t>
            </a:r>
            <a:r>
              <a:rPr b="0" lang="fr-FR" sz="2000" spc="-1" strike="noStrike">
                <a:solidFill>
                  <a:srgbClr val="000000"/>
                </a:solidFill>
                <a:latin typeface="Arial"/>
                <a:ea typeface="DejaVu Sans"/>
              </a:rPr>
              <a:t> : compétences, modalités diverses de formation (CFP, ONG, entreprises, organismes gouvernementaux, ...).  </a:t>
            </a:r>
            <a:endParaRPr b="0" lang="fr-FR" sz="2000" spc="-1" strike="noStrike">
              <a:latin typeface="Arial"/>
            </a:endParaRPr>
          </a:p>
          <a:p>
            <a:pPr marL="360000" indent="-216000" algn="just">
              <a:lnSpc>
                <a:spcPct val="150000"/>
              </a:lnSpc>
              <a:buClr>
                <a:srgbClr val="000000"/>
              </a:buClr>
              <a:buFont typeface="Wingdings" charset="2"/>
              <a:buChar char=""/>
            </a:pPr>
            <a:r>
              <a:rPr b="0" lang="fr-FR" sz="2000" spc="-1" strike="noStrike">
                <a:solidFill>
                  <a:srgbClr val="000000"/>
                </a:solidFill>
                <a:latin typeface="Arial"/>
                <a:ea typeface="DejaVu Sans"/>
              </a:rPr>
              <a:t>  </a:t>
            </a:r>
            <a:r>
              <a:rPr b="0" lang="fr-FR" sz="2000" spc="-1" strike="noStrike">
                <a:solidFill>
                  <a:srgbClr val="000000"/>
                </a:solidFill>
                <a:latin typeface="Arial"/>
                <a:ea typeface="DejaVu Sans"/>
              </a:rPr>
              <a:t>De </a:t>
            </a:r>
            <a:r>
              <a:rPr b="1" lang="fr-FR" sz="2000" spc="-1" strike="noStrike">
                <a:solidFill>
                  <a:srgbClr val="000000"/>
                </a:solidFill>
                <a:latin typeface="Arial"/>
                <a:ea typeface="DejaVu Sans"/>
              </a:rPr>
              <a:t>mise en relation avec les acteurs économiques</a:t>
            </a:r>
            <a:r>
              <a:rPr b="0" lang="fr-FR" sz="2000" spc="-1" strike="noStrike">
                <a:solidFill>
                  <a:srgbClr val="000000"/>
                </a:solidFill>
                <a:latin typeface="Arial"/>
                <a:ea typeface="DejaVu Sans"/>
              </a:rPr>
              <a:t> : dispositifs divers</a:t>
            </a:r>
            <a:endParaRPr b="0" lang="fr-FR" sz="2000" spc="-1" strike="noStrike">
              <a:latin typeface="Arial"/>
            </a:endParaRPr>
          </a:p>
          <a:p>
            <a:pPr marL="360000" algn="just">
              <a:lnSpc>
                <a:spcPct val="150000"/>
              </a:lnSpc>
            </a:pPr>
            <a:r>
              <a:rPr b="1" lang="fr-FR" sz="2000" spc="-1" strike="noStrike">
                <a:solidFill>
                  <a:srgbClr val="000000"/>
                </a:solidFill>
                <a:latin typeface="Arial"/>
                <a:ea typeface="Courier New"/>
              </a:rPr>
              <a:t>	</a:t>
            </a:r>
            <a:r>
              <a:rPr b="1" lang="fr-FR" sz="2000" spc="-1" strike="noStrike">
                <a:solidFill>
                  <a:srgbClr val="000000"/>
                </a:solidFill>
                <a:latin typeface="Arial"/>
                <a:ea typeface="Courier New"/>
              </a:rPr>
              <a:t>⇒ </a:t>
            </a:r>
            <a:r>
              <a:rPr b="0" lang="fr-FR" sz="2000" spc="-1" strike="noStrike">
                <a:solidFill>
                  <a:srgbClr val="000000"/>
                </a:solidFill>
                <a:latin typeface="Arial"/>
                <a:ea typeface="Courier New"/>
              </a:rPr>
              <a:t>F</a:t>
            </a:r>
            <a:r>
              <a:rPr b="0" lang="fr-FR" sz="2000" spc="-1" strike="noStrike">
                <a:solidFill>
                  <a:srgbClr val="000000"/>
                </a:solidFill>
                <a:latin typeface="Arial"/>
                <a:ea typeface="DejaVu Sans"/>
              </a:rPr>
              <a:t>acilite la transition des individus formés vers le monde du travail </a:t>
            </a:r>
            <a:endParaRPr b="0" lang="fr-FR" sz="2000" spc="-1" strike="noStrike">
              <a:latin typeface="Arial"/>
            </a:endParaRPr>
          </a:p>
        </p:txBody>
      </p:sp>
      <p:sp>
        <p:nvSpPr>
          <p:cNvPr id="80" name=""/>
          <p:cNvSpPr/>
          <p:nvPr/>
        </p:nvSpPr>
        <p:spPr>
          <a:xfrm>
            <a:off x="1800000" y="21600"/>
            <a:ext cx="8637120" cy="765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just">
              <a:lnSpc>
                <a:spcPct val="150000"/>
              </a:lnSpc>
            </a:pPr>
            <a:r>
              <a:rPr b="1" lang="fr-FR" sz="2400" spc="-1" strike="noStrike">
                <a:solidFill>
                  <a:srgbClr val="c9211e"/>
                </a:solidFill>
                <a:latin typeface="Arial"/>
                <a:ea typeface="DejaVu Sans"/>
              </a:rPr>
              <a:t>Enjeu : employabilité et Insertion professionnelle</a:t>
            </a:r>
            <a:endParaRPr b="0" lang="fr-FR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"/>
          <p:cNvSpPr/>
          <p:nvPr/>
        </p:nvSpPr>
        <p:spPr>
          <a:xfrm>
            <a:off x="180000" y="2040840"/>
            <a:ext cx="11697120" cy="3652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marL="216000" indent="-216000" algn="just">
              <a:lnSpc>
                <a:spcPct val="150000"/>
              </a:lnSpc>
              <a:buClr>
                <a:srgbClr val="000000"/>
              </a:buClr>
              <a:buFont typeface="Wingdings" charset="2"/>
              <a:buChar char=""/>
            </a:pPr>
            <a:r>
              <a:rPr b="0" lang="fr-FR" sz="1800" spc="-1" strike="noStrike">
                <a:solidFill>
                  <a:srgbClr val="000000"/>
                </a:solidFill>
                <a:latin typeface="Arial"/>
                <a:ea typeface="Microsoft YaHei"/>
              </a:rPr>
              <a:t>   </a:t>
            </a:r>
            <a:r>
              <a:rPr b="1" lang="fr-FR" sz="1800" spc="-1" strike="noStrike">
                <a:solidFill>
                  <a:srgbClr val="000000"/>
                </a:solidFill>
                <a:latin typeface="Arial"/>
                <a:ea typeface="Courier New"/>
              </a:rPr>
              <a:t>Numérique</a:t>
            </a:r>
            <a:r>
              <a:rPr b="0" lang="fr-FR" sz="1800" spc="-1" strike="noStrike">
                <a:solidFill>
                  <a:srgbClr val="000000"/>
                </a:solidFill>
                <a:latin typeface="Arial"/>
                <a:ea typeface="Courier New"/>
              </a:rPr>
              <a:t> </a:t>
            </a:r>
            <a:r>
              <a:rPr b="0" lang="fr-FR" sz="1800" spc="-1" strike="noStrike">
                <a:solidFill>
                  <a:srgbClr val="000000"/>
                </a:solidFill>
                <a:latin typeface="Arial"/>
                <a:ea typeface="Microsoft YaHei"/>
              </a:rPr>
              <a:t> </a:t>
            </a:r>
            <a:endParaRPr b="0" lang="fr-FR" sz="1800" spc="-1" strike="noStrike">
              <a:latin typeface="Arial"/>
            </a:endParaRPr>
          </a:p>
          <a:p>
            <a:pPr lvl="3" marL="864000" indent="-216000" algn="just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1800" spc="-1" strike="noStrike">
                <a:solidFill>
                  <a:srgbClr val="000000"/>
                </a:solidFill>
                <a:latin typeface="Arial"/>
                <a:ea typeface="Courier New"/>
              </a:rPr>
              <a:t>Jeunes déjà formés, désireux de s’insérer professionnellement. Jeunes non formés mais très motivés par l’informatique. </a:t>
            </a:r>
            <a:r>
              <a:rPr b="0" lang="fr-FR" sz="1800" spc="-1" strike="noStrike">
                <a:solidFill>
                  <a:srgbClr val="000000"/>
                </a:solidFill>
                <a:latin typeface="Arial"/>
                <a:ea typeface="Microsoft YaHei"/>
              </a:rPr>
              <a:t>Casamance, Sollicité par le </a:t>
            </a:r>
            <a:r>
              <a:rPr b="0" lang="fr-FR" sz="1800" spc="-1" strike="noStrike">
                <a:solidFill>
                  <a:srgbClr val="000000"/>
                </a:solidFill>
                <a:latin typeface="Arial"/>
                <a:ea typeface="Courier New"/>
              </a:rPr>
              <a:t>Cameroun (PNCC), </a:t>
            </a:r>
            <a:r>
              <a:rPr b="0" lang="fr-FR" sz="1800" spc="-1" strike="noStrike">
                <a:solidFill>
                  <a:srgbClr val="000000"/>
                </a:solidFill>
                <a:latin typeface="Arial"/>
                <a:ea typeface="Microsoft YaHei"/>
              </a:rPr>
              <a:t>Togo, Bénin (Labis de SL), AGIR ABCD.</a:t>
            </a:r>
            <a:endParaRPr b="0" lang="fr-FR" sz="18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fr-FR" sz="1800" spc="-1" strike="noStrike">
              <a:latin typeface="Arial"/>
            </a:endParaRPr>
          </a:p>
          <a:p>
            <a:pPr marL="216000" indent="-216000" algn="just">
              <a:lnSpc>
                <a:spcPct val="150000"/>
              </a:lnSpc>
              <a:buClr>
                <a:srgbClr val="000000"/>
              </a:buClr>
              <a:buFont typeface="Wingdings" charset="2"/>
              <a:buChar char=""/>
            </a:pPr>
            <a:r>
              <a:rPr b="0" lang="fr-FR" sz="1800" spc="-1" strike="noStrike">
                <a:solidFill>
                  <a:srgbClr val="000000"/>
                </a:solidFill>
                <a:latin typeface="Arial"/>
                <a:ea typeface="Microsoft YaHei"/>
              </a:rPr>
              <a:t>  </a:t>
            </a:r>
            <a:r>
              <a:rPr b="1" lang="fr-FR" sz="1800" spc="-1" strike="noStrike">
                <a:solidFill>
                  <a:srgbClr val="000000"/>
                </a:solidFill>
                <a:latin typeface="Arial"/>
                <a:ea typeface="Microsoft YaHei"/>
              </a:rPr>
              <a:t>Cantines scolaires et groupements de f</a:t>
            </a:r>
            <a:r>
              <a:rPr b="1" lang="fr-FR" sz="1800" spc="-1" strike="noStrike">
                <a:solidFill>
                  <a:srgbClr val="000000"/>
                </a:solidFill>
                <a:latin typeface="Arial"/>
                <a:ea typeface="Courier New"/>
              </a:rPr>
              <a:t>emmes maraîchères, productrices</a:t>
            </a:r>
            <a:endParaRPr b="0" lang="fr-FR" sz="1800" spc="-1" strike="noStrike">
              <a:latin typeface="Arial"/>
            </a:endParaRPr>
          </a:p>
          <a:p>
            <a:pPr lvl="3" marL="864000" indent="-216000" algn="just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1800" spc="-1" strike="noStrike">
                <a:solidFill>
                  <a:srgbClr val="000000"/>
                </a:solidFill>
                <a:latin typeface="Arial"/>
                <a:ea typeface="Microsoft YaHei"/>
              </a:rPr>
              <a:t>Production, gestion, jardins, coopératives agricoles partenaires des cantines, emplois dans les cantines, PAM, Bénin, Guinée.</a:t>
            </a:r>
            <a:endParaRPr b="0" lang="fr-FR" sz="18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fr-FR" sz="1800" spc="-1" strike="noStrike">
              <a:latin typeface="Arial"/>
            </a:endParaRPr>
          </a:p>
          <a:p>
            <a:pPr marL="216000" indent="-216000" algn="just">
              <a:lnSpc>
                <a:spcPct val="150000"/>
              </a:lnSpc>
              <a:buClr>
                <a:srgbClr val="000000"/>
              </a:buClr>
              <a:buFont typeface="Wingdings" charset="2"/>
              <a:buChar char=""/>
            </a:pPr>
            <a:r>
              <a:rPr b="1" lang="fr-FR" sz="1800" spc="-1" strike="noStrike">
                <a:solidFill>
                  <a:srgbClr val="000000"/>
                </a:solidFill>
                <a:latin typeface="Arial"/>
                <a:ea typeface="Courier New"/>
              </a:rPr>
              <a:t> </a:t>
            </a:r>
            <a:r>
              <a:rPr b="1" lang="fr-FR" sz="1800" spc="-1" strike="noStrike">
                <a:solidFill>
                  <a:srgbClr val="000000"/>
                </a:solidFill>
                <a:latin typeface="Arial"/>
                <a:ea typeface="Courier New"/>
              </a:rPr>
              <a:t>Tourisme</a:t>
            </a:r>
            <a:r>
              <a:rPr b="0" lang="fr-FR" sz="1800" spc="-1" strike="noStrike">
                <a:solidFill>
                  <a:srgbClr val="000000"/>
                </a:solidFill>
                <a:latin typeface="Arial"/>
                <a:ea typeface="Courier New"/>
              </a:rPr>
              <a:t> </a:t>
            </a:r>
            <a:r>
              <a:rPr b="0" lang="fr-FR" sz="1800" spc="-1" strike="noStrike">
                <a:solidFill>
                  <a:srgbClr val="000000"/>
                </a:solidFill>
                <a:latin typeface="Arial"/>
                <a:ea typeface="Microsoft YaHei"/>
              </a:rPr>
              <a:t> </a:t>
            </a:r>
            <a:endParaRPr b="0" lang="fr-FR" sz="1800" spc="-1" strike="noStrike">
              <a:latin typeface="Arial"/>
            </a:endParaRPr>
          </a:p>
          <a:p>
            <a:pPr lvl="2" marL="648000" indent="-216000" algn="just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1800" spc="-1" strike="noStrike">
                <a:solidFill>
                  <a:srgbClr val="000000"/>
                </a:solidFill>
                <a:latin typeface="Arial"/>
                <a:ea typeface="Microsoft YaHei"/>
              </a:rPr>
              <a:t>Autonomisation des femmes, insertion hôtellerie en restauration, vente, hygiène et sécurité alimentaire, communication, Madagascar</a:t>
            </a:r>
            <a:endParaRPr b="0" lang="fr-FR" sz="18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fr-FR" sz="1800" spc="-1" strike="noStrike">
              <a:latin typeface="Arial"/>
            </a:endParaRPr>
          </a:p>
          <a:p>
            <a:pPr marL="216000" indent="-216000" algn="just">
              <a:lnSpc>
                <a:spcPct val="150000"/>
              </a:lnSpc>
              <a:buClr>
                <a:srgbClr val="000000"/>
              </a:buClr>
              <a:buFont typeface="Wingdings" charset="2"/>
              <a:buChar char=""/>
            </a:pPr>
            <a:r>
              <a:rPr b="0" lang="fr-FR" sz="1800" spc="-1" strike="noStrike">
                <a:solidFill>
                  <a:srgbClr val="000000"/>
                </a:solidFill>
                <a:latin typeface="Arial"/>
                <a:ea typeface="Courier New"/>
              </a:rPr>
              <a:t> </a:t>
            </a:r>
            <a:r>
              <a:rPr b="1" lang="fr-FR" sz="1800" spc="-1" strike="noStrike">
                <a:solidFill>
                  <a:srgbClr val="000000"/>
                </a:solidFill>
                <a:latin typeface="Arial"/>
                <a:ea typeface="Courier New"/>
              </a:rPr>
              <a:t>Métiers du bâtiment</a:t>
            </a:r>
            <a:r>
              <a:rPr b="1" lang="fr-FR" sz="1800" spc="-1" strike="noStrike">
                <a:solidFill>
                  <a:srgbClr val="000000"/>
                </a:solidFill>
                <a:latin typeface="Arial"/>
                <a:ea typeface="Microsoft YaHei"/>
              </a:rPr>
              <a:t> </a:t>
            </a:r>
            <a:endParaRPr b="0" lang="fr-FR" sz="1800" spc="-1" strike="noStrike">
              <a:latin typeface="Arial"/>
            </a:endParaRPr>
          </a:p>
          <a:p>
            <a:pPr lvl="3" marL="864000" indent="-216000" algn="just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1800" spc="-1" strike="noStrike">
                <a:solidFill>
                  <a:srgbClr val="000000"/>
                </a:solidFill>
                <a:latin typeface="Arial"/>
                <a:ea typeface="Courier New"/>
              </a:rPr>
              <a:t>Renforcement du CFIP, partenariats entreprises à renforcer, Comores</a:t>
            </a:r>
            <a:endParaRPr b="0" lang="fr-FR" sz="18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fr-FR" sz="1800" spc="-1" strike="noStrike">
              <a:latin typeface="Arial"/>
            </a:endParaRPr>
          </a:p>
          <a:p>
            <a:pPr marL="216000" indent="-216000" algn="just">
              <a:lnSpc>
                <a:spcPct val="150000"/>
              </a:lnSpc>
              <a:buClr>
                <a:srgbClr val="000000"/>
              </a:buClr>
              <a:buFont typeface="Wingdings" charset="2"/>
              <a:buChar char=""/>
            </a:pPr>
            <a:r>
              <a:rPr b="0" lang="fr-FR" sz="1800" spc="-1" strike="noStrike">
                <a:solidFill>
                  <a:srgbClr val="000000"/>
                </a:solidFill>
                <a:latin typeface="Arial"/>
                <a:ea typeface="Microsoft YaHei"/>
              </a:rPr>
              <a:t> </a:t>
            </a:r>
            <a:r>
              <a:rPr b="1" lang="fr-FR" sz="1800" spc="-1" strike="noStrike">
                <a:solidFill>
                  <a:srgbClr val="000000"/>
                </a:solidFill>
                <a:latin typeface="Arial"/>
                <a:ea typeface="Courier New"/>
              </a:rPr>
              <a:t>Malentendants</a:t>
            </a:r>
            <a:r>
              <a:rPr b="1" lang="fr-FR" sz="1800" spc="-1" strike="noStrike">
                <a:solidFill>
                  <a:srgbClr val="000000"/>
                </a:solidFill>
                <a:latin typeface="Arial"/>
                <a:ea typeface="Microsoft YaHei"/>
              </a:rPr>
              <a:t> </a:t>
            </a:r>
            <a:endParaRPr b="0" lang="fr-FR" sz="1800" spc="-1" strike="noStrike">
              <a:latin typeface="Arial"/>
            </a:endParaRPr>
          </a:p>
          <a:p>
            <a:pPr lvl="2" marL="648000" indent="-216000" algn="just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1800" spc="-1" strike="noStrike">
                <a:solidFill>
                  <a:srgbClr val="000000"/>
                </a:solidFill>
                <a:latin typeface="Arial"/>
                <a:ea typeface="Microsoft YaHei"/>
              </a:rPr>
              <a:t>Insertion de jeunes, secteurs comptabilité, cuisine, maraîchage, soins aux animaux, artisanat, mécanique informatique, Laos</a:t>
            </a:r>
            <a:endParaRPr b="0" lang="fr-FR" sz="1800" spc="-1" strike="noStrike">
              <a:latin typeface="Arial"/>
            </a:endParaRPr>
          </a:p>
          <a:p>
            <a:pPr algn="just">
              <a:lnSpc>
                <a:spcPct val="150000"/>
              </a:lnSpc>
            </a:pPr>
            <a:endParaRPr b="0" lang="fr-FR" sz="1800" spc="-1" strike="noStrike">
              <a:latin typeface="Arial"/>
            </a:endParaRPr>
          </a:p>
        </p:txBody>
      </p:sp>
      <p:sp>
        <p:nvSpPr>
          <p:cNvPr id="82" name=""/>
          <p:cNvSpPr/>
          <p:nvPr/>
        </p:nvSpPr>
        <p:spPr>
          <a:xfrm>
            <a:off x="1620000" y="-50400"/>
            <a:ext cx="9717480" cy="765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just">
              <a:lnSpc>
                <a:spcPct val="150000"/>
              </a:lnSpc>
            </a:pPr>
            <a:r>
              <a:rPr b="1" lang="fr-FR" sz="2400" spc="-1" strike="noStrike">
                <a:solidFill>
                  <a:srgbClr val="c9211e"/>
                </a:solidFill>
                <a:latin typeface="Arial"/>
                <a:ea typeface="DejaVu Sans"/>
              </a:rPr>
              <a:t>Quelques exemples de besoins et l’expérience GREF</a:t>
            </a:r>
            <a:endParaRPr b="0" lang="fr-FR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Flèche vers le haut 14"/>
          <p:cNvSpPr/>
          <p:nvPr/>
        </p:nvSpPr>
        <p:spPr>
          <a:xfrm flipV="1" rot="1784400">
            <a:off x="2936880" y="2183040"/>
            <a:ext cx="230400" cy="673200"/>
          </a:xfrm>
          <a:prstGeom prst="upArrow">
            <a:avLst>
              <a:gd name="adj1" fmla="val 50000"/>
              <a:gd name="adj2" fmla="val 50000"/>
            </a:avLst>
          </a:prstGeom>
          <a:solidFill>
            <a:schemeClr val="tx1"/>
          </a:solidFill>
          <a:ln>
            <a:solidFill>
              <a:srgbClr val="43729d"/>
            </a:solidFill>
            <a:headEnd len="med" type="triangle" w="med"/>
            <a:tailEnd len="med" type="triangle" w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4" name="Flèche vers le haut 15"/>
          <p:cNvSpPr/>
          <p:nvPr/>
        </p:nvSpPr>
        <p:spPr>
          <a:xfrm rot="20747400">
            <a:off x="3682440" y="4032360"/>
            <a:ext cx="136440" cy="1219680"/>
          </a:xfrm>
          <a:prstGeom prst="upArrow">
            <a:avLst>
              <a:gd name="adj1" fmla="val 50000"/>
              <a:gd name="adj2" fmla="val 48502"/>
            </a:avLst>
          </a:prstGeom>
          <a:solidFill>
            <a:schemeClr val="tx1"/>
          </a:solidFill>
          <a:ln>
            <a:solidFill>
              <a:srgbClr val="43729d"/>
            </a:solidFill>
            <a:headEnd len="med" type="triangle" w="med"/>
            <a:tailEnd len="med" type="triangle" w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5" name="Flèche vers le haut 17"/>
          <p:cNvSpPr/>
          <p:nvPr/>
        </p:nvSpPr>
        <p:spPr>
          <a:xfrm flipV="1" rot="20416200">
            <a:off x="1489320" y="2308320"/>
            <a:ext cx="176760" cy="753480"/>
          </a:xfrm>
          <a:prstGeom prst="upArrow">
            <a:avLst>
              <a:gd name="adj1" fmla="val 50000"/>
              <a:gd name="adj2" fmla="val 50000"/>
            </a:avLst>
          </a:prstGeom>
          <a:solidFill>
            <a:schemeClr val="tx1"/>
          </a:solidFill>
          <a:ln>
            <a:solidFill>
              <a:srgbClr val="43729d"/>
            </a:solidFill>
            <a:headEnd len="med" type="triangle" w="med"/>
            <a:tailEnd len="med" type="triangle" w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6" name=""/>
          <p:cNvSpPr/>
          <p:nvPr/>
        </p:nvSpPr>
        <p:spPr>
          <a:xfrm>
            <a:off x="1260000" y="3118320"/>
            <a:ext cx="1941480" cy="1271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fr-FR" sz="2000" spc="-1" strike="noStrike">
                <a:solidFill>
                  <a:srgbClr val="000000"/>
                </a:solidFill>
                <a:latin typeface="Arial"/>
                <a:ea typeface="DejaVu Sans"/>
              </a:rPr>
              <a:t>Dispositifs </a:t>
            </a:r>
            <a:endParaRPr b="0" lang="fr-FR" sz="2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FR" sz="2000" spc="-1" strike="noStrike">
                <a:solidFill>
                  <a:srgbClr val="000000"/>
                </a:solidFill>
                <a:latin typeface="Arial"/>
                <a:ea typeface="DejaVu Sans"/>
              </a:rPr>
              <a:t>de </a:t>
            </a:r>
            <a:endParaRPr b="0" lang="fr-FR" sz="2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FR" sz="2000" spc="-1" strike="noStrike">
                <a:solidFill>
                  <a:srgbClr val="000000"/>
                </a:solidFill>
                <a:latin typeface="Arial"/>
                <a:ea typeface="DejaVu Sans"/>
              </a:rPr>
              <a:t>formation</a:t>
            </a:r>
            <a:endParaRPr b="0" lang="fr-FR" sz="2000" spc="-1" strike="noStrike">
              <a:latin typeface="Arial"/>
            </a:endParaRPr>
          </a:p>
        </p:txBody>
      </p:sp>
      <p:sp>
        <p:nvSpPr>
          <p:cNvPr id="87" name=""/>
          <p:cNvSpPr/>
          <p:nvPr/>
        </p:nvSpPr>
        <p:spPr>
          <a:xfrm>
            <a:off x="720000" y="2664000"/>
            <a:ext cx="3165480" cy="1797480"/>
          </a:xfrm>
          <a:prstGeom prst="ellipse">
            <a:avLst/>
          </a:prstGeom>
          <a:noFill/>
          <a:ln w="0"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88" name=""/>
          <p:cNvSpPr/>
          <p:nvPr/>
        </p:nvSpPr>
        <p:spPr>
          <a:xfrm>
            <a:off x="3590640" y="5579280"/>
            <a:ext cx="2994840" cy="341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fr-SN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Partenaires locaux</a:t>
            </a:r>
            <a:endParaRPr b="0" lang="fr-FR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SN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GREF</a:t>
            </a:r>
            <a:endParaRPr b="0" lang="fr-FR" sz="2400" spc="-1" strike="noStrike">
              <a:latin typeface="Arial"/>
            </a:endParaRPr>
          </a:p>
        </p:txBody>
      </p:sp>
      <p:sp>
        <p:nvSpPr>
          <p:cNvPr id="89" name=""/>
          <p:cNvSpPr/>
          <p:nvPr/>
        </p:nvSpPr>
        <p:spPr>
          <a:xfrm>
            <a:off x="396000" y="1584000"/>
            <a:ext cx="1689480" cy="596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fr-SN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Financeurs</a:t>
            </a:r>
            <a:endParaRPr b="0" lang="fr-FR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SN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(initiaux)</a:t>
            </a:r>
            <a:endParaRPr b="0" lang="fr-FR" sz="2400" spc="-1" strike="noStrike">
              <a:latin typeface="Arial"/>
            </a:endParaRPr>
          </a:p>
        </p:txBody>
      </p:sp>
      <p:sp>
        <p:nvSpPr>
          <p:cNvPr id="90" name=""/>
          <p:cNvSpPr/>
          <p:nvPr/>
        </p:nvSpPr>
        <p:spPr>
          <a:xfrm>
            <a:off x="3240000" y="1320120"/>
            <a:ext cx="1294560" cy="596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fr-SN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Publics </a:t>
            </a:r>
            <a:endParaRPr b="0" lang="fr-FR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SN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Ciblés</a:t>
            </a:r>
            <a:endParaRPr b="0" lang="fr-FR" sz="2400" spc="-1" strike="noStrike">
              <a:latin typeface="Arial"/>
            </a:endParaRPr>
          </a:p>
        </p:txBody>
      </p:sp>
      <p:sp>
        <p:nvSpPr>
          <p:cNvPr id="91" name=""/>
          <p:cNvSpPr/>
          <p:nvPr/>
        </p:nvSpPr>
        <p:spPr>
          <a:xfrm>
            <a:off x="1800000" y="309600"/>
            <a:ext cx="8637120" cy="765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1" lang="fr-FR" sz="2400" spc="-1" strike="noStrike">
                <a:solidFill>
                  <a:srgbClr val="c9211e"/>
                </a:solidFill>
                <a:latin typeface="Arial"/>
                <a:ea typeface="DejaVu Sans"/>
              </a:rPr>
              <a:t>3 univers interconnectés: Formation, Insertion, Emploi</a:t>
            </a:r>
            <a:endParaRPr b="0" lang="fr-FR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Flèche vers le haut 30"/>
          <p:cNvSpPr/>
          <p:nvPr/>
        </p:nvSpPr>
        <p:spPr>
          <a:xfrm flipV="1" rot="1784400">
            <a:off x="2936880" y="2183040"/>
            <a:ext cx="230400" cy="673200"/>
          </a:xfrm>
          <a:prstGeom prst="upArrow">
            <a:avLst>
              <a:gd name="adj1" fmla="val 50000"/>
              <a:gd name="adj2" fmla="val 50000"/>
            </a:avLst>
          </a:prstGeom>
          <a:solidFill>
            <a:schemeClr val="tx1"/>
          </a:solidFill>
          <a:ln>
            <a:solidFill>
              <a:srgbClr val="43729d"/>
            </a:solidFill>
            <a:headEnd len="med" type="triangle" w="med"/>
            <a:tailEnd len="med" type="triangle" w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3" name="Flèche vers le haut 31"/>
          <p:cNvSpPr/>
          <p:nvPr/>
        </p:nvSpPr>
        <p:spPr>
          <a:xfrm rot="20747400">
            <a:off x="3682440" y="4032360"/>
            <a:ext cx="136440" cy="1219680"/>
          </a:xfrm>
          <a:prstGeom prst="upArrow">
            <a:avLst>
              <a:gd name="adj1" fmla="val 50000"/>
              <a:gd name="adj2" fmla="val 48502"/>
            </a:avLst>
          </a:prstGeom>
          <a:solidFill>
            <a:schemeClr val="tx1"/>
          </a:solidFill>
          <a:ln>
            <a:solidFill>
              <a:srgbClr val="43729d"/>
            </a:solidFill>
            <a:headEnd len="med" type="triangle" w="med"/>
            <a:tailEnd len="med" type="triangle" w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4" name=""/>
          <p:cNvSpPr/>
          <p:nvPr/>
        </p:nvSpPr>
        <p:spPr>
          <a:xfrm>
            <a:off x="3970440" y="4987800"/>
            <a:ext cx="2759040" cy="371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i="1" lang="fr-FR" sz="2000" spc="-1" strike="noStrike">
                <a:solidFill>
                  <a:srgbClr val="000000"/>
                </a:solidFill>
                <a:latin typeface="Arial"/>
                <a:ea typeface="DejaVu Sans"/>
              </a:rPr>
              <a:t>Accompagnement</a:t>
            </a:r>
            <a:endParaRPr b="0" lang="fr-FR" sz="2000" spc="-1" strike="noStrike">
              <a:latin typeface="Arial"/>
            </a:endParaRPr>
          </a:p>
        </p:txBody>
      </p:sp>
      <p:sp>
        <p:nvSpPr>
          <p:cNvPr id="95" name="Flèche vers le haut 32"/>
          <p:cNvSpPr/>
          <p:nvPr/>
        </p:nvSpPr>
        <p:spPr>
          <a:xfrm flipV="1" rot="20416200">
            <a:off x="1489320" y="2308320"/>
            <a:ext cx="176760" cy="753480"/>
          </a:xfrm>
          <a:prstGeom prst="upArrow">
            <a:avLst>
              <a:gd name="adj1" fmla="val 50000"/>
              <a:gd name="adj2" fmla="val 50000"/>
            </a:avLst>
          </a:prstGeom>
          <a:solidFill>
            <a:schemeClr val="tx1"/>
          </a:solidFill>
          <a:ln>
            <a:solidFill>
              <a:srgbClr val="43729d"/>
            </a:solidFill>
            <a:headEnd len="med" type="triangle" w="med"/>
            <a:tailEnd len="med" type="triangle" w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6" name=""/>
          <p:cNvSpPr/>
          <p:nvPr/>
        </p:nvSpPr>
        <p:spPr>
          <a:xfrm>
            <a:off x="1260000" y="3118320"/>
            <a:ext cx="1941480" cy="1271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fr-FR" sz="2000" spc="-1" strike="noStrike">
                <a:solidFill>
                  <a:srgbClr val="000000"/>
                </a:solidFill>
                <a:latin typeface="Arial"/>
                <a:ea typeface="DejaVu Sans"/>
              </a:rPr>
              <a:t>Dispositifs </a:t>
            </a:r>
            <a:endParaRPr b="0" lang="fr-FR" sz="2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FR" sz="2000" spc="-1" strike="noStrike">
                <a:solidFill>
                  <a:srgbClr val="000000"/>
                </a:solidFill>
                <a:latin typeface="Arial"/>
                <a:ea typeface="DejaVu Sans"/>
              </a:rPr>
              <a:t>de </a:t>
            </a:r>
            <a:endParaRPr b="0" lang="fr-FR" sz="2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FR" sz="2000" spc="-1" strike="noStrike">
                <a:solidFill>
                  <a:srgbClr val="000000"/>
                </a:solidFill>
                <a:latin typeface="Arial"/>
                <a:ea typeface="DejaVu Sans"/>
              </a:rPr>
              <a:t>formation</a:t>
            </a:r>
            <a:endParaRPr b="0" lang="fr-FR" sz="2000" spc="-1" strike="noStrike">
              <a:latin typeface="Arial"/>
            </a:endParaRPr>
          </a:p>
        </p:txBody>
      </p:sp>
      <p:sp>
        <p:nvSpPr>
          <p:cNvPr id="97" name=""/>
          <p:cNvSpPr/>
          <p:nvPr/>
        </p:nvSpPr>
        <p:spPr>
          <a:xfrm>
            <a:off x="4437720" y="2988000"/>
            <a:ext cx="1931760" cy="717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1" lang="fr-FR" sz="2000" spc="-1" strike="noStrike">
                <a:solidFill>
                  <a:srgbClr val="000000"/>
                </a:solidFill>
                <a:latin typeface="Arial"/>
                <a:ea typeface="DejaVu Sans"/>
              </a:rPr>
              <a:t>Dispositifs </a:t>
            </a:r>
            <a:endParaRPr b="0" lang="fr-FR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fr-FR" sz="2000" spc="-1" strike="noStrike">
                <a:solidFill>
                  <a:srgbClr val="000000"/>
                </a:solidFill>
                <a:latin typeface="Arial"/>
                <a:ea typeface="DejaVu Sans"/>
              </a:rPr>
              <a:t>d’insertion</a:t>
            </a:r>
            <a:endParaRPr b="0" lang="fr-FR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fr-FR" sz="2000" spc="-1" strike="noStrike">
                <a:solidFill>
                  <a:srgbClr val="000000"/>
                </a:solidFill>
                <a:latin typeface="Arial"/>
                <a:ea typeface="DejaVu Sans"/>
              </a:rPr>
              <a:t>(espaces </a:t>
            </a:r>
            <a:endParaRPr b="0" lang="fr-FR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fr-FR" sz="2000" spc="-1" strike="noStrike">
                <a:solidFill>
                  <a:srgbClr val="000000"/>
                </a:solidFill>
                <a:latin typeface="Arial"/>
                <a:ea typeface="DejaVu Sans"/>
              </a:rPr>
              <a:t>collectifs)</a:t>
            </a:r>
            <a:endParaRPr b="0" lang="fr-FR" sz="2000" spc="-1" strike="noStrike">
              <a:latin typeface="Arial"/>
            </a:endParaRPr>
          </a:p>
        </p:txBody>
      </p:sp>
      <p:sp>
        <p:nvSpPr>
          <p:cNvPr id="98" name=""/>
          <p:cNvSpPr/>
          <p:nvPr/>
        </p:nvSpPr>
        <p:spPr>
          <a:xfrm>
            <a:off x="720000" y="2664000"/>
            <a:ext cx="3165480" cy="1797480"/>
          </a:xfrm>
          <a:prstGeom prst="ellipse">
            <a:avLst/>
          </a:prstGeom>
          <a:noFill/>
          <a:ln w="0"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99" name=""/>
          <p:cNvSpPr/>
          <p:nvPr/>
        </p:nvSpPr>
        <p:spPr>
          <a:xfrm>
            <a:off x="3590640" y="5579280"/>
            <a:ext cx="2994840" cy="341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fr-SN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Partenaires locaux</a:t>
            </a:r>
            <a:endParaRPr b="0" lang="fr-FR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SN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GREF</a:t>
            </a:r>
            <a:endParaRPr b="0" lang="fr-FR" sz="2400" spc="-1" strike="noStrike">
              <a:latin typeface="Arial"/>
            </a:endParaRPr>
          </a:p>
        </p:txBody>
      </p:sp>
      <p:sp>
        <p:nvSpPr>
          <p:cNvPr id="100" name=""/>
          <p:cNvSpPr/>
          <p:nvPr/>
        </p:nvSpPr>
        <p:spPr>
          <a:xfrm>
            <a:off x="396000" y="1584000"/>
            <a:ext cx="1689480" cy="596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fr-SN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Financeurs</a:t>
            </a:r>
            <a:endParaRPr b="0" lang="fr-FR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SN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(initiaux)</a:t>
            </a:r>
            <a:endParaRPr b="0" lang="fr-FR" sz="2400" spc="-1" strike="noStrike">
              <a:latin typeface="Arial"/>
            </a:endParaRPr>
          </a:p>
        </p:txBody>
      </p:sp>
      <p:sp>
        <p:nvSpPr>
          <p:cNvPr id="101" name=""/>
          <p:cNvSpPr/>
          <p:nvPr/>
        </p:nvSpPr>
        <p:spPr>
          <a:xfrm>
            <a:off x="3276000" y="2664000"/>
            <a:ext cx="4029480" cy="1797480"/>
          </a:xfrm>
          <a:prstGeom prst="ellipse">
            <a:avLst/>
          </a:prstGeom>
          <a:noFill/>
          <a:ln w="0"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102" name=""/>
          <p:cNvSpPr/>
          <p:nvPr/>
        </p:nvSpPr>
        <p:spPr>
          <a:xfrm>
            <a:off x="3240000" y="1320120"/>
            <a:ext cx="1294560" cy="596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fr-SN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Publics </a:t>
            </a:r>
            <a:endParaRPr b="0" lang="fr-FR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SN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Ciblés</a:t>
            </a:r>
            <a:endParaRPr b="0" lang="fr-FR" sz="2400" spc="-1" strike="noStrike">
              <a:latin typeface="Arial"/>
            </a:endParaRPr>
          </a:p>
        </p:txBody>
      </p:sp>
      <p:sp>
        <p:nvSpPr>
          <p:cNvPr id="103" name=""/>
          <p:cNvSpPr/>
          <p:nvPr/>
        </p:nvSpPr>
        <p:spPr>
          <a:xfrm>
            <a:off x="1800000" y="309600"/>
            <a:ext cx="8637120" cy="765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1" lang="fr-FR" sz="2400" spc="-1" strike="noStrike">
                <a:solidFill>
                  <a:srgbClr val="c9211e"/>
                </a:solidFill>
                <a:latin typeface="Arial"/>
                <a:ea typeface="DejaVu Sans"/>
              </a:rPr>
              <a:t>3 univers interconnectés: Formation, Insertion, Emploi</a:t>
            </a:r>
            <a:endParaRPr b="0" lang="fr-FR" sz="2400" spc="-1" strike="noStrike">
              <a:latin typeface="Arial"/>
            </a:endParaRPr>
          </a:p>
        </p:txBody>
      </p:sp>
      <p:sp>
        <p:nvSpPr>
          <p:cNvPr id="104" name="Flèche vers le haut 34"/>
          <p:cNvSpPr/>
          <p:nvPr/>
        </p:nvSpPr>
        <p:spPr>
          <a:xfrm flipV="1" rot="20654400">
            <a:off x="4487760" y="2166120"/>
            <a:ext cx="230760" cy="674640"/>
          </a:xfrm>
          <a:prstGeom prst="upArrow">
            <a:avLst>
              <a:gd name="adj1" fmla="val 50000"/>
              <a:gd name="adj2" fmla="val 50000"/>
            </a:avLst>
          </a:prstGeom>
          <a:solidFill>
            <a:schemeClr val="tx1"/>
          </a:solidFill>
          <a:ln>
            <a:solidFill>
              <a:srgbClr val="43729d"/>
            </a:solidFill>
            <a:headEnd len="med" type="triangle" w="med"/>
            <a:tailEnd len="med" type="triangle" w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Flèche vers le haut 35"/>
          <p:cNvSpPr/>
          <p:nvPr/>
        </p:nvSpPr>
        <p:spPr>
          <a:xfrm flipV="1" rot="1784400">
            <a:off x="2936880" y="2183040"/>
            <a:ext cx="230400" cy="673200"/>
          </a:xfrm>
          <a:prstGeom prst="upArrow">
            <a:avLst>
              <a:gd name="adj1" fmla="val 50000"/>
              <a:gd name="adj2" fmla="val 50000"/>
            </a:avLst>
          </a:prstGeom>
          <a:solidFill>
            <a:schemeClr val="tx1"/>
          </a:solidFill>
          <a:ln>
            <a:solidFill>
              <a:srgbClr val="43729d"/>
            </a:solidFill>
            <a:headEnd len="med" type="triangle" w="med"/>
            <a:tailEnd len="med" type="triangle" w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6" name="Flèche vers le haut 36"/>
          <p:cNvSpPr/>
          <p:nvPr/>
        </p:nvSpPr>
        <p:spPr>
          <a:xfrm rot="20747400">
            <a:off x="3682440" y="4032360"/>
            <a:ext cx="136440" cy="1219680"/>
          </a:xfrm>
          <a:prstGeom prst="upArrow">
            <a:avLst>
              <a:gd name="adj1" fmla="val 50000"/>
              <a:gd name="adj2" fmla="val 48502"/>
            </a:avLst>
          </a:prstGeom>
          <a:solidFill>
            <a:schemeClr val="tx1"/>
          </a:solidFill>
          <a:ln>
            <a:solidFill>
              <a:srgbClr val="43729d"/>
            </a:solidFill>
            <a:headEnd len="med" type="triangle" w="med"/>
            <a:tailEnd len="med" type="triangle" w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7" name=""/>
          <p:cNvSpPr/>
          <p:nvPr/>
        </p:nvSpPr>
        <p:spPr>
          <a:xfrm>
            <a:off x="3970440" y="4987800"/>
            <a:ext cx="2759040" cy="371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i="1" lang="fr-FR" sz="2000" spc="-1" strike="noStrike">
                <a:solidFill>
                  <a:srgbClr val="000000"/>
                </a:solidFill>
                <a:latin typeface="Arial"/>
                <a:ea typeface="DejaVu Sans"/>
              </a:rPr>
              <a:t>Accompagnement</a:t>
            </a:r>
            <a:endParaRPr b="0" lang="fr-FR" sz="2000" spc="-1" strike="noStrike">
              <a:latin typeface="Arial"/>
            </a:endParaRPr>
          </a:p>
        </p:txBody>
      </p:sp>
      <p:sp>
        <p:nvSpPr>
          <p:cNvPr id="108" name="Flèche vers le haut 37"/>
          <p:cNvSpPr/>
          <p:nvPr/>
        </p:nvSpPr>
        <p:spPr>
          <a:xfrm flipV="1" rot="20416200">
            <a:off x="1489320" y="2308320"/>
            <a:ext cx="176760" cy="753480"/>
          </a:xfrm>
          <a:prstGeom prst="upArrow">
            <a:avLst>
              <a:gd name="adj1" fmla="val 50000"/>
              <a:gd name="adj2" fmla="val 50000"/>
            </a:avLst>
          </a:prstGeom>
          <a:solidFill>
            <a:schemeClr val="tx1"/>
          </a:solidFill>
          <a:ln>
            <a:solidFill>
              <a:srgbClr val="43729d"/>
            </a:solidFill>
            <a:headEnd len="med" type="triangle" w="med"/>
            <a:tailEnd len="med" type="triangle" w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9" name="Flèche vers le haut 38"/>
          <p:cNvSpPr/>
          <p:nvPr/>
        </p:nvSpPr>
        <p:spPr>
          <a:xfrm rot="1355400">
            <a:off x="6511680" y="4079520"/>
            <a:ext cx="153360" cy="1297080"/>
          </a:xfrm>
          <a:prstGeom prst="upArrow">
            <a:avLst>
              <a:gd name="adj1" fmla="val 50000"/>
              <a:gd name="adj2" fmla="val 48502"/>
            </a:avLst>
          </a:prstGeom>
          <a:solidFill>
            <a:schemeClr val="tx1"/>
          </a:solidFill>
          <a:ln>
            <a:solidFill>
              <a:srgbClr val="43729d"/>
            </a:solidFill>
            <a:headEnd len="med" type="triangle" w="med"/>
            <a:tailEnd len="med" type="triangle" w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0" name=""/>
          <p:cNvSpPr/>
          <p:nvPr/>
        </p:nvSpPr>
        <p:spPr>
          <a:xfrm>
            <a:off x="7020000" y="3131640"/>
            <a:ext cx="2880000" cy="39960"/>
          </a:xfrm>
          <a:prstGeom prst="line">
            <a:avLst/>
          </a:prstGeom>
          <a:ln w="36000">
            <a:solidFill>
              <a:srgbClr val="3465a4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11" name=""/>
          <p:cNvSpPr/>
          <p:nvPr/>
        </p:nvSpPr>
        <p:spPr>
          <a:xfrm flipH="1">
            <a:off x="7020000" y="3960000"/>
            <a:ext cx="2700000" cy="360"/>
          </a:xfrm>
          <a:prstGeom prst="line">
            <a:avLst/>
          </a:prstGeom>
          <a:ln w="36000">
            <a:solidFill>
              <a:srgbClr val="3465a4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12" name=""/>
          <p:cNvSpPr/>
          <p:nvPr/>
        </p:nvSpPr>
        <p:spPr>
          <a:xfrm>
            <a:off x="7314480" y="4075920"/>
            <a:ext cx="2583000" cy="605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fr-FR" sz="1600" spc="-1" strike="noStrike">
                <a:solidFill>
                  <a:srgbClr val="000000"/>
                </a:solidFill>
                <a:latin typeface="Arial"/>
                <a:ea typeface="DejaVu Sans"/>
              </a:rPr>
              <a:t>Ressources financières</a:t>
            </a:r>
            <a:endParaRPr b="0" lang="fr-FR" sz="1600" spc="-1" strike="noStrike">
              <a:latin typeface="Arial"/>
            </a:endParaRPr>
          </a:p>
        </p:txBody>
      </p:sp>
      <p:sp>
        <p:nvSpPr>
          <p:cNvPr id="113" name=""/>
          <p:cNvSpPr/>
          <p:nvPr/>
        </p:nvSpPr>
        <p:spPr>
          <a:xfrm>
            <a:off x="1260000" y="3118320"/>
            <a:ext cx="1941480" cy="1271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fr-FR" sz="2000" spc="-1" strike="noStrike">
                <a:solidFill>
                  <a:srgbClr val="000000"/>
                </a:solidFill>
                <a:latin typeface="Arial"/>
                <a:ea typeface="DejaVu Sans"/>
              </a:rPr>
              <a:t>Dispositifs </a:t>
            </a:r>
            <a:endParaRPr b="0" lang="fr-FR" sz="2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FR" sz="2000" spc="-1" strike="noStrike">
                <a:solidFill>
                  <a:srgbClr val="000000"/>
                </a:solidFill>
                <a:latin typeface="Arial"/>
                <a:ea typeface="DejaVu Sans"/>
              </a:rPr>
              <a:t>de </a:t>
            </a:r>
            <a:endParaRPr b="0" lang="fr-FR" sz="2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FR" sz="2000" spc="-1" strike="noStrike">
                <a:solidFill>
                  <a:srgbClr val="000000"/>
                </a:solidFill>
                <a:latin typeface="Arial"/>
                <a:ea typeface="DejaVu Sans"/>
              </a:rPr>
              <a:t>formation</a:t>
            </a:r>
            <a:endParaRPr b="0" lang="fr-FR" sz="2000" spc="-1" strike="noStrike">
              <a:latin typeface="Arial"/>
            </a:endParaRPr>
          </a:p>
        </p:txBody>
      </p:sp>
      <p:sp>
        <p:nvSpPr>
          <p:cNvPr id="114" name=""/>
          <p:cNvSpPr/>
          <p:nvPr/>
        </p:nvSpPr>
        <p:spPr>
          <a:xfrm>
            <a:off x="4437720" y="2988000"/>
            <a:ext cx="1931760" cy="717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1" lang="fr-FR" sz="2000" spc="-1" strike="noStrike">
                <a:solidFill>
                  <a:srgbClr val="000000"/>
                </a:solidFill>
                <a:latin typeface="Arial"/>
                <a:ea typeface="DejaVu Sans"/>
              </a:rPr>
              <a:t>Dispositifs </a:t>
            </a:r>
            <a:endParaRPr b="0" lang="fr-FR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fr-FR" sz="2000" spc="-1" strike="noStrike">
                <a:solidFill>
                  <a:srgbClr val="000000"/>
                </a:solidFill>
                <a:latin typeface="Arial"/>
                <a:ea typeface="DejaVu Sans"/>
              </a:rPr>
              <a:t>d’insertion</a:t>
            </a:r>
            <a:endParaRPr b="0" lang="fr-FR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fr-FR" sz="2000" spc="-1" strike="noStrike">
                <a:solidFill>
                  <a:srgbClr val="000000"/>
                </a:solidFill>
                <a:latin typeface="Arial"/>
                <a:ea typeface="DejaVu Sans"/>
              </a:rPr>
              <a:t>(espaces </a:t>
            </a:r>
            <a:endParaRPr b="0" lang="fr-FR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fr-FR" sz="2000" spc="-1" strike="noStrike">
                <a:solidFill>
                  <a:srgbClr val="000000"/>
                </a:solidFill>
                <a:latin typeface="Arial"/>
                <a:ea typeface="DejaVu Sans"/>
              </a:rPr>
              <a:t>collectifs)</a:t>
            </a:r>
            <a:endParaRPr b="0" lang="fr-FR" sz="2000" spc="-1" strike="noStrike">
              <a:latin typeface="Arial"/>
            </a:endParaRPr>
          </a:p>
        </p:txBody>
      </p:sp>
      <p:sp>
        <p:nvSpPr>
          <p:cNvPr id="115" name=""/>
          <p:cNvSpPr/>
          <p:nvPr/>
        </p:nvSpPr>
        <p:spPr>
          <a:xfrm>
            <a:off x="6912000" y="3228480"/>
            <a:ext cx="2877480" cy="549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0" lang="fr-FR" sz="1600" spc="-1" strike="noStrike">
                <a:solidFill>
                  <a:srgbClr val="000000"/>
                </a:solidFill>
                <a:latin typeface="Arial"/>
                <a:ea typeface="DejaVu Sans"/>
              </a:rPr>
              <a:t>Création  de richesse</a:t>
            </a:r>
            <a:endParaRPr b="0" lang="fr-FR" sz="1600" spc="-1" strike="noStrike">
              <a:latin typeface="Arial"/>
            </a:endParaRPr>
          </a:p>
        </p:txBody>
      </p:sp>
      <p:sp>
        <p:nvSpPr>
          <p:cNvPr id="116" name=""/>
          <p:cNvSpPr/>
          <p:nvPr/>
        </p:nvSpPr>
        <p:spPr>
          <a:xfrm>
            <a:off x="720000" y="2664000"/>
            <a:ext cx="3165480" cy="1797480"/>
          </a:xfrm>
          <a:prstGeom prst="ellipse">
            <a:avLst/>
          </a:prstGeom>
          <a:noFill/>
          <a:ln w="0"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117" name=""/>
          <p:cNvSpPr/>
          <p:nvPr/>
        </p:nvSpPr>
        <p:spPr>
          <a:xfrm>
            <a:off x="3590640" y="5579280"/>
            <a:ext cx="2994840" cy="341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fr-SN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Partenaires locaux</a:t>
            </a:r>
            <a:endParaRPr b="0" lang="fr-FR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SN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GREF</a:t>
            </a:r>
            <a:endParaRPr b="0" lang="fr-FR" sz="2400" spc="-1" strike="noStrike">
              <a:latin typeface="Arial"/>
            </a:endParaRPr>
          </a:p>
        </p:txBody>
      </p:sp>
      <p:sp>
        <p:nvSpPr>
          <p:cNvPr id="118" name=""/>
          <p:cNvSpPr/>
          <p:nvPr/>
        </p:nvSpPr>
        <p:spPr>
          <a:xfrm>
            <a:off x="9864000" y="3171600"/>
            <a:ext cx="2001600" cy="85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fr-SN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Acteurs </a:t>
            </a:r>
            <a:endParaRPr b="0" lang="fr-FR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SN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Économiques</a:t>
            </a:r>
            <a:endParaRPr b="0" lang="fr-FR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SN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(« Marché »)</a:t>
            </a:r>
            <a:endParaRPr b="0" lang="fr-FR" sz="2400" spc="-1" strike="noStrike">
              <a:latin typeface="Arial"/>
            </a:endParaRPr>
          </a:p>
        </p:txBody>
      </p:sp>
      <p:sp>
        <p:nvSpPr>
          <p:cNvPr id="119" name=""/>
          <p:cNvSpPr/>
          <p:nvPr/>
        </p:nvSpPr>
        <p:spPr>
          <a:xfrm>
            <a:off x="396000" y="1584000"/>
            <a:ext cx="1689480" cy="596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fr-SN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Financeurs</a:t>
            </a:r>
            <a:endParaRPr b="0" lang="fr-FR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SN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(initiaux)</a:t>
            </a:r>
            <a:endParaRPr b="0" lang="fr-FR" sz="2400" spc="-1" strike="noStrike">
              <a:latin typeface="Arial"/>
            </a:endParaRPr>
          </a:p>
        </p:txBody>
      </p:sp>
      <p:sp>
        <p:nvSpPr>
          <p:cNvPr id="120" name=""/>
          <p:cNvSpPr/>
          <p:nvPr/>
        </p:nvSpPr>
        <p:spPr>
          <a:xfrm>
            <a:off x="3276000" y="2664000"/>
            <a:ext cx="4029480" cy="1797480"/>
          </a:xfrm>
          <a:prstGeom prst="ellipse">
            <a:avLst/>
          </a:prstGeom>
          <a:noFill/>
          <a:ln w="0"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121" name=""/>
          <p:cNvSpPr/>
          <p:nvPr/>
        </p:nvSpPr>
        <p:spPr>
          <a:xfrm>
            <a:off x="6696360" y="2340000"/>
            <a:ext cx="5181120" cy="2697480"/>
          </a:xfrm>
          <a:prstGeom prst="ellipse">
            <a:avLst/>
          </a:prstGeom>
          <a:noFill/>
          <a:ln w="0"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122" name=""/>
          <p:cNvSpPr/>
          <p:nvPr/>
        </p:nvSpPr>
        <p:spPr>
          <a:xfrm>
            <a:off x="8757720" y="2376000"/>
            <a:ext cx="1211760" cy="573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1" lang="fr-FR" sz="2000" spc="-1" strike="noStrike">
                <a:solidFill>
                  <a:srgbClr val="000000"/>
                </a:solidFill>
                <a:latin typeface="Arial"/>
                <a:ea typeface="DejaVu Sans"/>
              </a:rPr>
              <a:t>Emploi</a:t>
            </a:r>
            <a:endParaRPr b="0" lang="fr-FR" sz="2000" spc="-1" strike="noStrike">
              <a:latin typeface="Arial"/>
            </a:endParaRPr>
          </a:p>
        </p:txBody>
      </p:sp>
      <p:sp>
        <p:nvSpPr>
          <p:cNvPr id="123" name=""/>
          <p:cNvSpPr/>
          <p:nvPr/>
        </p:nvSpPr>
        <p:spPr>
          <a:xfrm>
            <a:off x="3240000" y="1320120"/>
            <a:ext cx="1294560" cy="596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fr-SN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Publics </a:t>
            </a:r>
            <a:endParaRPr b="0" lang="fr-FR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SN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Ciblés</a:t>
            </a:r>
            <a:endParaRPr b="0" lang="fr-FR" sz="2400" spc="-1" strike="noStrike">
              <a:latin typeface="Arial"/>
            </a:endParaRPr>
          </a:p>
        </p:txBody>
      </p:sp>
      <p:sp>
        <p:nvSpPr>
          <p:cNvPr id="124" name=""/>
          <p:cNvSpPr/>
          <p:nvPr/>
        </p:nvSpPr>
        <p:spPr>
          <a:xfrm>
            <a:off x="1800000" y="309600"/>
            <a:ext cx="8637120" cy="765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1" lang="fr-FR" sz="2400" spc="-1" strike="noStrike">
                <a:solidFill>
                  <a:srgbClr val="c9211e"/>
                </a:solidFill>
                <a:latin typeface="Arial"/>
                <a:ea typeface="DejaVu Sans"/>
              </a:rPr>
              <a:t>3 univers interconnectés: Formation, Insertion, Emploi</a:t>
            </a:r>
            <a:endParaRPr b="0" lang="fr-FR" sz="2400" spc="-1" strike="noStrike">
              <a:latin typeface="Arial"/>
            </a:endParaRPr>
          </a:p>
        </p:txBody>
      </p:sp>
      <p:sp>
        <p:nvSpPr>
          <p:cNvPr id="125" name="Flèche vers le haut 39"/>
          <p:cNvSpPr/>
          <p:nvPr/>
        </p:nvSpPr>
        <p:spPr>
          <a:xfrm flipV="1" rot="20654400">
            <a:off x="4487760" y="2166120"/>
            <a:ext cx="230760" cy="674640"/>
          </a:xfrm>
          <a:prstGeom prst="upArrow">
            <a:avLst>
              <a:gd name="adj1" fmla="val 50000"/>
              <a:gd name="adj2" fmla="val 50000"/>
            </a:avLst>
          </a:prstGeom>
          <a:solidFill>
            <a:schemeClr val="tx1"/>
          </a:solidFill>
          <a:ln>
            <a:solidFill>
              <a:srgbClr val="43729d"/>
            </a:solidFill>
            <a:headEnd len="med" type="triangle" w="med"/>
            <a:tailEnd len="med" type="triangle" w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"/>
          <p:cNvSpPr/>
          <p:nvPr/>
        </p:nvSpPr>
        <p:spPr>
          <a:xfrm>
            <a:off x="504000" y="2160000"/>
            <a:ext cx="11517480" cy="3237480"/>
          </a:xfrm>
          <a:prstGeom prst="rect">
            <a:avLst/>
          </a:prstGeom>
          <a:noFill/>
          <a:ln w="36000">
            <a:solidFill>
              <a:srgbClr val="2c82e4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27" name="Flèche vers le haut 19"/>
          <p:cNvSpPr/>
          <p:nvPr/>
        </p:nvSpPr>
        <p:spPr>
          <a:xfrm flipV="1" rot="1784400">
            <a:off x="2936880" y="2183040"/>
            <a:ext cx="230400" cy="673200"/>
          </a:xfrm>
          <a:prstGeom prst="upArrow">
            <a:avLst>
              <a:gd name="adj1" fmla="val 50000"/>
              <a:gd name="adj2" fmla="val 50000"/>
            </a:avLst>
          </a:prstGeom>
          <a:solidFill>
            <a:schemeClr val="tx1"/>
          </a:solidFill>
          <a:ln>
            <a:solidFill>
              <a:srgbClr val="43729d"/>
            </a:solidFill>
            <a:headEnd len="med" type="triangle" w="med"/>
            <a:tailEnd len="med" type="triangle" w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8" name="Flèche vers le haut 33"/>
          <p:cNvSpPr/>
          <p:nvPr/>
        </p:nvSpPr>
        <p:spPr>
          <a:xfrm rot="20747400">
            <a:off x="3682440" y="4032360"/>
            <a:ext cx="136440" cy="1219680"/>
          </a:xfrm>
          <a:prstGeom prst="upArrow">
            <a:avLst>
              <a:gd name="adj1" fmla="val 50000"/>
              <a:gd name="adj2" fmla="val 48502"/>
            </a:avLst>
          </a:prstGeom>
          <a:solidFill>
            <a:schemeClr val="tx1"/>
          </a:solidFill>
          <a:ln>
            <a:solidFill>
              <a:srgbClr val="43729d"/>
            </a:solidFill>
            <a:headEnd len="med" type="triangle" w="med"/>
            <a:tailEnd len="med" type="triangle" w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9" name=""/>
          <p:cNvSpPr/>
          <p:nvPr/>
        </p:nvSpPr>
        <p:spPr>
          <a:xfrm>
            <a:off x="3970440" y="4987800"/>
            <a:ext cx="2759040" cy="371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i="1" lang="fr-FR" sz="2000" spc="-1" strike="noStrike">
                <a:solidFill>
                  <a:srgbClr val="000000"/>
                </a:solidFill>
                <a:latin typeface="Arial"/>
                <a:ea typeface="DejaVu Sans"/>
              </a:rPr>
              <a:t>Accompagnement</a:t>
            </a:r>
            <a:endParaRPr b="0" lang="fr-FR" sz="2000" spc="-1" strike="noStrike">
              <a:latin typeface="Arial"/>
            </a:endParaRPr>
          </a:p>
        </p:txBody>
      </p:sp>
      <p:sp>
        <p:nvSpPr>
          <p:cNvPr id="130" name="Flèche vers le haut 41"/>
          <p:cNvSpPr/>
          <p:nvPr/>
        </p:nvSpPr>
        <p:spPr>
          <a:xfrm rot="1355400">
            <a:off x="6511680" y="4079520"/>
            <a:ext cx="153360" cy="1297080"/>
          </a:xfrm>
          <a:prstGeom prst="upArrow">
            <a:avLst>
              <a:gd name="adj1" fmla="val 50000"/>
              <a:gd name="adj2" fmla="val 48502"/>
            </a:avLst>
          </a:prstGeom>
          <a:solidFill>
            <a:schemeClr val="tx1"/>
          </a:solidFill>
          <a:ln>
            <a:solidFill>
              <a:srgbClr val="43729d"/>
            </a:solidFill>
            <a:headEnd len="med" type="triangle" w="med"/>
            <a:tailEnd len="med" type="triangle" w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1" name=""/>
          <p:cNvSpPr/>
          <p:nvPr/>
        </p:nvSpPr>
        <p:spPr>
          <a:xfrm>
            <a:off x="7020000" y="3131640"/>
            <a:ext cx="2880000" cy="39960"/>
          </a:xfrm>
          <a:prstGeom prst="line">
            <a:avLst/>
          </a:prstGeom>
          <a:ln w="36000">
            <a:solidFill>
              <a:srgbClr val="3465a4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32" name=""/>
          <p:cNvSpPr/>
          <p:nvPr/>
        </p:nvSpPr>
        <p:spPr>
          <a:xfrm flipH="1">
            <a:off x="7020000" y="3960000"/>
            <a:ext cx="2700000" cy="360"/>
          </a:xfrm>
          <a:prstGeom prst="line">
            <a:avLst/>
          </a:prstGeom>
          <a:ln w="36000">
            <a:solidFill>
              <a:srgbClr val="3465a4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33" name=""/>
          <p:cNvSpPr/>
          <p:nvPr/>
        </p:nvSpPr>
        <p:spPr>
          <a:xfrm>
            <a:off x="7314480" y="4075920"/>
            <a:ext cx="2583000" cy="605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fr-FR" sz="1600" spc="-1" strike="noStrike">
                <a:solidFill>
                  <a:srgbClr val="000000"/>
                </a:solidFill>
                <a:latin typeface="Arial"/>
                <a:ea typeface="DejaVu Sans"/>
              </a:rPr>
              <a:t>Ressources financières</a:t>
            </a:r>
            <a:endParaRPr b="0" lang="fr-FR" sz="1600" spc="-1" strike="noStrike">
              <a:latin typeface="Arial"/>
            </a:endParaRPr>
          </a:p>
        </p:txBody>
      </p:sp>
      <p:sp>
        <p:nvSpPr>
          <p:cNvPr id="134" name=""/>
          <p:cNvSpPr/>
          <p:nvPr/>
        </p:nvSpPr>
        <p:spPr>
          <a:xfrm>
            <a:off x="1260000" y="3118320"/>
            <a:ext cx="1941480" cy="1271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fr-FR" sz="2000" spc="-1" strike="noStrike">
                <a:solidFill>
                  <a:srgbClr val="000000"/>
                </a:solidFill>
                <a:latin typeface="Arial"/>
                <a:ea typeface="DejaVu Sans"/>
              </a:rPr>
              <a:t>Dispositifs </a:t>
            </a:r>
            <a:endParaRPr b="0" lang="fr-FR" sz="2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FR" sz="2000" spc="-1" strike="noStrike">
                <a:solidFill>
                  <a:srgbClr val="000000"/>
                </a:solidFill>
                <a:latin typeface="Arial"/>
                <a:ea typeface="DejaVu Sans"/>
              </a:rPr>
              <a:t>de </a:t>
            </a:r>
            <a:endParaRPr b="0" lang="fr-FR" sz="2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FR" sz="2000" spc="-1" strike="noStrike">
                <a:solidFill>
                  <a:srgbClr val="000000"/>
                </a:solidFill>
                <a:latin typeface="Arial"/>
                <a:ea typeface="DejaVu Sans"/>
              </a:rPr>
              <a:t>formation</a:t>
            </a:r>
            <a:endParaRPr b="0" lang="fr-FR" sz="2000" spc="-1" strike="noStrike">
              <a:latin typeface="Arial"/>
            </a:endParaRPr>
          </a:p>
        </p:txBody>
      </p:sp>
      <p:sp>
        <p:nvSpPr>
          <p:cNvPr id="135" name=""/>
          <p:cNvSpPr/>
          <p:nvPr/>
        </p:nvSpPr>
        <p:spPr>
          <a:xfrm>
            <a:off x="4437720" y="2988000"/>
            <a:ext cx="1931760" cy="717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1" lang="fr-FR" sz="2000" spc="-1" strike="noStrike">
                <a:solidFill>
                  <a:srgbClr val="000000"/>
                </a:solidFill>
                <a:latin typeface="Arial"/>
                <a:ea typeface="DejaVu Sans"/>
              </a:rPr>
              <a:t>Dispositifs </a:t>
            </a:r>
            <a:endParaRPr b="0" lang="fr-FR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fr-FR" sz="2000" spc="-1" strike="noStrike">
                <a:solidFill>
                  <a:srgbClr val="000000"/>
                </a:solidFill>
                <a:latin typeface="Arial"/>
                <a:ea typeface="DejaVu Sans"/>
              </a:rPr>
              <a:t>d’insertion</a:t>
            </a:r>
            <a:endParaRPr b="0" lang="fr-FR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fr-FR" sz="2000" spc="-1" strike="noStrike">
                <a:solidFill>
                  <a:srgbClr val="000000"/>
                </a:solidFill>
                <a:latin typeface="Arial"/>
                <a:ea typeface="DejaVu Sans"/>
              </a:rPr>
              <a:t>(espaces </a:t>
            </a:r>
            <a:endParaRPr b="0" lang="fr-FR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fr-FR" sz="2000" spc="-1" strike="noStrike">
                <a:solidFill>
                  <a:srgbClr val="000000"/>
                </a:solidFill>
                <a:latin typeface="Arial"/>
                <a:ea typeface="DejaVu Sans"/>
              </a:rPr>
              <a:t>collectifs)</a:t>
            </a:r>
            <a:endParaRPr b="0" lang="fr-FR" sz="2000" spc="-1" strike="noStrike">
              <a:latin typeface="Arial"/>
            </a:endParaRPr>
          </a:p>
        </p:txBody>
      </p:sp>
      <p:sp>
        <p:nvSpPr>
          <p:cNvPr id="136" name=""/>
          <p:cNvSpPr/>
          <p:nvPr/>
        </p:nvSpPr>
        <p:spPr>
          <a:xfrm>
            <a:off x="6912000" y="3228480"/>
            <a:ext cx="2877480" cy="549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0" lang="fr-FR" sz="1600" spc="-1" strike="noStrike">
                <a:solidFill>
                  <a:srgbClr val="000000"/>
                </a:solidFill>
                <a:latin typeface="Arial"/>
                <a:ea typeface="DejaVu Sans"/>
              </a:rPr>
              <a:t>Création  de richesse</a:t>
            </a:r>
            <a:endParaRPr b="0" lang="fr-FR" sz="1600" spc="-1" strike="noStrike">
              <a:latin typeface="Arial"/>
            </a:endParaRPr>
          </a:p>
        </p:txBody>
      </p:sp>
      <p:sp>
        <p:nvSpPr>
          <p:cNvPr id="137" name=""/>
          <p:cNvSpPr/>
          <p:nvPr/>
        </p:nvSpPr>
        <p:spPr>
          <a:xfrm>
            <a:off x="720000" y="2664000"/>
            <a:ext cx="3165480" cy="1797480"/>
          </a:xfrm>
          <a:prstGeom prst="ellipse">
            <a:avLst/>
          </a:prstGeom>
          <a:noFill/>
          <a:ln w="0"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138" name=""/>
          <p:cNvSpPr/>
          <p:nvPr/>
        </p:nvSpPr>
        <p:spPr>
          <a:xfrm>
            <a:off x="3590640" y="5579280"/>
            <a:ext cx="2994840" cy="341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fr-SN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Partenaires locaux</a:t>
            </a:r>
            <a:endParaRPr b="0" lang="fr-FR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SN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GREF</a:t>
            </a:r>
            <a:endParaRPr b="0" lang="fr-FR" sz="2400" spc="-1" strike="noStrike">
              <a:latin typeface="Arial"/>
            </a:endParaRPr>
          </a:p>
        </p:txBody>
      </p:sp>
      <p:sp>
        <p:nvSpPr>
          <p:cNvPr id="139" name=""/>
          <p:cNvSpPr/>
          <p:nvPr/>
        </p:nvSpPr>
        <p:spPr>
          <a:xfrm>
            <a:off x="9864000" y="3171600"/>
            <a:ext cx="2001600" cy="85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fr-SN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Acteurs </a:t>
            </a:r>
            <a:endParaRPr b="0" lang="fr-FR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SN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Économiques</a:t>
            </a:r>
            <a:endParaRPr b="0" lang="fr-FR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SN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(« Marché »)</a:t>
            </a:r>
            <a:endParaRPr b="0" lang="fr-FR" sz="2400" spc="-1" strike="noStrike">
              <a:latin typeface="Arial"/>
            </a:endParaRPr>
          </a:p>
        </p:txBody>
      </p:sp>
      <p:sp>
        <p:nvSpPr>
          <p:cNvPr id="140" name=""/>
          <p:cNvSpPr/>
          <p:nvPr/>
        </p:nvSpPr>
        <p:spPr>
          <a:xfrm>
            <a:off x="3276000" y="2664000"/>
            <a:ext cx="4029480" cy="1797480"/>
          </a:xfrm>
          <a:prstGeom prst="ellipse">
            <a:avLst/>
          </a:prstGeom>
          <a:noFill/>
          <a:ln w="0"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141" name=""/>
          <p:cNvSpPr/>
          <p:nvPr/>
        </p:nvSpPr>
        <p:spPr>
          <a:xfrm>
            <a:off x="6696360" y="2340000"/>
            <a:ext cx="5181120" cy="2697480"/>
          </a:xfrm>
          <a:prstGeom prst="ellipse">
            <a:avLst/>
          </a:prstGeom>
          <a:noFill/>
          <a:ln w="0"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142" name=""/>
          <p:cNvSpPr/>
          <p:nvPr/>
        </p:nvSpPr>
        <p:spPr>
          <a:xfrm>
            <a:off x="8757720" y="2376000"/>
            <a:ext cx="1211760" cy="573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1" lang="fr-FR" sz="2000" spc="-1" strike="noStrike">
                <a:solidFill>
                  <a:srgbClr val="000000"/>
                </a:solidFill>
                <a:latin typeface="Arial"/>
                <a:ea typeface="DejaVu Sans"/>
              </a:rPr>
              <a:t>Emploi</a:t>
            </a:r>
            <a:endParaRPr b="0" lang="fr-FR" sz="2000" spc="-1" strike="noStrike">
              <a:latin typeface="Arial"/>
            </a:endParaRPr>
          </a:p>
        </p:txBody>
      </p:sp>
      <p:sp>
        <p:nvSpPr>
          <p:cNvPr id="143" name=""/>
          <p:cNvSpPr/>
          <p:nvPr/>
        </p:nvSpPr>
        <p:spPr>
          <a:xfrm>
            <a:off x="3240000" y="1320120"/>
            <a:ext cx="1294560" cy="596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fr-SN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Publics </a:t>
            </a:r>
            <a:endParaRPr b="0" lang="fr-FR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SN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Ciblés</a:t>
            </a:r>
            <a:endParaRPr b="0" lang="fr-FR" sz="2400" spc="-1" strike="noStrike">
              <a:latin typeface="Arial"/>
            </a:endParaRPr>
          </a:p>
        </p:txBody>
      </p:sp>
      <p:sp>
        <p:nvSpPr>
          <p:cNvPr id="144" name=""/>
          <p:cNvSpPr/>
          <p:nvPr/>
        </p:nvSpPr>
        <p:spPr>
          <a:xfrm>
            <a:off x="1800000" y="309600"/>
            <a:ext cx="8637120" cy="765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1" lang="fr-FR" sz="2400" spc="-1" strike="noStrike">
                <a:solidFill>
                  <a:srgbClr val="c9211e"/>
                </a:solidFill>
                <a:latin typeface="Arial"/>
                <a:ea typeface="DejaVu Sans"/>
              </a:rPr>
              <a:t>3 univers interconnectés: Formation, Insertion, Emploi</a:t>
            </a:r>
            <a:endParaRPr b="0" lang="fr-FR" sz="2400" spc="-1" strike="noStrike">
              <a:latin typeface="Arial"/>
            </a:endParaRPr>
          </a:p>
        </p:txBody>
      </p:sp>
      <p:sp>
        <p:nvSpPr>
          <p:cNvPr id="145" name="Flèche vers le haut 42"/>
          <p:cNvSpPr/>
          <p:nvPr/>
        </p:nvSpPr>
        <p:spPr>
          <a:xfrm flipV="1" rot="20654400">
            <a:off x="4487760" y="2166120"/>
            <a:ext cx="230760" cy="674640"/>
          </a:xfrm>
          <a:prstGeom prst="upArrow">
            <a:avLst>
              <a:gd name="adj1" fmla="val 50000"/>
              <a:gd name="adj2" fmla="val 50000"/>
            </a:avLst>
          </a:prstGeom>
          <a:solidFill>
            <a:schemeClr val="tx1"/>
          </a:solidFill>
          <a:ln>
            <a:solidFill>
              <a:srgbClr val="43729d"/>
            </a:solidFill>
            <a:headEnd len="med" type="triangle" w="med"/>
            <a:tailEnd len="med" type="triangle" w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6" name=""/>
          <p:cNvSpPr/>
          <p:nvPr/>
        </p:nvSpPr>
        <p:spPr>
          <a:xfrm>
            <a:off x="6480000" y="5580000"/>
            <a:ext cx="5217480" cy="341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i="1" lang="fr-SN" sz="2400" spc="-1" strike="noStrike">
                <a:solidFill>
                  <a:srgbClr val="2c82e4"/>
                </a:solidFill>
                <a:latin typeface="Calibri"/>
                <a:ea typeface="DejaVu Sans"/>
              </a:rPr>
              <a:t>Un modèle économique </a:t>
            </a:r>
            <a:endParaRPr b="0" lang="fr-FR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i="1" lang="fr-SN" sz="2400" spc="-1" strike="noStrike">
                <a:solidFill>
                  <a:srgbClr val="2c82e4"/>
                </a:solidFill>
                <a:latin typeface="Calibri"/>
                <a:ea typeface="DejaVu Sans"/>
              </a:rPr>
              <a:t>pour une pérennité</a:t>
            </a:r>
            <a:endParaRPr b="0" lang="fr-FR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Flèche vers le haut 12"/>
          <p:cNvSpPr/>
          <p:nvPr/>
        </p:nvSpPr>
        <p:spPr>
          <a:xfrm flipV="1" rot="1784400">
            <a:off x="2936880" y="2183040"/>
            <a:ext cx="230400" cy="673200"/>
          </a:xfrm>
          <a:prstGeom prst="upArrow">
            <a:avLst>
              <a:gd name="adj1" fmla="val 50000"/>
              <a:gd name="adj2" fmla="val 50000"/>
            </a:avLst>
          </a:prstGeom>
          <a:solidFill>
            <a:schemeClr val="tx1"/>
          </a:solidFill>
          <a:ln>
            <a:solidFill>
              <a:srgbClr val="43729d"/>
            </a:solidFill>
            <a:headEnd len="med" type="triangle" w="med"/>
            <a:tailEnd len="med" type="triangle" w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8" name="Flèche vers le haut 13"/>
          <p:cNvSpPr/>
          <p:nvPr/>
        </p:nvSpPr>
        <p:spPr>
          <a:xfrm rot="19948200">
            <a:off x="3767760" y="4479480"/>
            <a:ext cx="159480" cy="771120"/>
          </a:xfrm>
          <a:prstGeom prst="upArrow">
            <a:avLst>
              <a:gd name="adj1" fmla="val 50000"/>
              <a:gd name="adj2" fmla="val 48502"/>
            </a:avLst>
          </a:prstGeom>
          <a:solidFill>
            <a:schemeClr val="tx1"/>
          </a:solidFill>
          <a:ln>
            <a:solidFill>
              <a:srgbClr val="43729d"/>
            </a:solidFill>
            <a:headEnd len="med" type="triangle" w="med"/>
            <a:tailEnd len="med" type="triangle" w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9" name=""/>
          <p:cNvSpPr/>
          <p:nvPr/>
        </p:nvSpPr>
        <p:spPr>
          <a:xfrm>
            <a:off x="4222440" y="4483800"/>
            <a:ext cx="2759040" cy="371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i="1" lang="fr-FR" sz="2000" spc="-1" strike="noStrike">
                <a:solidFill>
                  <a:srgbClr val="000000"/>
                </a:solidFill>
                <a:latin typeface="Arial"/>
                <a:ea typeface="DejaVu Sans"/>
              </a:rPr>
              <a:t>Accompagnement</a:t>
            </a:r>
            <a:endParaRPr b="0" lang="fr-FR" sz="2000" spc="-1" strike="noStrike">
              <a:latin typeface="Arial"/>
            </a:endParaRPr>
          </a:p>
        </p:txBody>
      </p:sp>
      <p:sp>
        <p:nvSpPr>
          <p:cNvPr id="150" name="Flèche vers le haut 16"/>
          <p:cNvSpPr/>
          <p:nvPr/>
        </p:nvSpPr>
        <p:spPr>
          <a:xfrm flipV="1" rot="20416200">
            <a:off x="1489320" y="2308320"/>
            <a:ext cx="176760" cy="753480"/>
          </a:xfrm>
          <a:prstGeom prst="upArrow">
            <a:avLst>
              <a:gd name="adj1" fmla="val 50000"/>
              <a:gd name="adj2" fmla="val 50000"/>
            </a:avLst>
          </a:prstGeom>
          <a:solidFill>
            <a:schemeClr val="tx1"/>
          </a:solidFill>
          <a:ln>
            <a:solidFill>
              <a:srgbClr val="43729d"/>
            </a:solidFill>
            <a:headEnd len="med" type="triangle" w="med"/>
            <a:tailEnd len="med" type="triangle" w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1" name="Flèche vers le haut 18"/>
          <p:cNvSpPr/>
          <p:nvPr/>
        </p:nvSpPr>
        <p:spPr>
          <a:xfrm rot="1355400">
            <a:off x="6406200" y="4483440"/>
            <a:ext cx="188280" cy="921600"/>
          </a:xfrm>
          <a:prstGeom prst="upArrow">
            <a:avLst>
              <a:gd name="adj1" fmla="val 50000"/>
              <a:gd name="adj2" fmla="val 48502"/>
            </a:avLst>
          </a:prstGeom>
          <a:solidFill>
            <a:schemeClr val="tx1"/>
          </a:solidFill>
          <a:ln>
            <a:solidFill>
              <a:srgbClr val="43729d"/>
            </a:solidFill>
            <a:headEnd len="med" type="triangle" w="med"/>
            <a:tailEnd len="med" type="triangle" w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2" name=""/>
          <p:cNvSpPr/>
          <p:nvPr/>
        </p:nvSpPr>
        <p:spPr>
          <a:xfrm>
            <a:off x="7020000" y="3131640"/>
            <a:ext cx="2880000" cy="39960"/>
          </a:xfrm>
          <a:prstGeom prst="line">
            <a:avLst/>
          </a:prstGeom>
          <a:ln w="36000">
            <a:solidFill>
              <a:srgbClr val="3465a4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53" name=""/>
          <p:cNvSpPr/>
          <p:nvPr/>
        </p:nvSpPr>
        <p:spPr>
          <a:xfrm flipH="1">
            <a:off x="7020000" y="3960000"/>
            <a:ext cx="2700000" cy="360"/>
          </a:xfrm>
          <a:prstGeom prst="line">
            <a:avLst/>
          </a:prstGeom>
          <a:ln w="36000">
            <a:solidFill>
              <a:srgbClr val="3465a4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54" name=""/>
          <p:cNvSpPr/>
          <p:nvPr/>
        </p:nvSpPr>
        <p:spPr>
          <a:xfrm>
            <a:off x="7314480" y="4075920"/>
            <a:ext cx="2583000" cy="605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fr-FR" sz="1600" spc="-1" strike="noStrike">
                <a:solidFill>
                  <a:srgbClr val="000000"/>
                </a:solidFill>
                <a:latin typeface="Arial"/>
                <a:ea typeface="DejaVu Sans"/>
              </a:rPr>
              <a:t>Ressources financières</a:t>
            </a:r>
            <a:endParaRPr b="0" lang="fr-FR" sz="1600" spc="-1" strike="noStrike">
              <a:latin typeface="Arial"/>
            </a:endParaRPr>
          </a:p>
        </p:txBody>
      </p:sp>
      <p:sp>
        <p:nvSpPr>
          <p:cNvPr id="155" name=""/>
          <p:cNvSpPr/>
          <p:nvPr/>
        </p:nvSpPr>
        <p:spPr>
          <a:xfrm>
            <a:off x="1260000" y="3118320"/>
            <a:ext cx="1941480" cy="1271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fr-FR" sz="2000" spc="-1" strike="noStrike">
                <a:solidFill>
                  <a:srgbClr val="000000"/>
                </a:solidFill>
                <a:latin typeface="Arial"/>
                <a:ea typeface="DejaVu Sans"/>
              </a:rPr>
              <a:t>Clubs informatiques</a:t>
            </a:r>
            <a:endParaRPr b="0" lang="fr-FR" sz="2000" spc="-1" strike="noStrike">
              <a:latin typeface="Arial"/>
            </a:endParaRPr>
          </a:p>
        </p:txBody>
      </p:sp>
      <p:sp>
        <p:nvSpPr>
          <p:cNvPr id="156" name=""/>
          <p:cNvSpPr/>
          <p:nvPr/>
        </p:nvSpPr>
        <p:spPr>
          <a:xfrm>
            <a:off x="4140000" y="2916000"/>
            <a:ext cx="2517480" cy="717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1" lang="fr-FR" sz="2000" spc="-1" strike="noStrike">
                <a:solidFill>
                  <a:srgbClr val="000000"/>
                </a:solidFill>
                <a:latin typeface="Arial"/>
                <a:ea typeface="DejaVu Sans"/>
              </a:rPr>
              <a:t>Tiers-lieux,</a:t>
            </a:r>
            <a:endParaRPr b="0" lang="fr-FR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fr-FR" sz="2000" spc="-1" strike="noStrike">
                <a:solidFill>
                  <a:srgbClr val="000000"/>
                </a:solidFill>
                <a:latin typeface="Arial"/>
                <a:ea typeface="DejaVu Sans"/>
              </a:rPr>
              <a:t>Incubateur,</a:t>
            </a:r>
            <a:endParaRPr b="0" lang="fr-FR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fr-FR" sz="2000" spc="-1" strike="noStrike">
                <a:solidFill>
                  <a:srgbClr val="000000"/>
                </a:solidFill>
                <a:latin typeface="Arial"/>
                <a:ea typeface="DejaVu Sans"/>
              </a:rPr>
              <a:t>Plateforme collective (UASZ)</a:t>
            </a:r>
            <a:endParaRPr b="0" lang="fr-FR" sz="2000" spc="-1" strike="noStrike">
              <a:latin typeface="Arial"/>
            </a:endParaRPr>
          </a:p>
        </p:txBody>
      </p:sp>
      <p:sp>
        <p:nvSpPr>
          <p:cNvPr id="157" name=""/>
          <p:cNvSpPr/>
          <p:nvPr/>
        </p:nvSpPr>
        <p:spPr>
          <a:xfrm>
            <a:off x="6912000" y="3228480"/>
            <a:ext cx="2877480" cy="549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0" lang="fr-FR" sz="1600" spc="-1" strike="noStrike">
                <a:solidFill>
                  <a:srgbClr val="000000"/>
                </a:solidFill>
                <a:latin typeface="Arial"/>
                <a:ea typeface="DejaVu Sans"/>
              </a:rPr>
              <a:t>Création  de richesse</a:t>
            </a:r>
            <a:endParaRPr b="0" lang="fr-FR" sz="1600" spc="-1" strike="noStrike">
              <a:latin typeface="Arial"/>
            </a:endParaRPr>
          </a:p>
        </p:txBody>
      </p:sp>
      <p:sp>
        <p:nvSpPr>
          <p:cNvPr id="158" name=""/>
          <p:cNvSpPr/>
          <p:nvPr/>
        </p:nvSpPr>
        <p:spPr>
          <a:xfrm>
            <a:off x="720000" y="2664000"/>
            <a:ext cx="3165480" cy="1797480"/>
          </a:xfrm>
          <a:prstGeom prst="ellipse">
            <a:avLst/>
          </a:prstGeom>
          <a:noFill/>
          <a:ln w="0"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159" name=""/>
          <p:cNvSpPr/>
          <p:nvPr/>
        </p:nvSpPr>
        <p:spPr>
          <a:xfrm>
            <a:off x="3770640" y="5399280"/>
            <a:ext cx="2994840" cy="341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fr-SN" sz="2000" spc="-1" strike="noStrike">
                <a:solidFill>
                  <a:srgbClr val="000000"/>
                </a:solidFill>
                <a:latin typeface="Calibri"/>
                <a:ea typeface="DejaVu Sans"/>
              </a:rPr>
              <a:t>Collectivités territoriales,</a:t>
            </a:r>
            <a:endParaRPr b="0" lang="fr-FR" sz="2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SN" sz="2000" spc="-1" strike="noStrike">
                <a:solidFill>
                  <a:srgbClr val="000000"/>
                </a:solidFill>
                <a:latin typeface="Calibri"/>
                <a:ea typeface="DejaVu Sans"/>
              </a:rPr>
              <a:t>UASZ, Chambre commerce</a:t>
            </a:r>
            <a:endParaRPr b="0" lang="fr-FR" sz="2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SN" sz="2000" spc="-1" strike="noStrike">
                <a:solidFill>
                  <a:srgbClr val="000000"/>
                </a:solidFill>
                <a:latin typeface="Calibri"/>
                <a:ea typeface="DejaVu Sans"/>
              </a:rPr>
              <a:t>GREF</a:t>
            </a:r>
            <a:endParaRPr b="0" lang="fr-FR" sz="2000" spc="-1" strike="noStrike">
              <a:latin typeface="Arial"/>
            </a:endParaRPr>
          </a:p>
        </p:txBody>
      </p:sp>
      <p:sp>
        <p:nvSpPr>
          <p:cNvPr id="160" name=""/>
          <p:cNvSpPr/>
          <p:nvPr/>
        </p:nvSpPr>
        <p:spPr>
          <a:xfrm>
            <a:off x="9864000" y="3171600"/>
            <a:ext cx="2001600" cy="85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0" lang="fr-SN" sz="2000" spc="-1" strike="noStrike">
                <a:solidFill>
                  <a:srgbClr val="000000"/>
                </a:solidFill>
                <a:latin typeface="Calibri"/>
                <a:ea typeface="DejaVu Sans"/>
              </a:rPr>
              <a:t>Services admin (département, communes),</a:t>
            </a:r>
            <a:endParaRPr b="0" lang="fr-FR" sz="2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fr-SN" sz="2000" spc="-1" strike="noStrike">
                <a:solidFill>
                  <a:srgbClr val="000000"/>
                </a:solidFill>
                <a:latin typeface="Calibri"/>
                <a:ea typeface="DejaVu Sans"/>
              </a:rPr>
              <a:t>entreprises</a:t>
            </a:r>
            <a:endParaRPr b="0" lang="fr-FR" sz="2000" spc="-1" strike="noStrike">
              <a:latin typeface="Arial"/>
            </a:endParaRPr>
          </a:p>
        </p:txBody>
      </p:sp>
      <p:sp>
        <p:nvSpPr>
          <p:cNvPr id="161" name=""/>
          <p:cNvSpPr/>
          <p:nvPr/>
        </p:nvSpPr>
        <p:spPr>
          <a:xfrm>
            <a:off x="396000" y="1584000"/>
            <a:ext cx="1689480" cy="596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fr-SN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Financeurs</a:t>
            </a:r>
            <a:endParaRPr b="0" lang="fr-FR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SN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(initiaux)</a:t>
            </a:r>
            <a:endParaRPr b="0" lang="fr-FR" sz="2400" spc="-1" strike="noStrike">
              <a:latin typeface="Arial"/>
            </a:endParaRPr>
          </a:p>
        </p:txBody>
      </p:sp>
      <p:sp>
        <p:nvSpPr>
          <p:cNvPr id="162" name=""/>
          <p:cNvSpPr/>
          <p:nvPr/>
        </p:nvSpPr>
        <p:spPr>
          <a:xfrm>
            <a:off x="3276000" y="2664000"/>
            <a:ext cx="4029480" cy="1797480"/>
          </a:xfrm>
          <a:prstGeom prst="ellipse">
            <a:avLst/>
          </a:prstGeom>
          <a:noFill/>
          <a:ln w="0"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163" name=""/>
          <p:cNvSpPr/>
          <p:nvPr/>
        </p:nvSpPr>
        <p:spPr>
          <a:xfrm>
            <a:off x="6696360" y="2340000"/>
            <a:ext cx="5181120" cy="2697480"/>
          </a:xfrm>
          <a:prstGeom prst="ellipse">
            <a:avLst/>
          </a:prstGeom>
          <a:noFill/>
          <a:ln w="0"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164" name=""/>
          <p:cNvSpPr/>
          <p:nvPr/>
        </p:nvSpPr>
        <p:spPr>
          <a:xfrm>
            <a:off x="7533720" y="1656000"/>
            <a:ext cx="3443760" cy="573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1" lang="fr-FR" sz="2000" spc="-1" strike="noStrike">
                <a:solidFill>
                  <a:srgbClr val="3465a4"/>
                </a:solidFill>
                <a:latin typeface="Arial"/>
                <a:ea typeface="DejaVu Sans"/>
              </a:rPr>
              <a:t>Conception, maintenance  de systèmes d’information</a:t>
            </a:r>
            <a:endParaRPr b="0" lang="fr-FR" sz="2000" spc="-1" strike="noStrike">
              <a:latin typeface="Arial"/>
            </a:endParaRPr>
          </a:p>
        </p:txBody>
      </p:sp>
      <p:sp>
        <p:nvSpPr>
          <p:cNvPr id="165" name=""/>
          <p:cNvSpPr/>
          <p:nvPr/>
        </p:nvSpPr>
        <p:spPr>
          <a:xfrm>
            <a:off x="2520000" y="1140120"/>
            <a:ext cx="2697480" cy="596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fr-SN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Jeunes informaticien.ne.s</a:t>
            </a:r>
            <a:endParaRPr b="0" lang="fr-FR" sz="2400" spc="-1" strike="noStrike">
              <a:latin typeface="Arial"/>
            </a:endParaRPr>
          </a:p>
        </p:txBody>
      </p:sp>
      <p:sp>
        <p:nvSpPr>
          <p:cNvPr id="166" name=""/>
          <p:cNvSpPr/>
          <p:nvPr/>
        </p:nvSpPr>
        <p:spPr>
          <a:xfrm>
            <a:off x="2124000" y="168480"/>
            <a:ext cx="8097480" cy="765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1" lang="fr-FR" sz="2400" spc="-1" strike="noStrike">
                <a:solidFill>
                  <a:srgbClr val="c9211e"/>
                </a:solidFill>
                <a:latin typeface="Arial"/>
                <a:ea typeface="DejaVu Sans"/>
              </a:rPr>
              <a:t>Exemple 1 : Les clubs informatiques en Casamance</a:t>
            </a:r>
            <a:endParaRPr b="0" lang="fr-FR" sz="2400" spc="-1" strike="noStrike">
              <a:latin typeface="Arial"/>
            </a:endParaRPr>
          </a:p>
        </p:txBody>
      </p:sp>
      <p:sp>
        <p:nvSpPr>
          <p:cNvPr id="167" name="Flèche vers le haut 20"/>
          <p:cNvSpPr/>
          <p:nvPr/>
        </p:nvSpPr>
        <p:spPr>
          <a:xfrm flipV="1" rot="20654400">
            <a:off x="4487760" y="2166120"/>
            <a:ext cx="230760" cy="674640"/>
          </a:xfrm>
          <a:prstGeom prst="upArrow">
            <a:avLst>
              <a:gd name="adj1" fmla="val 50000"/>
              <a:gd name="adj2" fmla="val 50000"/>
            </a:avLst>
          </a:prstGeom>
          <a:solidFill>
            <a:schemeClr val="tx1"/>
          </a:solidFill>
          <a:ln>
            <a:solidFill>
              <a:srgbClr val="43729d"/>
            </a:solidFill>
            <a:headEnd len="med" type="triangle" w="med"/>
            <a:tailEnd len="med" type="triangle" w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8" name=""/>
          <p:cNvSpPr/>
          <p:nvPr/>
        </p:nvSpPr>
        <p:spPr>
          <a:xfrm>
            <a:off x="8640000" y="6057720"/>
            <a:ext cx="3237480" cy="599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fr-FR" sz="1800" spc="-1" strike="noStrike">
                <a:solidFill>
                  <a:srgbClr val="000000"/>
                </a:solidFill>
                <a:latin typeface="Arial"/>
                <a:ea typeface="DejaVu Sans"/>
              </a:rPr>
              <a:t>Schémas similaires au Cameroun, Bénin, Togo, ...</a:t>
            </a:r>
            <a:endParaRPr b="0" lang="fr-FR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8812</TotalTime>
  <Application>LibreOffice/7.2.2.2$Windows_X86_64 LibreOffice_project/02b2acce88a210515b4a5bb2e46cbfb63fe97d56</Application>
  <AppVersion>15.0000</AppVersion>
  <Words>51</Words>
  <Paragraphs>11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2023-10-26T12:13:42Z</dcterms:created>
  <dc:creator>Dell</dc:creator>
  <dc:description/>
  <dc:language>fr-FR</dc:language>
  <cp:lastModifiedBy/>
  <dcterms:modified xsi:type="dcterms:W3CDTF">2024-04-11T08:42:03Z</dcterms:modified>
  <cp:revision>154</cp:revision>
  <dc:subject/>
  <dc:title>Présentation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Grand écran</vt:lpwstr>
  </property>
  <property fmtid="{D5CDD505-2E9C-101B-9397-08002B2CF9AE}" pid="3" name="Slides">
    <vt:i4>1</vt:i4>
  </property>
</Properties>
</file>