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8" r:id="rId4"/>
    <p:sldId id="257" r:id="rId5"/>
    <p:sldId id="282" r:id="rId6"/>
    <p:sldId id="266" r:id="rId7"/>
    <p:sldId id="271" r:id="rId8"/>
    <p:sldId id="268" r:id="rId9"/>
    <p:sldId id="269" r:id="rId10"/>
    <p:sldId id="272" r:id="rId11"/>
    <p:sldId id="275" r:id="rId12"/>
    <p:sldId id="276" r:id="rId13"/>
    <p:sldId id="274" r:id="rId14"/>
    <p:sldId id="277" r:id="rId15"/>
    <p:sldId id="278" r:id="rId16"/>
    <p:sldId id="279" r:id="rId17"/>
    <p:sldId id="280" r:id="rId18"/>
    <p:sldId id="273" r:id="rId19"/>
    <p:sldId id="259" r:id="rId20"/>
    <p:sldId id="267" r:id="rId21"/>
    <p:sldId id="260" r:id="rId22"/>
    <p:sldId id="263" r:id="rId23"/>
    <p:sldId id="262" r:id="rId24"/>
    <p:sldId id="270" r:id="rId25"/>
    <p:sldId id="264" r:id="rId26"/>
    <p:sldId id="261"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3A3F9C-4E4B-47E5-A0BA-B937CC0CB3D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FAFE6A6-615B-4BC3-B224-31BA39243D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E376520-929A-4F38-B42E-C3DFB7BCCEBF}"/>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5" name="Espace réservé du pied de page 4">
            <a:extLst>
              <a:ext uri="{FF2B5EF4-FFF2-40B4-BE49-F238E27FC236}">
                <a16:creationId xmlns:a16="http://schemas.microsoft.com/office/drawing/2014/main" id="{FE663F30-520B-4230-8BCD-6D73B702667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33F1BF1-49B1-48E9-A84D-E6F11E81016C}"/>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231923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63039C-1F44-483A-A2A1-11083E5CBD0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D505F8C-1FDC-47D2-A39E-42A32425FCC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A172E2-6D42-4019-AB69-1969E7F725F8}"/>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5" name="Espace réservé du pied de page 4">
            <a:extLst>
              <a:ext uri="{FF2B5EF4-FFF2-40B4-BE49-F238E27FC236}">
                <a16:creationId xmlns:a16="http://schemas.microsoft.com/office/drawing/2014/main" id="{105B2666-FFFA-4C84-A8AD-AAFF85BD95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B0C85F6-826E-4CC4-B2AC-9E31DE2C1A67}"/>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4239160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3E90A7E-DE33-465C-AFD8-581DDB915AE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159B32A-156E-4160-9136-32ABCB1952C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999C6C-AD92-4561-8FEC-BC8021679E45}"/>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5" name="Espace réservé du pied de page 4">
            <a:extLst>
              <a:ext uri="{FF2B5EF4-FFF2-40B4-BE49-F238E27FC236}">
                <a16:creationId xmlns:a16="http://schemas.microsoft.com/office/drawing/2014/main" id="{1EC76CD8-F83C-4E33-B5D2-20ECA53CFF7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6FC0F5-ED72-4336-9C09-E0E66E0D3FDD}"/>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364256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FF2796-5E13-46C1-B9D7-268FFE44914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1ECEE5C-50EE-456D-B5E6-0058D289B1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C1D84A-04B5-4EC6-A8D2-BB6F1CA1821F}"/>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5" name="Espace réservé du pied de page 4">
            <a:extLst>
              <a:ext uri="{FF2B5EF4-FFF2-40B4-BE49-F238E27FC236}">
                <a16:creationId xmlns:a16="http://schemas.microsoft.com/office/drawing/2014/main" id="{ADBA86A0-D676-4F5E-82E9-087E4D0B418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24739B-2C37-4B4C-AA21-C0C8F0802964}"/>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48664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21B7C0-EB54-47D8-9035-D635D77CA49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E3E2636-46D2-4AAC-87FE-8DAEA6A79E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0765E31-0839-46A3-9B13-599A96414F05}"/>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5" name="Espace réservé du pied de page 4">
            <a:extLst>
              <a:ext uri="{FF2B5EF4-FFF2-40B4-BE49-F238E27FC236}">
                <a16:creationId xmlns:a16="http://schemas.microsoft.com/office/drawing/2014/main" id="{E869937A-75D3-4BDE-A382-3B37F19C48C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9EFC12-17C6-4562-B875-A08B0E484E5D}"/>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354744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659747-1247-4F04-B292-4399E2D1337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9F398F4-4966-4495-AF5C-5077B3F9684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9A39E06-B9CB-464C-9152-2433FC32D1F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351372F-C249-4E12-AFA4-F697879C4FF7}"/>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6" name="Espace réservé du pied de page 5">
            <a:extLst>
              <a:ext uri="{FF2B5EF4-FFF2-40B4-BE49-F238E27FC236}">
                <a16:creationId xmlns:a16="http://schemas.microsoft.com/office/drawing/2014/main" id="{280C5EBE-E005-4600-BA4D-E32FDE61346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19F729-F378-4F63-9629-0C8FE0EC904F}"/>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605214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2648F-E8DF-4EF0-80BA-66DC9BC52CB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756C4B-159E-488D-BF8C-F73546A30F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FD05CA0-FFF1-4331-9DDA-9F4C4ED958C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2296BFE-614D-4D26-BB04-68BDE3137E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2578AB2-A780-41AE-B0ED-932C9939A95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F88F5F1-852B-44EB-B5EE-5A935E31A4A7}"/>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8" name="Espace réservé du pied de page 7">
            <a:extLst>
              <a:ext uri="{FF2B5EF4-FFF2-40B4-BE49-F238E27FC236}">
                <a16:creationId xmlns:a16="http://schemas.microsoft.com/office/drawing/2014/main" id="{6A011F06-4D63-43D9-BED8-85F88683637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A1C2DBB-CDDD-4C37-8EFC-245F721550FC}"/>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10263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47EF59-782D-4BF7-9297-6A46664E9C8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44BD213-2C93-477A-B728-B7A332B81821}"/>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4" name="Espace réservé du pied de page 3">
            <a:extLst>
              <a:ext uri="{FF2B5EF4-FFF2-40B4-BE49-F238E27FC236}">
                <a16:creationId xmlns:a16="http://schemas.microsoft.com/office/drawing/2014/main" id="{24AF3DD0-9423-4F34-99D0-23B9ED75851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2C4DF7E-5845-4896-ADE3-0C2D200E0509}"/>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2697786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C54094E-7C20-4409-BD57-4304F118BD91}"/>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3" name="Espace réservé du pied de page 2">
            <a:extLst>
              <a:ext uri="{FF2B5EF4-FFF2-40B4-BE49-F238E27FC236}">
                <a16:creationId xmlns:a16="http://schemas.microsoft.com/office/drawing/2014/main" id="{2363ABB7-2AEE-4267-AD4A-E9539F28583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A889287-C309-4141-A504-33925A93217E}"/>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24696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B1A04B-1CB8-45C6-B4E9-4D8C0CD2D19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B62DEBC-6C1C-4E82-A85B-AE0B5AC84B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11519A9-EE3D-4483-A1ED-CE119667E6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ADFB669-CD8B-499D-9315-960245F15A60}"/>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6" name="Espace réservé du pied de page 5">
            <a:extLst>
              <a:ext uri="{FF2B5EF4-FFF2-40B4-BE49-F238E27FC236}">
                <a16:creationId xmlns:a16="http://schemas.microsoft.com/office/drawing/2014/main" id="{FA39C547-783E-4474-B28B-AE903181835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E28F35C-5EF5-4425-A779-36E224E0BB76}"/>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177208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AD9EC6-B20B-4B72-ABDC-5134B79727A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CD9CABA-656A-466A-8EC9-4BFF3BC212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109365C-312A-4497-8433-907DECCDF5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1F1D043-91B7-4A25-B8F7-8B7802324900}"/>
              </a:ext>
            </a:extLst>
          </p:cNvPr>
          <p:cNvSpPr>
            <a:spLocks noGrp="1"/>
          </p:cNvSpPr>
          <p:nvPr>
            <p:ph type="dt" sz="half" idx="10"/>
          </p:nvPr>
        </p:nvSpPr>
        <p:spPr/>
        <p:txBody>
          <a:bodyPr/>
          <a:lstStyle/>
          <a:p>
            <a:fld id="{8E700190-959A-417C-964E-9AC9BD121CE1}" type="datetimeFigureOut">
              <a:rPr lang="fr-FR" smtClean="0"/>
              <a:t>12/01/2022</a:t>
            </a:fld>
            <a:endParaRPr lang="fr-FR"/>
          </a:p>
        </p:txBody>
      </p:sp>
      <p:sp>
        <p:nvSpPr>
          <p:cNvPr id="6" name="Espace réservé du pied de page 5">
            <a:extLst>
              <a:ext uri="{FF2B5EF4-FFF2-40B4-BE49-F238E27FC236}">
                <a16:creationId xmlns:a16="http://schemas.microsoft.com/office/drawing/2014/main" id="{DC0BD56A-7F46-408C-9F5C-72C88C770C0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485522C-08DD-4444-A252-B180B7776F88}"/>
              </a:ext>
            </a:extLst>
          </p:cNvPr>
          <p:cNvSpPr>
            <a:spLocks noGrp="1"/>
          </p:cNvSpPr>
          <p:nvPr>
            <p:ph type="sldNum" sz="quarter" idx="12"/>
          </p:nvPr>
        </p:nvSpPr>
        <p:spPr/>
        <p:txBody>
          <a:bodyPr/>
          <a:lstStyle/>
          <a:p>
            <a:fld id="{9523E50E-8357-4DED-9D10-58EF95072B4F}" type="slidenum">
              <a:rPr lang="fr-FR" smtClean="0"/>
              <a:t>‹N°›</a:t>
            </a:fld>
            <a:endParaRPr lang="fr-FR"/>
          </a:p>
        </p:txBody>
      </p:sp>
    </p:spTree>
    <p:extLst>
      <p:ext uri="{BB962C8B-B14F-4D97-AF65-F5344CB8AC3E}">
        <p14:creationId xmlns:p14="http://schemas.microsoft.com/office/powerpoint/2010/main" val="225289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9D5A93F-F491-48E3-99E0-D0FF60E0C6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2922521-3079-4ED8-A5B1-DC61BD78A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ADAA72-F69C-43C3-8853-4D71441BFE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00190-959A-417C-964E-9AC9BD121CE1}" type="datetimeFigureOut">
              <a:rPr lang="fr-FR" smtClean="0"/>
              <a:t>12/01/2022</a:t>
            </a:fld>
            <a:endParaRPr lang="fr-FR"/>
          </a:p>
        </p:txBody>
      </p:sp>
      <p:sp>
        <p:nvSpPr>
          <p:cNvPr id="5" name="Espace réservé du pied de page 4">
            <a:extLst>
              <a:ext uri="{FF2B5EF4-FFF2-40B4-BE49-F238E27FC236}">
                <a16:creationId xmlns:a16="http://schemas.microsoft.com/office/drawing/2014/main" id="{DDB64517-32AE-4D1D-8D54-0436A2F18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DC4BA02-DA65-42F1-9CDB-2B475C93DB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3E50E-8357-4DED-9D10-58EF95072B4F}" type="slidenum">
              <a:rPr lang="fr-FR" smtClean="0"/>
              <a:t>‹N°›</a:t>
            </a:fld>
            <a:endParaRPr lang="fr-FR"/>
          </a:p>
        </p:txBody>
      </p:sp>
    </p:spTree>
    <p:extLst>
      <p:ext uri="{BB962C8B-B14F-4D97-AF65-F5344CB8AC3E}">
        <p14:creationId xmlns:p14="http://schemas.microsoft.com/office/powerpoint/2010/main" val="2020233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3B3F0308-158A-4C34-90CD-CD41E108C4F0}"/>
              </a:ext>
            </a:extLst>
          </p:cNvPr>
          <p:cNvSpPr>
            <a:spLocks noGrp="1"/>
          </p:cNvSpPr>
          <p:nvPr>
            <p:ph type="subTitle" idx="1"/>
          </p:nvPr>
        </p:nvSpPr>
        <p:spPr/>
        <p:txBody>
          <a:bodyPr>
            <a:noAutofit/>
          </a:bodyPr>
          <a:lstStyle/>
          <a:p>
            <a:r>
              <a:rPr lang="fr-FR" sz="3200" b="1" dirty="0"/>
              <a:t>Rencontre avec le Conseil d’Administration du GREF</a:t>
            </a:r>
          </a:p>
          <a:p>
            <a:r>
              <a:rPr lang="fr-FR" sz="3200" b="1" dirty="0"/>
              <a:t>Groupement des Educateurs sans Frontières</a:t>
            </a:r>
          </a:p>
          <a:p>
            <a:r>
              <a:rPr lang="fr-FR" sz="3200" b="1" dirty="0"/>
              <a:t>Paris, 12 janvier 2022</a:t>
            </a:r>
          </a:p>
        </p:txBody>
      </p:sp>
      <p:pic>
        <p:nvPicPr>
          <p:cNvPr id="4" name="Picture">
            <a:extLst>
              <a:ext uri="{FF2B5EF4-FFF2-40B4-BE49-F238E27FC236}">
                <a16:creationId xmlns:a16="http://schemas.microsoft.com/office/drawing/2014/main" id="{4E6FA9DE-70CD-4C41-BD97-6F28ED005E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9239" y="1300057"/>
            <a:ext cx="6127261" cy="2195602"/>
          </a:xfrm>
          <a:prstGeom prst="rect">
            <a:avLst/>
          </a:prstGeom>
          <a:noFill/>
        </p:spPr>
      </p:pic>
    </p:spTree>
    <p:extLst>
      <p:ext uri="{BB962C8B-B14F-4D97-AF65-F5344CB8AC3E}">
        <p14:creationId xmlns:p14="http://schemas.microsoft.com/office/powerpoint/2010/main" val="359315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E972C1-84F9-4572-AB5D-AE9A8318889E}"/>
              </a:ext>
            </a:extLst>
          </p:cNvPr>
          <p:cNvSpPr>
            <a:spLocks noGrp="1"/>
          </p:cNvSpPr>
          <p:nvPr>
            <p:ph type="title"/>
          </p:nvPr>
        </p:nvSpPr>
        <p:spPr/>
        <p:txBody>
          <a:bodyPr/>
          <a:lstStyle/>
          <a:p>
            <a:pPr algn="ctr"/>
            <a:r>
              <a:rPr lang="fr-FR" b="1" dirty="0"/>
              <a:t>Deux orientations majeures d’action</a:t>
            </a:r>
          </a:p>
        </p:txBody>
      </p:sp>
      <p:sp>
        <p:nvSpPr>
          <p:cNvPr id="3" name="Espace réservé du contenu 2">
            <a:extLst>
              <a:ext uri="{FF2B5EF4-FFF2-40B4-BE49-F238E27FC236}">
                <a16:creationId xmlns:a16="http://schemas.microsoft.com/office/drawing/2014/main" id="{2C8E13AB-F18E-4AD9-9BE8-BB477F55853E}"/>
              </a:ext>
            </a:extLst>
          </p:cNvPr>
          <p:cNvSpPr>
            <a:spLocks noGrp="1"/>
          </p:cNvSpPr>
          <p:nvPr>
            <p:ph idx="1"/>
          </p:nvPr>
        </p:nvSpPr>
        <p:spPr>
          <a:xfrm>
            <a:off x="838200" y="1825625"/>
            <a:ext cx="10515600" cy="4667250"/>
          </a:xfrm>
        </p:spPr>
        <p:txBody>
          <a:bodyPr>
            <a:normAutofit lnSpcReduction="10000"/>
          </a:bodyPr>
          <a:lstStyle/>
          <a:p>
            <a:pPr marL="0" indent="0">
              <a:buNone/>
            </a:pPr>
            <a:r>
              <a:rPr lang="fr-FR" b="1" dirty="0"/>
              <a:t>1- Le bilinguisme langue maternelle – français</a:t>
            </a:r>
          </a:p>
          <a:p>
            <a:pPr marL="0" indent="0">
              <a:buNone/>
            </a:pPr>
            <a:r>
              <a:rPr lang="fr-FR" dirty="0"/>
              <a:t>Les classes de la seconde chance au Niger :</a:t>
            </a:r>
          </a:p>
          <a:p>
            <a:r>
              <a:rPr lang="fr-FR" dirty="0"/>
              <a:t>rescolarisation et formation professionnelle de base</a:t>
            </a:r>
          </a:p>
          <a:p>
            <a:r>
              <a:rPr lang="fr-FR" dirty="0"/>
              <a:t>langue maternelle pour les apprentissages fondamentaux et français langue seconde</a:t>
            </a:r>
          </a:p>
          <a:p>
            <a:pPr marL="0" indent="0">
              <a:buNone/>
            </a:pPr>
            <a:r>
              <a:rPr lang="fr-FR" b="1" dirty="0"/>
              <a:t>2- Le numérique éducatif</a:t>
            </a:r>
          </a:p>
          <a:p>
            <a:pPr marL="0" indent="0">
              <a:buNone/>
            </a:pPr>
            <a:r>
              <a:rPr lang="fr-FR" dirty="0"/>
              <a:t>Les TNI et l’opération </a:t>
            </a:r>
            <a:r>
              <a:rPr lang="fr-FR" dirty="0" err="1"/>
              <a:t>Sankoré</a:t>
            </a:r>
            <a:endParaRPr lang="fr-FR" dirty="0"/>
          </a:p>
          <a:p>
            <a:pPr marL="0" indent="0">
              <a:buNone/>
            </a:pPr>
            <a:r>
              <a:rPr lang="fr-FR" dirty="0"/>
              <a:t>Des « kits pour classes numériques » attribués à des structures d’éducation non formelle partenaires du REPTA dans chacun des 7 pays</a:t>
            </a:r>
          </a:p>
          <a:p>
            <a:pPr marL="0" indent="0">
              <a:buNone/>
            </a:pPr>
            <a:r>
              <a:rPr lang="fr-FR" dirty="0"/>
              <a:t>Des formations aux usages pédagogiques des supports numériques</a:t>
            </a:r>
          </a:p>
        </p:txBody>
      </p:sp>
    </p:spTree>
    <p:extLst>
      <p:ext uri="{BB962C8B-B14F-4D97-AF65-F5344CB8AC3E}">
        <p14:creationId xmlns:p14="http://schemas.microsoft.com/office/powerpoint/2010/main" val="4208415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453281-E3D8-4E58-B3D9-2F2BD1421FE7}"/>
              </a:ext>
            </a:extLst>
          </p:cNvPr>
          <p:cNvSpPr>
            <a:spLocks noGrp="1"/>
          </p:cNvSpPr>
          <p:nvPr>
            <p:ph type="title"/>
          </p:nvPr>
        </p:nvSpPr>
        <p:spPr/>
        <p:txBody>
          <a:bodyPr/>
          <a:lstStyle/>
          <a:p>
            <a:pPr algn="ctr"/>
            <a:r>
              <a:rPr lang="fr-FR" b="1" dirty="0"/>
              <a:t>Des difficultés pour suivre et accompagner</a:t>
            </a:r>
          </a:p>
        </p:txBody>
      </p:sp>
      <p:sp>
        <p:nvSpPr>
          <p:cNvPr id="3" name="Espace réservé du contenu 2">
            <a:extLst>
              <a:ext uri="{FF2B5EF4-FFF2-40B4-BE49-F238E27FC236}">
                <a16:creationId xmlns:a16="http://schemas.microsoft.com/office/drawing/2014/main" id="{641F9C49-CC53-49AA-B2A3-C4EBFF3A681A}"/>
              </a:ext>
            </a:extLst>
          </p:cNvPr>
          <p:cNvSpPr>
            <a:spLocks noGrp="1"/>
          </p:cNvSpPr>
          <p:nvPr>
            <p:ph idx="1"/>
          </p:nvPr>
        </p:nvSpPr>
        <p:spPr/>
        <p:txBody>
          <a:bodyPr>
            <a:normAutofit fontScale="92500" lnSpcReduction="20000"/>
          </a:bodyPr>
          <a:lstStyle/>
          <a:p>
            <a:pPr marL="0" indent="0">
              <a:buNone/>
            </a:pPr>
            <a:r>
              <a:rPr lang="fr-FR" b="1" dirty="0"/>
              <a:t>1- Evolution des critères de financement</a:t>
            </a:r>
          </a:p>
          <a:p>
            <a:pPr>
              <a:buFontTx/>
              <a:buChar char="-"/>
            </a:pPr>
            <a:r>
              <a:rPr lang="fr-FR" dirty="0"/>
              <a:t>Plutôt des projets portés par un regroupement de partenaires</a:t>
            </a:r>
          </a:p>
          <a:p>
            <a:pPr>
              <a:buFontTx/>
              <a:buChar char="-"/>
            </a:pPr>
            <a:r>
              <a:rPr lang="fr-FR" dirty="0"/>
              <a:t>Surtout des réponses à des demandes institutionnelles</a:t>
            </a:r>
          </a:p>
          <a:p>
            <a:pPr>
              <a:buFontTx/>
              <a:buChar char="-"/>
            </a:pPr>
            <a:r>
              <a:rPr lang="fr-FR" dirty="0"/>
              <a:t>Nombre important de bénéficiaires plutôt que des expérimentations</a:t>
            </a:r>
          </a:p>
          <a:p>
            <a:pPr>
              <a:buFontTx/>
              <a:buChar char="-"/>
            </a:pPr>
            <a:r>
              <a:rPr lang="fr-FR" dirty="0"/>
              <a:t>Pérennisation du dispositif mis en place</a:t>
            </a:r>
          </a:p>
          <a:p>
            <a:pPr marL="0" indent="0">
              <a:buNone/>
            </a:pPr>
            <a:r>
              <a:rPr lang="fr-FR" b="1" dirty="0"/>
              <a:t>2- Insécurité qui s’étend</a:t>
            </a:r>
          </a:p>
          <a:p>
            <a:pPr marL="0" indent="0">
              <a:buNone/>
            </a:pPr>
            <a:r>
              <a:rPr lang="fr-FR" dirty="0"/>
              <a:t>- Impossibilité de se rendre auprès de nos partenaires</a:t>
            </a:r>
          </a:p>
          <a:p>
            <a:pPr marL="0" indent="0">
              <a:buNone/>
            </a:pPr>
            <a:r>
              <a:rPr lang="fr-FR" dirty="0"/>
              <a:t>- Risques graves même pour les formateurs et éducateurs locaux</a:t>
            </a:r>
          </a:p>
          <a:p>
            <a:pPr marL="0" indent="0">
              <a:buNone/>
            </a:pPr>
            <a:r>
              <a:rPr lang="fr-FR" b="1" dirty="0"/>
              <a:t>3- Crise sanitaire</a:t>
            </a:r>
          </a:p>
          <a:p>
            <a:pPr marL="0" indent="0">
              <a:buNone/>
            </a:pPr>
            <a:r>
              <a:rPr lang="fr-FR" dirty="0"/>
              <a:t>Fermeture des frontières, suppression des liaisons aériennes</a:t>
            </a:r>
          </a:p>
        </p:txBody>
      </p:sp>
    </p:spTree>
    <p:extLst>
      <p:ext uri="{BB962C8B-B14F-4D97-AF65-F5344CB8AC3E}">
        <p14:creationId xmlns:p14="http://schemas.microsoft.com/office/powerpoint/2010/main" val="1406715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DD8A93-8FF0-41AF-A216-95FC68F73BEF}"/>
              </a:ext>
            </a:extLst>
          </p:cNvPr>
          <p:cNvSpPr>
            <a:spLocks noGrp="1"/>
          </p:cNvSpPr>
          <p:nvPr>
            <p:ph type="title"/>
          </p:nvPr>
        </p:nvSpPr>
        <p:spPr/>
        <p:txBody>
          <a:bodyPr/>
          <a:lstStyle/>
          <a:p>
            <a:pPr algn="ctr"/>
            <a:r>
              <a:rPr lang="fr-FR" b="1" dirty="0"/>
              <a:t>Agir autrement</a:t>
            </a:r>
          </a:p>
        </p:txBody>
      </p:sp>
      <p:sp>
        <p:nvSpPr>
          <p:cNvPr id="3" name="Espace réservé du contenu 2">
            <a:extLst>
              <a:ext uri="{FF2B5EF4-FFF2-40B4-BE49-F238E27FC236}">
                <a16:creationId xmlns:a16="http://schemas.microsoft.com/office/drawing/2014/main" id="{9569E0C4-A3E0-4D58-A051-3022480329F3}"/>
              </a:ext>
            </a:extLst>
          </p:cNvPr>
          <p:cNvSpPr>
            <a:spLocks noGrp="1"/>
          </p:cNvSpPr>
          <p:nvPr>
            <p:ph idx="1"/>
          </p:nvPr>
        </p:nvSpPr>
        <p:spPr>
          <a:xfrm>
            <a:off x="2942208" y="2020934"/>
            <a:ext cx="7036293" cy="4351338"/>
          </a:xfrm>
        </p:spPr>
        <p:txBody>
          <a:bodyPr/>
          <a:lstStyle/>
          <a:p>
            <a:r>
              <a:rPr lang="fr-FR" dirty="0"/>
              <a:t>À distance</a:t>
            </a:r>
          </a:p>
          <a:p>
            <a:r>
              <a:rPr lang="fr-FR" dirty="0"/>
              <a:t>À plusieurs</a:t>
            </a:r>
          </a:p>
          <a:p>
            <a:r>
              <a:rPr lang="fr-FR" dirty="0"/>
              <a:t>En réponse à la demande </a:t>
            </a:r>
          </a:p>
          <a:p>
            <a:r>
              <a:rPr lang="fr-FR" dirty="0"/>
              <a:t>En poussant comme avant des innovations, mais en réponse à des besoins impérieux et peu ou mal pris en compte</a:t>
            </a:r>
          </a:p>
          <a:p>
            <a:pPr marL="0" indent="0">
              <a:buNone/>
            </a:pPr>
            <a:endParaRPr lang="fr-FR" dirty="0"/>
          </a:p>
        </p:txBody>
      </p:sp>
    </p:spTree>
    <p:extLst>
      <p:ext uri="{BB962C8B-B14F-4D97-AF65-F5344CB8AC3E}">
        <p14:creationId xmlns:p14="http://schemas.microsoft.com/office/powerpoint/2010/main" val="1759451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D77431-7B3E-4E9C-AA7F-8E90C57B4555}"/>
              </a:ext>
            </a:extLst>
          </p:cNvPr>
          <p:cNvSpPr>
            <a:spLocks noGrp="1"/>
          </p:cNvSpPr>
          <p:nvPr>
            <p:ph type="title"/>
          </p:nvPr>
        </p:nvSpPr>
        <p:spPr/>
        <p:txBody>
          <a:bodyPr/>
          <a:lstStyle/>
          <a:p>
            <a:pPr algn="ctr"/>
            <a:r>
              <a:rPr lang="fr-FR" b="1" dirty="0"/>
              <a:t>Perspectives actuelles d’action</a:t>
            </a:r>
          </a:p>
        </p:txBody>
      </p:sp>
      <p:sp>
        <p:nvSpPr>
          <p:cNvPr id="3" name="Espace réservé du contenu 2">
            <a:extLst>
              <a:ext uri="{FF2B5EF4-FFF2-40B4-BE49-F238E27FC236}">
                <a16:creationId xmlns:a16="http://schemas.microsoft.com/office/drawing/2014/main" id="{92A22F66-0AE4-4FD2-93D0-2D3B23E9E473}"/>
              </a:ext>
            </a:extLst>
          </p:cNvPr>
          <p:cNvSpPr>
            <a:spLocks noGrp="1"/>
          </p:cNvSpPr>
          <p:nvPr>
            <p:ph idx="1"/>
          </p:nvPr>
        </p:nvSpPr>
        <p:spPr>
          <a:xfrm>
            <a:off x="1734846" y="2429307"/>
            <a:ext cx="9362242" cy="3119237"/>
          </a:xfrm>
        </p:spPr>
        <p:txBody>
          <a:bodyPr>
            <a:normAutofit/>
          </a:bodyPr>
          <a:lstStyle/>
          <a:p>
            <a:pPr marL="0" indent="0">
              <a:buNone/>
            </a:pPr>
            <a:r>
              <a:rPr lang="fr-FR" sz="3200" dirty="0"/>
              <a:t>1- Répondre aux demandes de formation du réseau</a:t>
            </a:r>
          </a:p>
          <a:p>
            <a:pPr marL="0" indent="0">
              <a:buNone/>
            </a:pPr>
            <a:endParaRPr lang="fr-FR" sz="3200" dirty="0"/>
          </a:p>
          <a:p>
            <a:pPr marL="0" indent="0">
              <a:buNone/>
            </a:pPr>
            <a:r>
              <a:rPr lang="fr-FR" sz="3200" dirty="0"/>
              <a:t>2- Créer des centres ressources</a:t>
            </a:r>
          </a:p>
          <a:p>
            <a:pPr marL="0" indent="0">
              <a:buNone/>
            </a:pPr>
            <a:endParaRPr lang="fr-FR" sz="3200" dirty="0"/>
          </a:p>
          <a:p>
            <a:pPr marL="0" indent="0">
              <a:buNone/>
            </a:pPr>
            <a:r>
              <a:rPr lang="fr-FR" sz="3200" dirty="0"/>
              <a:t>2- Expérimenter une solution pédagogique innovante</a:t>
            </a:r>
          </a:p>
        </p:txBody>
      </p:sp>
    </p:spTree>
    <p:extLst>
      <p:ext uri="{BB962C8B-B14F-4D97-AF65-F5344CB8AC3E}">
        <p14:creationId xmlns:p14="http://schemas.microsoft.com/office/powerpoint/2010/main" val="3791776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2118A-4DAC-47A4-BE33-C521B7DEA476}"/>
              </a:ext>
            </a:extLst>
          </p:cNvPr>
          <p:cNvSpPr>
            <a:spLocks noGrp="1"/>
          </p:cNvSpPr>
          <p:nvPr>
            <p:ph type="title"/>
          </p:nvPr>
        </p:nvSpPr>
        <p:spPr>
          <a:xfrm>
            <a:off x="705035" y="781234"/>
            <a:ext cx="10515600" cy="843379"/>
          </a:xfrm>
        </p:spPr>
        <p:txBody>
          <a:bodyPr>
            <a:normAutofit/>
          </a:bodyPr>
          <a:lstStyle/>
          <a:p>
            <a:pPr algn="ctr"/>
            <a:r>
              <a:rPr lang="fr-FR" b="1" dirty="0"/>
              <a:t>Les demandes de formation</a:t>
            </a:r>
          </a:p>
        </p:txBody>
      </p:sp>
      <p:sp>
        <p:nvSpPr>
          <p:cNvPr id="3" name="Espace réservé du contenu 2">
            <a:extLst>
              <a:ext uri="{FF2B5EF4-FFF2-40B4-BE49-F238E27FC236}">
                <a16:creationId xmlns:a16="http://schemas.microsoft.com/office/drawing/2014/main" id="{2C5B3D08-1F4F-4DE4-9BFF-D8288EC11EBB}"/>
              </a:ext>
            </a:extLst>
          </p:cNvPr>
          <p:cNvSpPr>
            <a:spLocks noGrp="1"/>
          </p:cNvSpPr>
          <p:nvPr>
            <p:ph idx="1"/>
          </p:nvPr>
        </p:nvSpPr>
        <p:spPr>
          <a:xfrm>
            <a:off x="997998" y="1788850"/>
            <a:ext cx="10515600" cy="4354498"/>
          </a:xfrm>
        </p:spPr>
        <p:txBody>
          <a:bodyPr>
            <a:normAutofit lnSpcReduction="10000"/>
          </a:bodyPr>
          <a:lstStyle/>
          <a:p>
            <a:pPr marL="0" indent="0" algn="ctr">
              <a:buNone/>
            </a:pPr>
            <a:r>
              <a:rPr lang="fr-FR" sz="3200" b="1" dirty="0"/>
              <a:t>Utilisation pédagogique du numérique, notamment des TNI</a:t>
            </a:r>
          </a:p>
          <a:p>
            <a:endParaRPr lang="fr-FR" dirty="0"/>
          </a:p>
          <a:p>
            <a:r>
              <a:rPr lang="fr-FR" b="1" dirty="0"/>
              <a:t>Formations en présentiel</a:t>
            </a:r>
            <a:r>
              <a:rPr lang="fr-FR" dirty="0"/>
              <a:t>… si possible (sécurité, santé, ressources humaines, budget), par nous ou par des formateurs locaux</a:t>
            </a:r>
          </a:p>
          <a:p>
            <a:endParaRPr lang="fr-FR" dirty="0"/>
          </a:p>
          <a:p>
            <a:r>
              <a:rPr lang="fr-FR" b="1" dirty="0"/>
              <a:t>Formations à distance</a:t>
            </a:r>
            <a:r>
              <a:rPr lang="fr-FR" dirty="0"/>
              <a:t>, à concevoir (Moodle, webinaires)</a:t>
            </a:r>
          </a:p>
          <a:p>
            <a:endParaRPr lang="fr-FR" dirty="0"/>
          </a:p>
          <a:p>
            <a:r>
              <a:rPr lang="fr-FR" b="1" dirty="0"/>
              <a:t>Ressources pédagogiques </a:t>
            </a:r>
          </a:p>
          <a:p>
            <a:pPr marL="457200" lvl="1" indent="0">
              <a:buNone/>
            </a:pPr>
            <a:r>
              <a:rPr lang="fr-FR" dirty="0"/>
              <a:t>Sur notre site, liens vers des ressources libres et gratuites disponibles en ligne</a:t>
            </a:r>
          </a:p>
          <a:p>
            <a:pPr marL="457200" lvl="1" indent="0">
              <a:buNone/>
            </a:pPr>
            <a:endParaRPr lang="fr-FR" dirty="0"/>
          </a:p>
        </p:txBody>
      </p:sp>
    </p:spTree>
    <p:extLst>
      <p:ext uri="{BB962C8B-B14F-4D97-AF65-F5344CB8AC3E}">
        <p14:creationId xmlns:p14="http://schemas.microsoft.com/office/powerpoint/2010/main" val="3059728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1B2ED2-65FB-4466-8623-A0AC0572A368}"/>
              </a:ext>
            </a:extLst>
          </p:cNvPr>
          <p:cNvSpPr>
            <a:spLocks noGrp="1"/>
          </p:cNvSpPr>
          <p:nvPr>
            <p:ph type="title"/>
          </p:nvPr>
        </p:nvSpPr>
        <p:spPr/>
        <p:txBody>
          <a:bodyPr/>
          <a:lstStyle/>
          <a:p>
            <a:pPr algn="ctr"/>
            <a:r>
              <a:rPr lang="fr-FR" b="1" dirty="0"/>
              <a:t>Les centres ressources</a:t>
            </a:r>
          </a:p>
        </p:txBody>
      </p:sp>
      <p:sp>
        <p:nvSpPr>
          <p:cNvPr id="3" name="Espace réservé du contenu 2">
            <a:extLst>
              <a:ext uri="{FF2B5EF4-FFF2-40B4-BE49-F238E27FC236}">
                <a16:creationId xmlns:a16="http://schemas.microsoft.com/office/drawing/2014/main" id="{69FEFB57-B798-4254-8084-DAD598A2EB26}"/>
              </a:ext>
            </a:extLst>
          </p:cNvPr>
          <p:cNvSpPr>
            <a:spLocks noGrp="1"/>
          </p:cNvSpPr>
          <p:nvPr>
            <p:ph idx="1"/>
          </p:nvPr>
        </p:nvSpPr>
        <p:spPr>
          <a:xfrm>
            <a:off x="838200" y="1523785"/>
            <a:ext cx="10515600" cy="4495276"/>
          </a:xfrm>
        </p:spPr>
        <p:txBody>
          <a:bodyPr>
            <a:normAutofit fontScale="92500" lnSpcReduction="10000"/>
          </a:bodyPr>
          <a:lstStyle/>
          <a:p>
            <a:pPr marL="0" indent="0">
              <a:buNone/>
            </a:pPr>
            <a:r>
              <a:rPr lang="fr-FR" sz="3200" b="1" dirty="0"/>
              <a:t>Un appui local pour les acteurs de l’éducation non formelle</a:t>
            </a:r>
          </a:p>
          <a:p>
            <a:r>
              <a:rPr lang="fr-FR" b="1" dirty="0"/>
              <a:t>Technique</a:t>
            </a:r>
            <a:r>
              <a:rPr lang="fr-FR" dirty="0"/>
              <a:t> : conseil, maintenance, prêt de matériel…</a:t>
            </a:r>
          </a:p>
          <a:p>
            <a:r>
              <a:rPr lang="fr-FR" b="1" dirty="0"/>
              <a:t>Pédagogique</a:t>
            </a:r>
            <a:r>
              <a:rPr lang="fr-FR" dirty="0"/>
              <a:t> : mutualisation, formation, médiathèque…</a:t>
            </a:r>
          </a:p>
          <a:p>
            <a:r>
              <a:rPr lang="fr-FR" b="1" dirty="0"/>
              <a:t>Editorial</a:t>
            </a:r>
            <a:r>
              <a:rPr lang="fr-FR" dirty="0"/>
              <a:t> : réalisation de ressources pédagogiques, notamment numériques</a:t>
            </a:r>
          </a:p>
          <a:p>
            <a:pPr marL="0" indent="0">
              <a:buNone/>
            </a:pPr>
            <a:endParaRPr lang="fr-FR" dirty="0"/>
          </a:p>
          <a:p>
            <a:pPr marL="0" indent="0">
              <a:buNone/>
            </a:pPr>
            <a:r>
              <a:rPr lang="fr-FR" dirty="0"/>
              <a:t>A intégrer dans une structure existante</a:t>
            </a:r>
          </a:p>
          <a:p>
            <a:pPr marL="0" indent="0">
              <a:buNone/>
            </a:pPr>
            <a:r>
              <a:rPr lang="fr-FR" dirty="0"/>
              <a:t>En autonomie financière : prestations payantes hors adhérents, …</a:t>
            </a:r>
          </a:p>
          <a:p>
            <a:pPr marL="0" indent="0">
              <a:buNone/>
            </a:pPr>
            <a:r>
              <a:rPr lang="fr-FR" dirty="0"/>
              <a:t>Envisagé au Bénin, en Côte d’Ivoire, au Sénégal</a:t>
            </a:r>
          </a:p>
          <a:p>
            <a:pPr marL="0" indent="0">
              <a:buNone/>
            </a:pPr>
            <a:r>
              <a:rPr lang="fr-FR" dirty="0"/>
              <a:t>Pourraient héberger une « maison digitale » de la Fondation Orange, un « Club informatique »…</a:t>
            </a:r>
          </a:p>
        </p:txBody>
      </p:sp>
    </p:spTree>
    <p:extLst>
      <p:ext uri="{BB962C8B-B14F-4D97-AF65-F5344CB8AC3E}">
        <p14:creationId xmlns:p14="http://schemas.microsoft.com/office/powerpoint/2010/main" val="3120914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79BAD7-04E7-46FC-A75F-4FD48BD969EA}"/>
              </a:ext>
            </a:extLst>
          </p:cNvPr>
          <p:cNvSpPr>
            <a:spLocks noGrp="1"/>
          </p:cNvSpPr>
          <p:nvPr>
            <p:ph type="title"/>
          </p:nvPr>
        </p:nvSpPr>
        <p:spPr>
          <a:xfrm>
            <a:off x="838200" y="292963"/>
            <a:ext cx="10515600" cy="616490"/>
          </a:xfrm>
        </p:spPr>
        <p:txBody>
          <a:bodyPr>
            <a:normAutofit fontScale="90000"/>
          </a:bodyPr>
          <a:lstStyle/>
          <a:p>
            <a:pPr algn="ctr"/>
            <a:r>
              <a:rPr lang="fr-FR" b="1" dirty="0"/>
              <a:t>Une expérience innovante</a:t>
            </a:r>
          </a:p>
        </p:txBody>
      </p:sp>
      <p:sp>
        <p:nvSpPr>
          <p:cNvPr id="3" name="Espace réservé du contenu 2">
            <a:extLst>
              <a:ext uri="{FF2B5EF4-FFF2-40B4-BE49-F238E27FC236}">
                <a16:creationId xmlns:a16="http://schemas.microsoft.com/office/drawing/2014/main" id="{93A03C9C-36F4-4E11-A868-2356F2A83054}"/>
              </a:ext>
            </a:extLst>
          </p:cNvPr>
          <p:cNvSpPr>
            <a:spLocks noGrp="1"/>
          </p:cNvSpPr>
          <p:nvPr>
            <p:ph idx="1"/>
          </p:nvPr>
        </p:nvSpPr>
        <p:spPr>
          <a:xfrm>
            <a:off x="838200" y="968298"/>
            <a:ext cx="10515600" cy="5485768"/>
          </a:xfrm>
        </p:spPr>
        <p:txBody>
          <a:bodyPr>
            <a:normAutofit fontScale="77500" lnSpcReduction="20000"/>
          </a:bodyPr>
          <a:lstStyle/>
          <a:p>
            <a:r>
              <a:rPr lang="fr-FR" b="1" dirty="0"/>
              <a:t>Eduquer et former les isolés des régions en crise</a:t>
            </a:r>
          </a:p>
          <a:p>
            <a:pPr marL="0" indent="0">
              <a:buNone/>
            </a:pPr>
            <a:r>
              <a:rPr lang="fr-FR" dirty="0"/>
              <a:t>Réfugiés, confinements sanitaires…</a:t>
            </a:r>
          </a:p>
          <a:p>
            <a:pPr marL="0" indent="0">
              <a:buNone/>
            </a:pPr>
            <a:r>
              <a:rPr lang="fr-FR" dirty="0"/>
              <a:t>Pallier l’absence d’école et d’enseignants</a:t>
            </a:r>
          </a:p>
          <a:p>
            <a:r>
              <a:rPr lang="fr-FR" b="1" dirty="0"/>
              <a:t>Faciliter les premiers apprentissages</a:t>
            </a:r>
          </a:p>
          <a:p>
            <a:pPr marL="0" indent="0">
              <a:buNone/>
            </a:pPr>
            <a:r>
              <a:rPr lang="fr-FR" dirty="0"/>
              <a:t>Bilinguisme : langue maternelle et français langue seconde</a:t>
            </a:r>
          </a:p>
          <a:p>
            <a:pPr marL="0" indent="0">
              <a:buNone/>
            </a:pPr>
            <a:r>
              <a:rPr lang="fr-FR" dirty="0"/>
              <a:t>Apprentissage de lecture et écriture</a:t>
            </a:r>
          </a:p>
          <a:p>
            <a:r>
              <a:rPr lang="fr-FR" b="1" dirty="0"/>
              <a:t>Supports audio par podcasts et radio hertzienne</a:t>
            </a:r>
          </a:p>
          <a:p>
            <a:pPr marL="0" indent="0">
              <a:buNone/>
            </a:pPr>
            <a:r>
              <a:rPr lang="fr-FR" dirty="0"/>
              <a:t>Interaction webradio, radio hertzienne et téléphonie mobile</a:t>
            </a:r>
          </a:p>
          <a:p>
            <a:r>
              <a:rPr lang="fr-FR" b="1" dirty="0"/>
              <a:t>Centres ressources pour les concepteurs et accompagnateurs</a:t>
            </a:r>
          </a:p>
          <a:p>
            <a:pPr marL="0" indent="0">
              <a:buNone/>
            </a:pPr>
            <a:r>
              <a:rPr lang="fr-FR" dirty="0"/>
              <a:t>Diffusion des supports, formations, autofinancement par activités rémunérées</a:t>
            </a:r>
          </a:p>
          <a:p>
            <a:r>
              <a:rPr lang="fr-FR" b="1" dirty="0"/>
              <a:t>Expérience pilote au Burkina Faso</a:t>
            </a:r>
          </a:p>
          <a:p>
            <a:pPr marL="0" indent="0">
              <a:buNone/>
            </a:pPr>
            <a:r>
              <a:rPr lang="fr-FR" dirty="0"/>
              <a:t>Accueil de réfugiés et villages de brousse – Nord du pays – Langue </a:t>
            </a:r>
            <a:r>
              <a:rPr lang="fr-FR" dirty="0" err="1"/>
              <a:t>mooré</a:t>
            </a:r>
            <a:endParaRPr lang="fr-FR" dirty="0"/>
          </a:p>
          <a:p>
            <a:pPr marL="0" indent="0">
              <a:buNone/>
            </a:pPr>
            <a:r>
              <a:rPr lang="fr-FR" dirty="0"/>
              <a:t>Centre pour enfants des rues – Bobo Dioulasso – Langue dioula</a:t>
            </a:r>
          </a:p>
          <a:p>
            <a:r>
              <a:rPr lang="fr-FR" b="1" dirty="0"/>
              <a:t>Valorisation puis extension à d’autres langues et d’autres pays</a:t>
            </a:r>
          </a:p>
          <a:p>
            <a:pPr marL="0" indent="0">
              <a:buNone/>
            </a:pPr>
            <a:r>
              <a:rPr lang="fr-FR" dirty="0"/>
              <a:t>Si résultats convaincants et en fonction des demandes</a:t>
            </a:r>
          </a:p>
          <a:p>
            <a:endParaRPr lang="fr-FR" dirty="0"/>
          </a:p>
        </p:txBody>
      </p:sp>
    </p:spTree>
    <p:extLst>
      <p:ext uri="{BB962C8B-B14F-4D97-AF65-F5344CB8AC3E}">
        <p14:creationId xmlns:p14="http://schemas.microsoft.com/office/powerpoint/2010/main" val="3062311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191C07-E348-4211-8EE2-6D08EBBD6F16}"/>
              </a:ext>
            </a:extLst>
          </p:cNvPr>
          <p:cNvSpPr>
            <a:spLocks noGrp="1"/>
          </p:cNvSpPr>
          <p:nvPr>
            <p:ph type="title"/>
          </p:nvPr>
        </p:nvSpPr>
        <p:spPr/>
        <p:txBody>
          <a:bodyPr/>
          <a:lstStyle/>
          <a:p>
            <a:pPr algn="ctr"/>
            <a:r>
              <a:rPr lang="fr-FR" b="1" dirty="0"/>
              <a:t>Nos attentes</a:t>
            </a:r>
          </a:p>
        </p:txBody>
      </p:sp>
      <p:sp>
        <p:nvSpPr>
          <p:cNvPr id="3" name="Espace réservé du contenu 2">
            <a:extLst>
              <a:ext uri="{FF2B5EF4-FFF2-40B4-BE49-F238E27FC236}">
                <a16:creationId xmlns:a16="http://schemas.microsoft.com/office/drawing/2014/main" id="{C5655DD4-EB2D-4469-8923-65160737497F}"/>
              </a:ext>
            </a:extLst>
          </p:cNvPr>
          <p:cNvSpPr>
            <a:spLocks noGrp="1"/>
          </p:cNvSpPr>
          <p:nvPr>
            <p:ph idx="1"/>
          </p:nvPr>
        </p:nvSpPr>
        <p:spPr>
          <a:xfrm>
            <a:off x="2578223" y="1994301"/>
            <a:ext cx="7657730" cy="2409024"/>
          </a:xfrm>
        </p:spPr>
        <p:txBody>
          <a:bodyPr/>
          <a:lstStyle/>
          <a:p>
            <a:r>
              <a:rPr lang="fr-FR" sz="3200" dirty="0"/>
              <a:t>Identifier nos convergences</a:t>
            </a:r>
          </a:p>
          <a:p>
            <a:r>
              <a:rPr lang="fr-FR" sz="3200" dirty="0"/>
              <a:t>Mutualiser nos ressources et nos réseaux</a:t>
            </a:r>
          </a:p>
          <a:p>
            <a:r>
              <a:rPr lang="fr-FR" sz="3200" dirty="0"/>
              <a:t>S’entraider</a:t>
            </a:r>
          </a:p>
          <a:p>
            <a:r>
              <a:rPr lang="fr-FR" sz="3200" dirty="0"/>
              <a:t>Agir ensemble</a:t>
            </a:r>
          </a:p>
          <a:p>
            <a:pPr marL="0" indent="0">
              <a:buNone/>
            </a:pPr>
            <a:endParaRPr lang="fr-FR" dirty="0"/>
          </a:p>
        </p:txBody>
      </p:sp>
    </p:spTree>
    <p:extLst>
      <p:ext uri="{BB962C8B-B14F-4D97-AF65-F5344CB8AC3E}">
        <p14:creationId xmlns:p14="http://schemas.microsoft.com/office/powerpoint/2010/main" val="4091645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489F559-D59C-4B02-B0AC-F40883D5730C}"/>
              </a:ext>
            </a:extLst>
          </p:cNvPr>
          <p:cNvSpPr>
            <a:spLocks noGrp="1"/>
          </p:cNvSpPr>
          <p:nvPr>
            <p:ph idx="1"/>
          </p:nvPr>
        </p:nvSpPr>
        <p:spPr>
          <a:xfrm>
            <a:off x="838200" y="1133167"/>
            <a:ext cx="10515600" cy="4351338"/>
          </a:xfrm>
        </p:spPr>
        <p:txBody>
          <a:bodyPr/>
          <a:lstStyle/>
          <a:p>
            <a:endParaRPr lang="fr-FR" dirty="0"/>
          </a:p>
          <a:p>
            <a:endParaRPr lang="fr-FR" dirty="0"/>
          </a:p>
          <a:p>
            <a:endParaRPr lang="fr-FR" dirty="0"/>
          </a:p>
          <a:p>
            <a:endParaRPr lang="fr-FR" dirty="0"/>
          </a:p>
          <a:p>
            <a:pPr marL="0" indent="0" algn="ctr">
              <a:buNone/>
            </a:pPr>
            <a:r>
              <a:rPr lang="fr-FR" sz="4000" dirty="0"/>
              <a:t>Avec nos remerciements</a:t>
            </a:r>
          </a:p>
        </p:txBody>
      </p:sp>
    </p:spTree>
    <p:extLst>
      <p:ext uri="{BB962C8B-B14F-4D97-AF65-F5344CB8AC3E}">
        <p14:creationId xmlns:p14="http://schemas.microsoft.com/office/powerpoint/2010/main" val="1777770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2A1DB7-05C8-41E0-8C2B-35227994F2D1}"/>
              </a:ext>
            </a:extLst>
          </p:cNvPr>
          <p:cNvSpPr>
            <a:spLocks noGrp="1"/>
          </p:cNvSpPr>
          <p:nvPr>
            <p:ph type="title"/>
          </p:nvPr>
        </p:nvSpPr>
        <p:spPr>
          <a:xfrm>
            <a:off x="838200" y="621438"/>
            <a:ext cx="10515600" cy="5370990"/>
          </a:xfrm>
        </p:spPr>
        <p:txBody>
          <a:bodyPr>
            <a:noAutofit/>
          </a:bodyPr>
          <a:lstStyle/>
          <a:p>
            <a:pPr algn="ctr"/>
            <a:r>
              <a:rPr lang="fr-FR" sz="6600" b="1" dirty="0"/>
              <a:t>L’éducation pour tous </a:t>
            </a:r>
            <a:br>
              <a:rPr lang="fr-FR" sz="6600" b="1" dirty="0"/>
            </a:br>
            <a:r>
              <a:rPr lang="fr-FR" sz="6600" b="1" dirty="0"/>
              <a:t>en Afrique sub-saharienne francophone</a:t>
            </a:r>
            <a:br>
              <a:rPr lang="fr-FR" sz="6600" b="1" dirty="0"/>
            </a:br>
            <a:br>
              <a:rPr lang="fr-FR" sz="6600" b="1" dirty="0"/>
            </a:br>
            <a:r>
              <a:rPr lang="fr-FR" sz="4000" b="1" dirty="0"/>
              <a:t>Les constats et les besoins aujourd’hui</a:t>
            </a:r>
            <a:endParaRPr lang="fr-FR" sz="6600" b="1" dirty="0"/>
          </a:p>
        </p:txBody>
      </p:sp>
    </p:spTree>
    <p:extLst>
      <p:ext uri="{BB962C8B-B14F-4D97-AF65-F5344CB8AC3E}">
        <p14:creationId xmlns:p14="http://schemas.microsoft.com/office/powerpoint/2010/main" val="2211450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95A943-6820-46FD-A9FA-872724AE052A}"/>
              </a:ext>
            </a:extLst>
          </p:cNvPr>
          <p:cNvSpPr>
            <a:spLocks noGrp="1"/>
          </p:cNvSpPr>
          <p:nvPr>
            <p:ph idx="1"/>
          </p:nvPr>
        </p:nvSpPr>
        <p:spPr>
          <a:xfrm>
            <a:off x="1053483" y="840202"/>
            <a:ext cx="10085033" cy="5232124"/>
          </a:xfrm>
        </p:spPr>
        <p:txBody>
          <a:bodyPr>
            <a:normAutofit/>
          </a:bodyPr>
          <a:lstStyle/>
          <a:p>
            <a:pPr marL="0" indent="0" algn="ctr">
              <a:buNone/>
            </a:pPr>
            <a:r>
              <a:rPr lang="fr-FR" sz="3200" b="1" dirty="0"/>
              <a:t>Aïcha Bah Diallo </a:t>
            </a:r>
            <a:r>
              <a:rPr lang="fr-FR" sz="3200" dirty="0"/>
              <a:t>est présidente du REPTA </a:t>
            </a:r>
          </a:p>
          <a:p>
            <a:pPr marL="0" indent="0">
              <a:buNone/>
            </a:pPr>
            <a:endParaRPr lang="fr-FR" sz="3200" dirty="0"/>
          </a:p>
          <a:p>
            <a:pPr marL="0" indent="0">
              <a:buNone/>
            </a:pPr>
            <a:r>
              <a:rPr lang="fr-FR" sz="3200" b="1" i="1" dirty="0"/>
              <a:t>Sont présents aujourd’hui</a:t>
            </a:r>
          </a:p>
          <a:p>
            <a:r>
              <a:rPr lang="fr-FR" sz="3200" dirty="0"/>
              <a:t>Roland </a:t>
            </a:r>
            <a:r>
              <a:rPr lang="fr-FR" sz="3200" dirty="0" err="1"/>
              <a:t>Daval</a:t>
            </a:r>
            <a:r>
              <a:rPr lang="fr-FR" sz="3200" dirty="0"/>
              <a:t>, trésorier</a:t>
            </a:r>
          </a:p>
          <a:p>
            <a:r>
              <a:rPr lang="fr-FR" sz="3200" dirty="0"/>
              <a:t>Guy </a:t>
            </a:r>
            <a:r>
              <a:rPr lang="fr-FR" sz="3200" dirty="0" err="1"/>
              <a:t>Ménant</a:t>
            </a:r>
            <a:r>
              <a:rPr lang="fr-FR" sz="3200" dirty="0"/>
              <a:t>, secrétaire</a:t>
            </a:r>
          </a:p>
          <a:p>
            <a:r>
              <a:rPr lang="fr-FR" sz="3200" dirty="0"/>
              <a:t>Henri </a:t>
            </a:r>
            <a:r>
              <a:rPr lang="fr-FR" sz="3200" dirty="0" err="1"/>
              <a:t>Vilette</a:t>
            </a:r>
            <a:r>
              <a:rPr lang="fr-FR" sz="3200" dirty="0"/>
              <a:t>, membre du bureau</a:t>
            </a:r>
          </a:p>
          <a:p>
            <a:r>
              <a:rPr lang="fr-FR" sz="3200" dirty="0"/>
              <a:t>Christine </a:t>
            </a:r>
            <a:r>
              <a:rPr lang="fr-FR" sz="3200" dirty="0" err="1"/>
              <a:t>Trabado</a:t>
            </a:r>
            <a:r>
              <a:rPr lang="fr-FR" sz="3200" dirty="0"/>
              <a:t>, membre du REPTA et du GREF</a:t>
            </a:r>
          </a:p>
          <a:p>
            <a:pPr marL="0" indent="0">
              <a:buNone/>
            </a:pPr>
            <a:r>
              <a:rPr lang="fr-FR" sz="3200" dirty="0"/>
              <a:t>et à distance Christophe Le </a:t>
            </a:r>
            <a:r>
              <a:rPr lang="fr-FR" sz="3200" dirty="0" err="1"/>
              <a:t>Roho</a:t>
            </a:r>
            <a:r>
              <a:rPr lang="fr-FR" sz="3200" dirty="0"/>
              <a:t>, membre du CA, pilote du projet de webradio pédagogique bilingue au Burkina Faso  </a:t>
            </a:r>
          </a:p>
        </p:txBody>
      </p:sp>
    </p:spTree>
    <p:extLst>
      <p:ext uri="{BB962C8B-B14F-4D97-AF65-F5344CB8AC3E}">
        <p14:creationId xmlns:p14="http://schemas.microsoft.com/office/powerpoint/2010/main" val="2307810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7A3E32-CD9A-4BB1-87E9-6C3F49B72AC9}"/>
              </a:ext>
            </a:extLst>
          </p:cNvPr>
          <p:cNvSpPr>
            <a:spLocks noGrp="1"/>
          </p:cNvSpPr>
          <p:nvPr>
            <p:ph type="title"/>
          </p:nvPr>
        </p:nvSpPr>
        <p:spPr>
          <a:xfrm>
            <a:off x="1983419" y="276348"/>
            <a:ext cx="8669784" cy="1325563"/>
          </a:xfrm>
        </p:spPr>
        <p:txBody>
          <a:bodyPr/>
          <a:lstStyle/>
          <a:p>
            <a:pPr algn="ctr"/>
            <a:r>
              <a:rPr lang="fr-FR" b="1" dirty="0"/>
              <a:t>Des systèmes éducatifs en difficulté et une situation qui se dégrade</a:t>
            </a:r>
          </a:p>
        </p:txBody>
      </p:sp>
      <p:sp>
        <p:nvSpPr>
          <p:cNvPr id="3" name="Espace réservé du contenu 2">
            <a:extLst>
              <a:ext uri="{FF2B5EF4-FFF2-40B4-BE49-F238E27FC236}">
                <a16:creationId xmlns:a16="http://schemas.microsoft.com/office/drawing/2014/main" id="{120D03C0-A561-40A6-BBB6-7BDB1A6F3CB2}"/>
              </a:ext>
            </a:extLst>
          </p:cNvPr>
          <p:cNvSpPr>
            <a:spLocks noGrp="1"/>
          </p:cNvSpPr>
          <p:nvPr>
            <p:ph idx="1"/>
          </p:nvPr>
        </p:nvSpPr>
        <p:spPr/>
        <p:txBody>
          <a:bodyPr>
            <a:normAutofit/>
          </a:bodyPr>
          <a:lstStyle/>
          <a:p>
            <a:pPr marL="0" indent="0" algn="just">
              <a:buNone/>
            </a:pPr>
            <a:r>
              <a:rPr lang="fr-FR" sz="2300" i="1" dirty="0">
                <a:effectLst/>
                <a:ea typeface="Times New Roman" panose="02020603050405020304" pitchFamily="18" charset="0"/>
              </a:rPr>
              <a:t>« Bien que des progrès aient été enregistrés en matière d’expansion de l’éducation de base, il reste encore plus de 31 millions d’enfants, en âge d’aller à l’école primaire, et 23 millions d’enfants du premier cycle du secondaire non scolarisés en Afrique subsaharienne, dont un nombre non négligeable en Afrique de l’Ouest. </a:t>
            </a:r>
          </a:p>
          <a:p>
            <a:pPr marL="0" indent="0" algn="just">
              <a:buNone/>
            </a:pPr>
            <a:r>
              <a:rPr lang="fr-FR" sz="2300" i="1" dirty="0">
                <a:effectLst/>
                <a:ea typeface="Times New Roman" panose="02020603050405020304" pitchFamily="18" charset="0"/>
              </a:rPr>
              <a:t>Les raisons sont les suivantes :</a:t>
            </a:r>
            <a:endParaRPr lang="fr-FR" sz="2300" dirty="0">
              <a:effectLst/>
              <a:ea typeface="Times New Roman" panose="02020603050405020304" pitchFamily="18" charset="0"/>
            </a:endParaRPr>
          </a:p>
          <a:p>
            <a:pPr marL="342900" lvl="0" indent="-342900" algn="just">
              <a:buFont typeface="Times New Roman" panose="02020603050405020304" pitchFamily="18" charset="0"/>
              <a:buChar char="-"/>
            </a:pPr>
            <a:r>
              <a:rPr lang="fr-FR" sz="2300" i="1" dirty="0">
                <a:effectLst/>
                <a:ea typeface="Times New Roman" panose="02020603050405020304" pitchFamily="18" charset="0"/>
              </a:rPr>
              <a:t>l’offre scolaire inadéquate et insuffisante ;</a:t>
            </a:r>
            <a:endParaRPr lang="fr-FR" sz="2300" dirty="0">
              <a:effectLst/>
              <a:ea typeface="Times New Roman" panose="02020603050405020304" pitchFamily="18" charset="0"/>
            </a:endParaRPr>
          </a:p>
          <a:p>
            <a:pPr marL="342900" lvl="0" indent="-342900" algn="just">
              <a:buFont typeface="Times New Roman" panose="02020603050405020304" pitchFamily="18" charset="0"/>
              <a:buChar char="-"/>
            </a:pPr>
            <a:r>
              <a:rPr lang="fr-FR" sz="2300" i="1" dirty="0">
                <a:effectLst/>
                <a:ea typeface="Times New Roman" panose="02020603050405020304" pitchFamily="18" charset="0"/>
              </a:rPr>
              <a:t>le manque de pertinence et de qualité de l’enseignement et de l’apprentissage ;</a:t>
            </a:r>
            <a:endParaRPr lang="fr-FR" sz="2300" dirty="0">
              <a:effectLst/>
              <a:ea typeface="Times New Roman" panose="02020603050405020304" pitchFamily="18" charset="0"/>
            </a:endParaRPr>
          </a:p>
          <a:p>
            <a:pPr marL="342900" lvl="0" indent="-342900" algn="just">
              <a:buFont typeface="Times New Roman" panose="02020603050405020304" pitchFamily="18" charset="0"/>
              <a:buChar char="-"/>
            </a:pPr>
            <a:r>
              <a:rPr lang="fr-FR" sz="2300" i="1" dirty="0">
                <a:effectLst/>
                <a:ea typeface="Times New Roman" panose="02020603050405020304" pitchFamily="18" charset="0"/>
              </a:rPr>
              <a:t>les normes et pratiques inégalitaires ou préjudiciables ;</a:t>
            </a:r>
            <a:endParaRPr lang="fr-FR" sz="2300" dirty="0">
              <a:effectLst/>
              <a:ea typeface="Times New Roman" panose="02020603050405020304" pitchFamily="18" charset="0"/>
            </a:endParaRPr>
          </a:p>
          <a:p>
            <a:pPr marL="342900" lvl="0" indent="-342900" algn="just">
              <a:buFont typeface="Times New Roman" panose="02020603050405020304" pitchFamily="18" charset="0"/>
              <a:buChar char="-"/>
            </a:pPr>
            <a:r>
              <a:rPr lang="fr-FR" sz="2300" i="1" dirty="0">
                <a:effectLst/>
                <a:ea typeface="Times New Roman" panose="02020603050405020304" pitchFamily="18" charset="0"/>
              </a:rPr>
              <a:t>les contraintes financières croissantes pour répondre à la forte demande sociale d’éducation. »</a:t>
            </a:r>
            <a:endParaRPr lang="fr-FR" sz="2300" dirty="0">
              <a:ea typeface="Times New Roman" panose="02020603050405020304" pitchFamily="18" charset="0"/>
            </a:endParaRPr>
          </a:p>
          <a:p>
            <a:pPr marL="0" lvl="0" indent="0" algn="just">
              <a:buNone/>
            </a:pPr>
            <a:r>
              <a:rPr lang="fr-FR" sz="2000" i="1" dirty="0">
                <a:effectLst/>
                <a:ea typeface="Times New Roman" panose="02020603050405020304" pitchFamily="18" charset="0"/>
              </a:rPr>
              <a:t>(Rapport annuel 2018 – Bureau Multisectoriel Régional pour l’Afrique de l’Ouest-Sahel – UNESCO)</a:t>
            </a:r>
            <a:endParaRPr lang="fr-FR" sz="2000" dirty="0">
              <a:effectLst/>
              <a:ea typeface="Times New Roman" panose="02020603050405020304" pitchFamily="18" charset="0"/>
            </a:endParaRPr>
          </a:p>
          <a:p>
            <a:endParaRPr lang="fr-FR" dirty="0"/>
          </a:p>
        </p:txBody>
      </p:sp>
    </p:spTree>
    <p:extLst>
      <p:ext uri="{BB962C8B-B14F-4D97-AF65-F5344CB8AC3E}">
        <p14:creationId xmlns:p14="http://schemas.microsoft.com/office/powerpoint/2010/main" val="290870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825625"/>
            <a:ext cx="10515600" cy="4351338"/>
          </a:xfrm>
        </p:spPr>
        <p:txBody>
          <a:bodyPr>
            <a:noAutofit/>
          </a:bodyPr>
          <a:lstStyle/>
          <a:p>
            <a:pPr indent="0">
              <a:lnSpc>
                <a:spcPct val="107000"/>
              </a:lnSpc>
              <a:spcAft>
                <a:spcPts val="800"/>
              </a:spcAft>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En Afrique sub-saharienne, entre 1990 et 2014 :</a:t>
            </a:r>
          </a:p>
          <a:p>
            <a:pPr marL="342900" lvl="0" indent="-342900">
              <a:lnSpc>
                <a:spcPct val="107000"/>
              </a:lnSpc>
              <a:spcAft>
                <a:spcPts val="800"/>
              </a:spcAft>
              <a:buFont typeface="Arial" panose="020B0604020202020204" pitchFamily="34" charset="0"/>
              <a:buChar char="•"/>
              <a:tabLst>
                <a:tab pos="457200" algn="l"/>
              </a:tabLst>
            </a:pPr>
            <a:r>
              <a:rPr lang="fr-FR" sz="2400" dirty="0">
                <a:effectLst/>
                <a:latin typeface="Calibri" panose="020F0502020204030204" pitchFamily="34" charset="0"/>
                <a:ea typeface="Calibri" panose="020F0502020204030204" pitchFamily="34" charset="0"/>
                <a:cs typeface="Times New Roman" panose="02020603050405020304" pitchFamily="18" charset="0"/>
              </a:rPr>
              <a:t>le taux brut de scolarisation pré-primaire a doublé, atteignant 22% </a:t>
            </a:r>
          </a:p>
          <a:p>
            <a:pPr marL="342900" lvl="0" indent="-342900">
              <a:lnSpc>
                <a:spcPct val="107000"/>
              </a:lnSpc>
              <a:spcAft>
                <a:spcPts val="800"/>
              </a:spcAft>
              <a:buFont typeface="Arial" panose="020B0604020202020204" pitchFamily="34" charset="0"/>
              <a:buChar char="•"/>
              <a:tabLst>
                <a:tab pos="457200" algn="l"/>
              </a:tabLst>
            </a:pPr>
            <a:r>
              <a:rPr lang="fr-FR" sz="2400" dirty="0">
                <a:effectLst/>
                <a:latin typeface="Calibri" panose="020F0502020204030204" pitchFamily="34" charset="0"/>
                <a:ea typeface="Calibri" panose="020F0502020204030204" pitchFamily="34" charset="0"/>
                <a:cs typeface="Times New Roman" panose="02020603050405020304" pitchFamily="18" charset="0"/>
              </a:rPr>
              <a:t>le taux net de scolarisation primaire a gagné 30 points (de 50% à près de 80%) </a:t>
            </a:r>
          </a:p>
          <a:p>
            <a:pPr marL="342900" lvl="0" indent="-342900">
              <a:lnSpc>
                <a:spcPct val="107000"/>
              </a:lnSpc>
              <a:spcAft>
                <a:spcPts val="800"/>
              </a:spcAft>
              <a:buFont typeface="Arial" panose="020B0604020202020204" pitchFamily="34" charset="0"/>
              <a:buChar char="•"/>
              <a:tabLst>
                <a:tab pos="457200" algn="l"/>
              </a:tabLst>
            </a:pPr>
            <a:r>
              <a:rPr lang="fr-FR" sz="2400" dirty="0">
                <a:effectLst/>
                <a:latin typeface="Calibri" panose="020F0502020204030204" pitchFamily="34" charset="0"/>
                <a:ea typeface="Calibri" panose="020F0502020204030204" pitchFamily="34" charset="0"/>
                <a:cs typeface="Times New Roman" panose="02020603050405020304" pitchFamily="18" charset="0"/>
              </a:rPr>
              <a:t>la parité filles/garçons au primaire est passée de 0,85 à 0,93 et au secondaire de 0,82 à 0,86.</a:t>
            </a:r>
          </a:p>
          <a:p>
            <a:pPr indent="0">
              <a:lnSpc>
                <a:spcPct val="107000"/>
              </a:lnSpc>
              <a:spcAft>
                <a:spcPts val="800"/>
              </a:spcAft>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Entre 1990 et 2012, le nombre  d’enfants inscrits au primaire est passé de 62 à 149 millions. </a:t>
            </a:r>
          </a:p>
          <a:p>
            <a:pPr indent="0">
              <a:lnSpc>
                <a:spcPct val="107000"/>
              </a:lnSpc>
              <a:spcAft>
                <a:spcPts val="800"/>
              </a:spcAft>
              <a:buNone/>
            </a:pPr>
            <a:r>
              <a:rPr lang="fr-FR" sz="2400" i="1" dirty="0">
                <a:effectLst/>
                <a:latin typeface="Calibri" panose="020F0502020204030204" pitchFamily="34" charset="0"/>
                <a:ea typeface="Calibri" panose="020F0502020204030204" pitchFamily="34" charset="0"/>
                <a:cs typeface="Times New Roman" panose="02020603050405020304" pitchFamily="18" charset="0"/>
              </a:rPr>
              <a:t>(Données citées par Mamadou Ndoye, dans « Approches coopératives » - 2020)</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5" name="ZoneTexte 4">
            <a:extLst>
              <a:ext uri="{FF2B5EF4-FFF2-40B4-BE49-F238E27FC236}">
                <a16:creationId xmlns:a16="http://schemas.microsoft.com/office/drawing/2014/main" id="{9570B6E0-AE5C-4C52-B8DB-446D14409E07}"/>
              </a:ext>
            </a:extLst>
          </p:cNvPr>
          <p:cNvSpPr txBox="1"/>
          <p:nvPr/>
        </p:nvSpPr>
        <p:spPr>
          <a:xfrm>
            <a:off x="2825318" y="681037"/>
            <a:ext cx="6094520" cy="658835"/>
          </a:xfrm>
          <a:prstGeom prst="rect">
            <a:avLst/>
          </a:prstGeom>
          <a:noFill/>
        </p:spPr>
        <p:txBody>
          <a:bodyPr wrap="square">
            <a:spAutoFit/>
          </a:bodyPr>
          <a:lstStyle/>
          <a:p>
            <a:pPr marL="457200">
              <a:lnSpc>
                <a:spcPct val="107000"/>
              </a:lnSpc>
              <a:spcAft>
                <a:spcPts val="800"/>
              </a:spcAft>
            </a:pPr>
            <a:r>
              <a:rPr lang="fr-FR" sz="3600" b="1" dirty="0">
                <a:effectLst/>
                <a:latin typeface="Calibri" panose="020F0502020204030204" pitchFamily="34" charset="0"/>
                <a:ea typeface="Calibri" panose="020F0502020204030204" pitchFamily="34" charset="0"/>
                <a:cs typeface="Times New Roman" panose="02020603050405020304" pitchFamily="18" charset="0"/>
              </a:rPr>
              <a:t>Des progrès remarquables ! </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314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49022C-FACA-4410-A590-90FC8810D354}"/>
              </a:ext>
            </a:extLst>
          </p:cNvPr>
          <p:cNvSpPr>
            <a:spLocks noGrp="1"/>
          </p:cNvSpPr>
          <p:nvPr>
            <p:ph type="title"/>
          </p:nvPr>
        </p:nvSpPr>
        <p:spPr>
          <a:xfrm>
            <a:off x="838200" y="365125"/>
            <a:ext cx="10515600" cy="1028669"/>
          </a:xfrm>
        </p:spPr>
        <p:txBody>
          <a:bodyPr>
            <a:normAutofit fontScale="90000"/>
          </a:bodyPr>
          <a:lstStyle/>
          <a:p>
            <a:pPr algn="ctr"/>
            <a:r>
              <a:rPr lang="fr-FR" sz="3600" b="1" dirty="0">
                <a:effectLst/>
                <a:latin typeface="Calibri" panose="020F0502020204030204" pitchFamily="34" charset="0"/>
                <a:ea typeface="Calibri" panose="020F0502020204030204" pitchFamily="34" charset="0"/>
                <a:cs typeface="Times New Roman" panose="02020603050405020304" pitchFamily="18" charset="0"/>
              </a:rPr>
              <a:t>Mais des retards toujours considérables,</a:t>
            </a:r>
            <a:br>
              <a:rPr lang="fr-FR" sz="3600" b="1" dirty="0">
                <a:effectLst/>
                <a:latin typeface="Calibri" panose="020F0502020204030204" pitchFamily="34" charset="0"/>
                <a:ea typeface="Calibri" panose="020F0502020204030204" pitchFamily="34" charset="0"/>
                <a:cs typeface="Times New Roman" panose="02020603050405020304" pitchFamily="18" charset="0"/>
              </a:rPr>
            </a:br>
            <a:r>
              <a:rPr lang="fr-FR" sz="3600" b="1" dirty="0">
                <a:effectLst/>
                <a:latin typeface="Calibri" panose="020F0502020204030204" pitchFamily="34" charset="0"/>
                <a:ea typeface="Calibri" panose="020F0502020204030204" pitchFamily="34" charset="0"/>
                <a:cs typeface="Times New Roman" panose="02020603050405020304" pitchFamily="18" charset="0"/>
              </a:rPr>
              <a:t> et qui s’aggravent</a:t>
            </a:r>
            <a:endParaRPr lang="fr-FR" sz="3600" dirty="0"/>
          </a:p>
        </p:txBody>
      </p:sp>
      <p:sp>
        <p:nvSpPr>
          <p:cNvPr id="3" name="Espace réservé du contenu 2">
            <a:extLst>
              <a:ext uri="{FF2B5EF4-FFF2-40B4-BE49-F238E27FC236}">
                <a16:creationId xmlns:a16="http://schemas.microsoft.com/office/drawing/2014/main" id="{4A68A067-97E8-4863-BB81-DED1F3CD282F}"/>
              </a:ext>
            </a:extLst>
          </p:cNvPr>
          <p:cNvSpPr>
            <a:spLocks noGrp="1"/>
          </p:cNvSpPr>
          <p:nvPr>
            <p:ph idx="1"/>
          </p:nvPr>
        </p:nvSpPr>
        <p:spPr>
          <a:xfrm>
            <a:off x="838200" y="1393794"/>
            <a:ext cx="10515600" cy="5464206"/>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Un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taux brut de scolarisation pré-primaire </a:t>
            </a:r>
            <a:r>
              <a:rPr lang="fr-FR" sz="1900" dirty="0">
                <a:effectLst/>
                <a:latin typeface="Calibri" panose="020F0502020204030204" pitchFamily="34" charset="0"/>
                <a:ea typeface="Calibri" panose="020F0502020204030204" pitchFamily="34" charset="0"/>
                <a:cs typeface="Times New Roman" panose="02020603050405020304" pitchFamily="18" charset="0"/>
              </a:rPr>
              <a:t>qui reste bas (22%, contre 39% dans les autres régions en développement) ; 42% d’enfants accueillis un an avant l’âge officiel du primaire contre 93% dans les pays à revenus élevés.</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Un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taux net de scolarisation primaire </a:t>
            </a:r>
            <a:r>
              <a:rPr lang="fr-FR" sz="1900" dirty="0">
                <a:effectLst/>
                <a:latin typeface="Calibri" panose="020F0502020204030204" pitchFamily="34" charset="0"/>
                <a:ea typeface="Calibri" panose="020F0502020204030204" pitchFamily="34" charset="0"/>
                <a:cs typeface="Times New Roman" panose="02020603050405020304" pitchFamily="18" charset="0"/>
              </a:rPr>
              <a:t>de 78,2% (contre 89.4% dans le monde), avec un écart de 5 points entre les filles (75,7%) et les garçons (80,7%) contre 2 points dans le monde (UNESCO 2018).   </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Un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taux d’accès à l’enseignement primaire </a:t>
            </a:r>
            <a:r>
              <a:rPr lang="fr-FR" sz="1900" dirty="0">
                <a:effectLst/>
                <a:latin typeface="Calibri" panose="020F0502020204030204" pitchFamily="34" charset="0"/>
                <a:ea typeface="Calibri" panose="020F0502020204030204" pitchFamily="34" charset="0"/>
                <a:cs typeface="Times New Roman" panose="02020603050405020304" pitchFamily="18" charset="0"/>
              </a:rPr>
              <a:t>de 94% en 2015… mais un tiers des enfants quittent l’école avant la fin de la 2</a:t>
            </a:r>
            <a:r>
              <a:rPr lang="fr-FR" sz="19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900" dirty="0">
                <a:effectLst/>
                <a:latin typeface="Calibri" panose="020F0502020204030204" pitchFamily="34" charset="0"/>
                <a:ea typeface="Calibri" panose="020F0502020204030204" pitchFamily="34" charset="0"/>
                <a:cs typeface="Times New Roman" panose="02020603050405020304" pitchFamily="18" charset="0"/>
              </a:rPr>
              <a:t> année (PASEC).</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Pour une cohorte donnée le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taux de poursuite des études jusqu’à la fin du primaire </a:t>
            </a:r>
            <a:r>
              <a:rPr lang="fr-FR" sz="1900" dirty="0">
                <a:effectLst/>
                <a:latin typeface="Calibri" panose="020F0502020204030204" pitchFamily="34" charset="0"/>
                <a:ea typeface="Calibri" panose="020F0502020204030204" pitchFamily="34" charset="0"/>
                <a:cs typeface="Times New Roman" panose="02020603050405020304" pitchFamily="18" charset="0"/>
              </a:rPr>
              <a:t>a même régressé de 66,6% en 1986 à 55,5% en 2017 (Institut de statistique de l’UNESCO).</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Dans les pays africains francophones 42% seulement des élèves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en 6e année d’études </a:t>
            </a:r>
            <a:r>
              <a:rPr lang="fr-FR" sz="1900" dirty="0">
                <a:effectLst/>
                <a:latin typeface="Calibri" panose="020F0502020204030204" pitchFamily="34" charset="0"/>
                <a:ea typeface="Calibri" panose="020F0502020204030204" pitchFamily="34" charset="0"/>
                <a:cs typeface="Times New Roman" panose="02020603050405020304" pitchFamily="18" charset="0"/>
              </a:rPr>
              <a:t>possèdent les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compétences minimales </a:t>
            </a:r>
            <a:r>
              <a:rPr lang="fr-FR" sz="1900" dirty="0">
                <a:effectLst/>
                <a:latin typeface="Calibri" panose="020F0502020204030204" pitchFamily="34" charset="0"/>
                <a:ea typeface="Calibri" panose="020F0502020204030204" pitchFamily="34" charset="0"/>
                <a:cs typeface="Times New Roman" panose="02020603050405020304" pitchFamily="18" charset="0"/>
              </a:rPr>
              <a:t>et ce chiffre a tendance à diminuer fortement (UNESCO 2019).</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38% des adultes africains sont </a:t>
            </a:r>
            <a:r>
              <a:rPr lang="fr-FR" sz="1900" b="1" dirty="0">
                <a:effectLst/>
                <a:latin typeface="Calibri" panose="020F0502020204030204" pitchFamily="34" charset="0"/>
                <a:ea typeface="Calibri" panose="020F0502020204030204" pitchFamily="34" charset="0"/>
                <a:cs typeface="Times New Roman" panose="02020603050405020304" pitchFamily="18" charset="0"/>
              </a:rPr>
              <a:t>analphabètes</a:t>
            </a:r>
            <a:r>
              <a:rPr lang="fr-FR" sz="19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31044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CE7A97-E6DD-4F6B-9546-462F0FE67B02}"/>
              </a:ext>
            </a:extLst>
          </p:cNvPr>
          <p:cNvSpPr>
            <a:spLocks noGrp="1"/>
          </p:cNvSpPr>
          <p:nvPr>
            <p:ph type="title"/>
          </p:nvPr>
        </p:nvSpPr>
        <p:spPr>
          <a:xfrm>
            <a:off x="838200" y="365125"/>
            <a:ext cx="10515600" cy="1028669"/>
          </a:xfrm>
        </p:spPr>
        <p:txBody>
          <a:bodyPr>
            <a:normAutofit/>
          </a:bodyPr>
          <a:lstStyle/>
          <a:p>
            <a:pPr algn="ctr"/>
            <a:r>
              <a:rPr lang="fr-FR" sz="3200" b="1" dirty="0">
                <a:effectLst/>
                <a:latin typeface="Calibri" panose="020F0502020204030204" pitchFamily="34" charset="0"/>
                <a:ea typeface="Calibri" panose="020F0502020204030204" pitchFamily="34" charset="0"/>
                <a:cs typeface="Times New Roman" panose="02020603050405020304" pitchFamily="18" charset="0"/>
              </a:rPr>
              <a:t>Les inégalités dans l’accès à l’éducation :</a:t>
            </a:r>
            <a:br>
              <a:rPr lang="fr-FR" sz="3200" b="1" dirty="0">
                <a:effectLst/>
                <a:latin typeface="Calibri" panose="020F0502020204030204" pitchFamily="34" charset="0"/>
                <a:ea typeface="Calibri" panose="020F0502020204030204" pitchFamily="34" charset="0"/>
                <a:cs typeface="Times New Roman" panose="02020603050405020304" pitchFamily="18" charset="0"/>
              </a:rPr>
            </a:br>
            <a:r>
              <a:rPr lang="fr-FR" sz="3200" b="1" dirty="0">
                <a:effectLst/>
                <a:latin typeface="Calibri" panose="020F0502020204030204" pitchFamily="34" charset="0"/>
                <a:ea typeface="Calibri" panose="020F0502020204030204" pitchFamily="34" charset="0"/>
                <a:cs typeface="Times New Roman" panose="02020603050405020304" pitchFamily="18" charset="0"/>
              </a:rPr>
              <a:t>localisation, pauvreté et genre</a:t>
            </a:r>
            <a:endParaRPr lang="fr-FR" sz="3200" dirty="0"/>
          </a:p>
        </p:txBody>
      </p:sp>
      <p:sp>
        <p:nvSpPr>
          <p:cNvPr id="3" name="Espace réservé du contenu 2">
            <a:extLst>
              <a:ext uri="{FF2B5EF4-FFF2-40B4-BE49-F238E27FC236}">
                <a16:creationId xmlns:a16="http://schemas.microsoft.com/office/drawing/2014/main" id="{ACD5260A-D794-4C90-B592-B24BC694BB89}"/>
              </a:ext>
            </a:extLst>
          </p:cNvPr>
          <p:cNvSpPr>
            <a:spLocks noGrp="1"/>
          </p:cNvSpPr>
          <p:nvPr>
            <p:ph idx="1"/>
          </p:nvPr>
        </p:nvSpPr>
        <p:spPr>
          <a:xfrm>
            <a:off x="838200" y="1393793"/>
            <a:ext cx="10515600" cy="5344357"/>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Pour le taux net de scolarisation primaire, un écart de plus de 16 points sépare les deux pays continentaux d’Afrique de l’Ouest qui ont respectivement le taux le plus bas et le taux le plus élevé. De même l’écart en défaveur des filles peut atteindre plus de 9%, alors que d’autres pays ont pu même inverser la situation (UNESCO 2018).  </a:t>
            </a:r>
          </a:p>
          <a:p>
            <a:pPr marL="342900" indent="-342900">
              <a:lnSpc>
                <a:spcPct val="107000"/>
              </a:lnSpc>
              <a:spcAft>
                <a:spcPts val="800"/>
              </a:spcAft>
              <a:tabLst>
                <a:tab pos="457200" algn="l"/>
              </a:tabLst>
            </a:pPr>
            <a:r>
              <a:rPr lang="fr-FR" sz="1900" dirty="0">
                <a:solidFill>
                  <a:srgbClr val="323232"/>
                </a:solidFill>
                <a:latin typeface="Calibri" panose="020F0502020204030204" pitchFamily="34" charset="0"/>
                <a:ea typeface="Calibri" panose="020F0502020204030204" pitchFamily="34" charset="0"/>
                <a:cs typeface="Times New Roman" panose="02020603050405020304" pitchFamily="18" charset="0"/>
              </a:rPr>
              <a:t>Dans l’évaluation des compétences de base en langue et en mathématiques, l’écart de réussite s’élève à 33 points de pourcentage entre le milieu urbain et le milieu rural, à 45 entre les 20% les plus riches et les 20% les plus pauvres.</a:t>
            </a:r>
            <a:endParaRPr lang="fr-FR" sz="1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Le taux d’achèvement primaire moyen de 59% n’est que de 24% pour les filles les plus pauvres et de 29% pour les garçons les plus pauvres. </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70,4 % des individus parmi les 20 % les plus pauvres sont analphabètes contre 23,9 % parmi les 20% les plus favorisés.</a:t>
            </a:r>
          </a:p>
          <a:p>
            <a:pPr marL="342900" lvl="0" indent="-342900">
              <a:lnSpc>
                <a:spcPct val="107000"/>
              </a:lnSpc>
              <a:spcAft>
                <a:spcPts val="800"/>
              </a:spcAft>
              <a:buFont typeface="Arial" panose="020B0604020202020204" pitchFamily="34" charset="0"/>
              <a:buChar char="•"/>
              <a:tabLst>
                <a:tab pos="457200" algn="l"/>
              </a:tabLst>
            </a:pPr>
            <a:r>
              <a:rPr lang="fr-FR" sz="1900" dirty="0">
                <a:effectLst/>
                <a:latin typeface="Calibri" panose="020F0502020204030204" pitchFamily="34" charset="0"/>
                <a:ea typeface="Calibri" panose="020F0502020204030204" pitchFamily="34" charset="0"/>
                <a:cs typeface="Times New Roman" panose="02020603050405020304" pitchFamily="18" charset="0"/>
              </a:rPr>
              <a:t>59% des jeunes et 61% des adultes analphabètes sont des femmes.</a:t>
            </a:r>
          </a:p>
          <a:p>
            <a:pPr marL="0" indent="0">
              <a:buNone/>
            </a:pPr>
            <a:r>
              <a:rPr lang="fr-FR" sz="1900" i="1" dirty="0">
                <a:effectLst/>
                <a:latin typeface="Calibri" panose="020F0502020204030204" pitchFamily="34" charset="0"/>
                <a:ea typeface="Calibri" panose="020F0502020204030204" pitchFamily="34" charset="0"/>
                <a:cs typeface="Times New Roman" panose="02020603050405020304" pitchFamily="18" charset="0"/>
              </a:rPr>
              <a:t>	(Données citées par Mamadou Ndoye, dans « Approches coopératives » - 2020)</a:t>
            </a:r>
            <a:endParaRPr lang="fr-FR" sz="19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2982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6EE6D7-3239-4733-A301-C2088A7E26ED}"/>
              </a:ext>
            </a:extLst>
          </p:cNvPr>
          <p:cNvSpPr>
            <a:spLocks noGrp="1"/>
          </p:cNvSpPr>
          <p:nvPr>
            <p:ph type="title"/>
          </p:nvPr>
        </p:nvSpPr>
        <p:spPr>
          <a:xfrm>
            <a:off x="838200" y="365125"/>
            <a:ext cx="10515600" cy="602541"/>
          </a:xfrm>
        </p:spPr>
        <p:txBody>
          <a:bodyPr>
            <a:normAutofit/>
          </a:bodyPr>
          <a:lstStyle/>
          <a:p>
            <a:pPr algn="ctr"/>
            <a:r>
              <a:rPr lang="fr-FR" sz="3600" b="1" dirty="0"/>
              <a:t>L’éducation et la formation des filles et des femmes</a:t>
            </a:r>
          </a:p>
        </p:txBody>
      </p:sp>
      <p:sp>
        <p:nvSpPr>
          <p:cNvPr id="3" name="Espace réservé du contenu 2">
            <a:extLst>
              <a:ext uri="{FF2B5EF4-FFF2-40B4-BE49-F238E27FC236}">
                <a16:creationId xmlns:a16="http://schemas.microsoft.com/office/drawing/2014/main" id="{ECD85996-71CA-4F22-83D7-30B0E2FC26F0}"/>
              </a:ext>
            </a:extLst>
          </p:cNvPr>
          <p:cNvSpPr>
            <a:spLocks noGrp="1"/>
          </p:cNvSpPr>
          <p:nvPr>
            <p:ph idx="1"/>
          </p:nvPr>
        </p:nvSpPr>
        <p:spPr>
          <a:xfrm>
            <a:off x="838200" y="1091954"/>
            <a:ext cx="10515600" cy="5209297"/>
          </a:xfrm>
        </p:spPr>
        <p:txBody>
          <a:bodyPr>
            <a:normAutofit fontScale="32500" lnSpcReduction="20000"/>
          </a:bodyPr>
          <a:lstStyle/>
          <a:p>
            <a:pPr marL="0" indent="0" algn="just">
              <a:lnSpc>
                <a:spcPct val="107000"/>
              </a:lnSpc>
              <a:spcAft>
                <a:spcPts val="800"/>
              </a:spcAft>
              <a:buNone/>
            </a:pPr>
            <a:r>
              <a:rPr lang="fr-FR" sz="5000" b="1" dirty="0">
                <a:effectLst/>
                <a:latin typeface="Calibri" panose="020F0502020204030204" pitchFamily="34" charset="0"/>
                <a:ea typeface="Times New Roman" panose="02020603050405020304" pitchFamily="18" charset="0"/>
                <a:cs typeface="Calibri" panose="020F0502020204030204" pitchFamily="34" charset="0"/>
              </a:rPr>
              <a:t>Extraits d’articles de Aïcha Bah Diallo, « Approches coopératives » numéro 10.</a:t>
            </a:r>
            <a:endParaRPr lang="fr-FR" sz="5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Taux d’achèvement du </a:t>
            </a:r>
            <a:r>
              <a:rPr lang="fr-FR" sz="5000" dirty="0">
                <a:latin typeface="Calibri" panose="020F0502020204030204" pitchFamily="34" charset="0"/>
                <a:ea typeface="Times New Roman" panose="02020603050405020304" pitchFamily="18" charset="0"/>
                <a:cs typeface="Times New Roman" panose="02020603050405020304" pitchFamily="18" charset="0"/>
              </a:rPr>
              <a:t>primaire pour les filles : 89% dans </a:t>
            </a: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les pays développés, 58% dans les pays en développement ; </a:t>
            </a:r>
          </a:p>
          <a:p>
            <a:pPr algn="just">
              <a:lnSpc>
                <a:spcPct val="107000"/>
              </a:lnSpc>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Taux d’achèvement du secondaire pour les filles : 77% dans les pays développés, 30% dans les pays en développement. </a:t>
            </a:r>
          </a:p>
          <a:p>
            <a:pPr algn="just">
              <a:lnSpc>
                <a:spcPct val="107000"/>
              </a:lnSpc>
              <a:spcAft>
                <a:spcPts val="800"/>
              </a:spcAft>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Dans les pays à bas revenus, parmi les filles les plus pauvres 1% seulement complètent l’éducation secondaire (données UNESCO).</a:t>
            </a:r>
          </a:p>
          <a:p>
            <a:pPr algn="just">
              <a:lnSpc>
                <a:spcPct val="107000"/>
              </a:lnSpc>
              <a:spcAft>
                <a:spcPts val="800"/>
              </a:spcAft>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Eduquer un garçon, c’est éduquer un individu, éduquer une fille, c’est éduquer une famille, c’est éduquer une nation (Mahatma Ghandi).</a:t>
            </a:r>
          </a:p>
          <a:p>
            <a:pPr algn="just">
              <a:lnSpc>
                <a:spcPct val="107000"/>
              </a:lnSpc>
              <a:spcAft>
                <a:spcPts val="800"/>
              </a:spcAft>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Chaque année supplémentaire de scolarisation permet aux femmes d’obtenir 10%, voire 20% de gain, contribuant à les sortir de la pauvreté pour le plus grand profit de tous. En effet, les femmes réinvestissent 90% de leurs gains au bénéfice de leur famille.</a:t>
            </a:r>
          </a:p>
          <a:p>
            <a:pPr algn="just">
              <a:lnSpc>
                <a:spcPct val="107000"/>
              </a:lnSpc>
              <a:spcAft>
                <a:spcPts val="800"/>
              </a:spcAft>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Il ne faut pas considérer les femmes comme des victimes, elles peuvent être des facteurs de changement. En les considérant comme des agents économiques et en consentant un investissement à leur égard, on opte pour un moyen judicieux de reconstruire les économies du monde (</a:t>
            </a:r>
            <a:r>
              <a:rPr lang="fr-FR" sz="5000" dirty="0" err="1">
                <a:effectLst/>
                <a:latin typeface="Calibri" panose="020F0502020204030204" pitchFamily="34" charset="0"/>
                <a:ea typeface="Times New Roman" panose="02020603050405020304" pitchFamily="18" charset="0"/>
                <a:cs typeface="Times New Roman" panose="02020603050405020304" pitchFamily="18" charset="0"/>
              </a:rPr>
              <a:t>Mayra</a:t>
            </a: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 BUVINIC - Banque Mondiale). </a:t>
            </a:r>
          </a:p>
          <a:p>
            <a:pPr algn="just">
              <a:lnSpc>
                <a:spcPct val="107000"/>
              </a:lnSpc>
              <a:spcAft>
                <a:spcPts val="800"/>
              </a:spcAft>
            </a:pPr>
            <a:r>
              <a:rPr lang="fr-FR" sz="5000" dirty="0">
                <a:effectLst/>
                <a:latin typeface="Calibri" panose="020F0502020204030204" pitchFamily="34" charset="0"/>
                <a:ea typeface="Times New Roman" panose="02020603050405020304" pitchFamily="18" charset="0"/>
                <a:cs typeface="Times New Roman" panose="02020603050405020304" pitchFamily="18" charset="0"/>
              </a:rPr>
              <a:t>”L’éducation des filles est le meilleur outil de développement qui soit” (Koffi ANNAN). ”Excluez les filles et les femmes, et vous renoncez à 50% de votre matière grise, à 50% de votre génie créatif, et à 50% de vos forces économiques” (Irina BOKOVA, ancienne Directrice Générale de l’UNESCO).</a:t>
            </a:r>
          </a:p>
          <a:p>
            <a:endParaRPr lang="fr-FR" dirty="0"/>
          </a:p>
        </p:txBody>
      </p:sp>
    </p:spTree>
    <p:extLst>
      <p:ext uri="{BB962C8B-B14F-4D97-AF65-F5344CB8AC3E}">
        <p14:creationId xmlns:p14="http://schemas.microsoft.com/office/powerpoint/2010/main" val="2374353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BA59AA-E608-4160-9B05-B8A4582B74F6}"/>
              </a:ext>
            </a:extLst>
          </p:cNvPr>
          <p:cNvSpPr>
            <a:spLocks noGrp="1"/>
          </p:cNvSpPr>
          <p:nvPr>
            <p:ph type="title"/>
          </p:nvPr>
        </p:nvSpPr>
        <p:spPr>
          <a:xfrm>
            <a:off x="838200" y="365126"/>
            <a:ext cx="10515600" cy="735706"/>
          </a:xfrm>
        </p:spPr>
        <p:txBody>
          <a:bodyPr>
            <a:normAutofit/>
          </a:bodyPr>
          <a:lstStyle/>
          <a:p>
            <a:pPr algn="ctr"/>
            <a:r>
              <a:rPr lang="fr-FR" sz="3600" b="1" dirty="0">
                <a:effectLst/>
                <a:latin typeface="Calibri" panose="020F0502020204030204" pitchFamily="34" charset="0"/>
                <a:ea typeface="Calibri" panose="020F0502020204030204" pitchFamily="34" charset="0"/>
                <a:cs typeface="Times New Roman" panose="02020603050405020304" pitchFamily="18" charset="0"/>
              </a:rPr>
              <a:t>Des causes multiples</a:t>
            </a:r>
            <a:endParaRPr lang="fr-FR" sz="3600" dirty="0"/>
          </a:p>
        </p:txBody>
      </p:sp>
      <p:sp>
        <p:nvSpPr>
          <p:cNvPr id="3" name="Espace réservé du contenu 2">
            <a:extLst>
              <a:ext uri="{FF2B5EF4-FFF2-40B4-BE49-F238E27FC236}">
                <a16:creationId xmlns:a16="http://schemas.microsoft.com/office/drawing/2014/main" id="{1CF7E813-8889-406D-9CA5-CB91F4DFBDD4}"/>
              </a:ext>
            </a:extLst>
          </p:cNvPr>
          <p:cNvSpPr>
            <a:spLocks noGrp="1"/>
          </p:cNvSpPr>
          <p:nvPr>
            <p:ph idx="1"/>
          </p:nvPr>
        </p:nvSpPr>
        <p:spPr>
          <a:xfrm>
            <a:off x="838200" y="1100832"/>
            <a:ext cx="10515600" cy="5646197"/>
          </a:xfrm>
        </p:spPr>
        <p:txBody>
          <a:bodyPr>
            <a:normAutofit/>
          </a:bodyPr>
          <a:lstStyle/>
          <a:p>
            <a:pPr marL="342900" lvl="0" indent="-342900">
              <a:lnSpc>
                <a:spcPct val="107000"/>
              </a:lnSpc>
              <a:spcAft>
                <a:spcPts val="800"/>
              </a:spcAft>
              <a:buFont typeface="Arial" panose="020B0604020202020204" pitchFamily="34" charset="0"/>
              <a:buChar char="•"/>
              <a:tabLst>
                <a:tab pos="457200" algn="l"/>
              </a:tabLst>
            </a:pPr>
            <a:r>
              <a:rPr lang="fr-FR" sz="1800" dirty="0">
                <a:effectLst/>
                <a:latin typeface="Calibri" panose="020F0502020204030204" pitchFamily="34" charset="0"/>
                <a:ea typeface="Calibri" panose="020F0502020204030204" pitchFamily="34" charset="0"/>
                <a:cs typeface="Times New Roman" panose="02020603050405020304" pitchFamily="18" charset="0"/>
              </a:rPr>
              <a:t>Une énorme poussée démographique : le Niger est passé de 11 millions d’habitants en 2000 à 24 millions en 2020 ! Le Sénégal, de 10 à 17 millions… (Banque Mondiale)</a:t>
            </a:r>
          </a:p>
          <a:p>
            <a:pPr marL="0" lvl="0" indent="0" algn="ctr">
              <a:lnSpc>
                <a:spcPct val="107000"/>
              </a:lnSpc>
              <a:spcAft>
                <a:spcPts val="800"/>
              </a:spcAft>
              <a:buNone/>
              <a:tabLst>
                <a:tab pos="457200" algn="l"/>
              </a:tabLst>
            </a:pPr>
            <a:r>
              <a:rPr lang="fr-FR" sz="1800" i="1" dirty="0">
                <a:latin typeface="Calibri" panose="020F0502020204030204" pitchFamily="34" charset="0"/>
                <a:ea typeface="Calibri" panose="020F0502020204030204" pitchFamily="34" charset="0"/>
                <a:cs typeface="Times New Roman" panose="02020603050405020304" pitchFamily="18" charset="0"/>
              </a:rPr>
              <a:t>Les systèmes éducatifs sont débordés et la qualité régresse : recrutement, rétribution, accompagnement et formation des maîtres, ressources et méthodes pédagogiques…</a:t>
            </a:r>
            <a:endParaRPr lang="fr-FR" sz="1800" i="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FR" sz="1800" dirty="0">
                <a:effectLst/>
                <a:latin typeface="Calibri" panose="020F0502020204030204" pitchFamily="34" charset="0"/>
                <a:ea typeface="Calibri" panose="020F0502020204030204" pitchFamily="34" charset="0"/>
                <a:cs typeface="Times New Roman" panose="02020603050405020304" pitchFamily="18" charset="0"/>
              </a:rPr>
              <a:t>Un produit intérieur brut par habitant en 2020 de moins de 4000 dollars PPA en Afrique subsaharienne contre 17000 en moyenne mondiale (Banque Mondiale)</a:t>
            </a:r>
          </a:p>
          <a:p>
            <a:pPr marL="0" lvl="0" indent="0" algn="ctr">
              <a:lnSpc>
                <a:spcPct val="107000"/>
              </a:lnSpc>
              <a:spcAft>
                <a:spcPts val="800"/>
              </a:spcAft>
              <a:buNone/>
              <a:tabLst>
                <a:tab pos="457200" algn="l"/>
              </a:tabLst>
            </a:pPr>
            <a:r>
              <a:rPr lang="fr-FR" sz="1800" i="1" dirty="0">
                <a:latin typeface="Calibri" panose="020F0502020204030204" pitchFamily="34" charset="0"/>
                <a:ea typeface="Calibri" panose="020F0502020204030204" pitchFamily="34" charset="0"/>
                <a:cs typeface="Times New Roman" panose="02020603050405020304" pitchFamily="18" charset="0"/>
              </a:rPr>
              <a:t>Pauvreté et éducation : un cercle infernal qui enferme les populations dans la précarité</a:t>
            </a:r>
            <a:endParaRPr lang="fr-FR" sz="1800" i="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fr-FR" sz="1800" dirty="0">
                <a:effectLst/>
                <a:latin typeface="Calibri" panose="020F0502020204030204" pitchFamily="34" charset="0"/>
                <a:ea typeface="Calibri" panose="020F0502020204030204" pitchFamily="34" charset="0"/>
                <a:cs typeface="Times New Roman" panose="02020603050405020304" pitchFamily="18" charset="0"/>
              </a:rPr>
              <a:t>Des crises politiques et sanitaires qui se répètent et qui durent, une insécurité qui s’étend</a:t>
            </a:r>
          </a:p>
          <a:p>
            <a:pPr marL="0" lvl="0" indent="0" algn="ctr">
              <a:lnSpc>
                <a:spcPct val="107000"/>
              </a:lnSpc>
              <a:spcAft>
                <a:spcPts val="800"/>
              </a:spcAft>
              <a:buNone/>
              <a:tabLst>
                <a:tab pos="457200" algn="l"/>
              </a:tabLst>
            </a:pPr>
            <a:r>
              <a:rPr lang="fr-FR" sz="1800" i="1" dirty="0">
                <a:effectLst/>
                <a:latin typeface="Calibri" panose="020F0502020204030204" pitchFamily="34" charset="0"/>
                <a:ea typeface="Calibri" panose="020F0502020204030204" pitchFamily="34" charset="0"/>
                <a:cs typeface="Times New Roman" panose="02020603050405020304" pitchFamily="18" charset="0"/>
              </a:rPr>
              <a:t>Des écoles disparaissent, la déscolarisation s’accroît et surtout pour les filles</a:t>
            </a:r>
          </a:p>
          <a:p>
            <a:pPr marL="342900" lvl="0" indent="-342900">
              <a:lnSpc>
                <a:spcPct val="107000"/>
              </a:lnSpc>
              <a:spcAft>
                <a:spcPts val="800"/>
              </a:spcAft>
              <a:buFont typeface="Arial" panose="020B0604020202020204" pitchFamily="34" charset="0"/>
              <a:buChar char="•"/>
              <a:tabLst>
                <a:tab pos="457200" algn="l"/>
              </a:tabLst>
            </a:pPr>
            <a:r>
              <a:rPr lang="fr-FR" sz="1800" dirty="0">
                <a:effectLst/>
                <a:latin typeface="Calibri" panose="020F0502020204030204" pitchFamily="34" charset="0"/>
                <a:ea typeface="Calibri" panose="020F0502020204030204" pitchFamily="34" charset="0"/>
                <a:cs typeface="Times New Roman" panose="02020603050405020304" pitchFamily="18" charset="0"/>
              </a:rPr>
              <a:t>Le français, langue de scolarisation : 26 points de pourcentage séparent le taux d’achèvement primaire des pays d’Afrique anglophone (73%) de celui des pays d’Afrique francophone (47%)</a:t>
            </a:r>
          </a:p>
          <a:p>
            <a:pPr marL="0" lvl="0" indent="0" algn="ctr">
              <a:lnSpc>
                <a:spcPct val="107000"/>
              </a:lnSpc>
              <a:spcAft>
                <a:spcPts val="800"/>
              </a:spcAft>
              <a:buNone/>
              <a:tabLst>
                <a:tab pos="457200" algn="l"/>
              </a:tabLst>
            </a:pPr>
            <a:r>
              <a:rPr lang="fr-FR" sz="1800" i="1" dirty="0">
                <a:latin typeface="Calibri" panose="020F0502020204030204" pitchFamily="34" charset="0"/>
                <a:ea typeface="Calibri" panose="020F0502020204030204" pitchFamily="34" charset="0"/>
                <a:cs typeface="Times New Roman" panose="02020603050405020304" pitchFamily="18" charset="0"/>
              </a:rPr>
              <a:t>Apprendre à lire dans une langue que l’on ne comprend pas…</a:t>
            </a:r>
            <a:endParaRPr lang="fr-FR"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6183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b="1" dirty="0"/>
              <a:t>Les Objectifs de Développement Durable </a:t>
            </a:r>
            <a:br>
              <a:rPr lang="fr-FR" sz="4000" b="1" dirty="0"/>
            </a:br>
            <a:r>
              <a:rPr lang="fr-FR" sz="4000" b="1" dirty="0"/>
              <a:t>pour 2030</a:t>
            </a:r>
          </a:p>
        </p:txBody>
      </p:sp>
      <p:sp>
        <p:nvSpPr>
          <p:cNvPr id="3" name="Espace réservé du contenu 2"/>
          <p:cNvSpPr>
            <a:spLocks noGrp="1"/>
          </p:cNvSpPr>
          <p:nvPr>
            <p:ph idx="1"/>
          </p:nvPr>
        </p:nvSpPr>
        <p:spPr>
          <a:xfrm>
            <a:off x="1097280" y="2202286"/>
            <a:ext cx="10058400" cy="4082603"/>
          </a:xfrm>
        </p:spPr>
        <p:txBody>
          <a:bodyPr>
            <a:normAutofit/>
          </a:bodyPr>
          <a:lstStyle/>
          <a:p>
            <a:r>
              <a:rPr lang="fr-FR" sz="3200" dirty="0"/>
              <a:t>ODD n°4 : « </a:t>
            </a:r>
            <a:r>
              <a:rPr lang="fr-FR" sz="3200" i="1" dirty="0"/>
              <a:t>Assurer à tous une éducation équitable, inclusive et de qualité et des possibilités d’apprentissage tout au long de la vie</a:t>
            </a:r>
            <a:r>
              <a:rPr lang="fr-FR" sz="3200" dirty="0"/>
              <a:t> ».</a:t>
            </a:r>
          </a:p>
          <a:p>
            <a:r>
              <a:rPr lang="fr-FR" sz="3200" dirty="0"/>
              <a:t>ODD n°5 « </a:t>
            </a:r>
            <a:r>
              <a:rPr lang="fr-FR" sz="3200" i="1" dirty="0"/>
              <a:t>Assurer l’égalité des sexes et rendre autonomes toutes les femmes et toutes les filles</a:t>
            </a:r>
            <a:r>
              <a:rPr lang="fr-FR" sz="3200" dirty="0"/>
              <a:t> ».</a:t>
            </a:r>
          </a:p>
          <a:p>
            <a:r>
              <a:rPr lang="fr-FR" sz="3200" dirty="0"/>
              <a:t>ODD n°8 « </a:t>
            </a:r>
            <a:r>
              <a:rPr lang="fr-FR" sz="3200" i="1" dirty="0"/>
              <a:t>Promouvoir une croissance économique soutenue, partagée et durable, le plein emploi productif et un travail décent pour tous</a:t>
            </a:r>
            <a:r>
              <a:rPr lang="fr-FR" sz="3200" dirty="0"/>
              <a:t> ».</a:t>
            </a:r>
          </a:p>
        </p:txBody>
      </p:sp>
    </p:spTree>
    <p:extLst>
      <p:ext uri="{BB962C8B-B14F-4D97-AF65-F5344CB8AC3E}">
        <p14:creationId xmlns:p14="http://schemas.microsoft.com/office/powerpoint/2010/main" val="231926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7780DA-BD46-43E2-8261-0857F2DC577A}"/>
              </a:ext>
            </a:extLst>
          </p:cNvPr>
          <p:cNvSpPr>
            <a:spLocks noGrp="1"/>
          </p:cNvSpPr>
          <p:nvPr>
            <p:ph type="title"/>
          </p:nvPr>
        </p:nvSpPr>
        <p:spPr>
          <a:xfrm>
            <a:off x="838200" y="365125"/>
            <a:ext cx="10445318" cy="1259489"/>
          </a:xfrm>
        </p:spPr>
        <p:txBody>
          <a:bodyPr>
            <a:normAutofit fontScale="90000"/>
          </a:bodyPr>
          <a:lstStyle/>
          <a:p>
            <a:pPr algn="ctr"/>
            <a:r>
              <a:rPr lang="fr-FR" b="1" dirty="0"/>
              <a:t>GREF et REPTA</a:t>
            </a:r>
            <a:br>
              <a:rPr lang="fr-FR" b="1" dirty="0"/>
            </a:br>
            <a:r>
              <a:rPr lang="fr-FR" b="1" dirty="0"/>
              <a:t>une origine et des objectifs communs</a:t>
            </a:r>
          </a:p>
        </p:txBody>
      </p:sp>
      <p:sp>
        <p:nvSpPr>
          <p:cNvPr id="3" name="Espace réservé du contenu 2">
            <a:extLst>
              <a:ext uri="{FF2B5EF4-FFF2-40B4-BE49-F238E27FC236}">
                <a16:creationId xmlns:a16="http://schemas.microsoft.com/office/drawing/2014/main" id="{85B911A3-FF6E-4F46-A011-11D1FD6E2404}"/>
              </a:ext>
            </a:extLst>
          </p:cNvPr>
          <p:cNvSpPr>
            <a:spLocks noGrp="1"/>
          </p:cNvSpPr>
          <p:nvPr>
            <p:ph idx="1"/>
          </p:nvPr>
        </p:nvSpPr>
        <p:spPr/>
        <p:txBody>
          <a:bodyPr/>
          <a:lstStyle/>
          <a:p>
            <a:pPr marL="0" indent="0" algn="ctr">
              <a:buNone/>
            </a:pPr>
            <a:r>
              <a:rPr lang="fr-FR" dirty="0"/>
              <a:t>Gabriel Cohn Bendit, fondateur du GREF puis du REPTA</a:t>
            </a:r>
          </a:p>
          <a:p>
            <a:endParaRPr lang="fr-FR" dirty="0"/>
          </a:p>
        </p:txBody>
      </p:sp>
      <p:pic>
        <p:nvPicPr>
          <p:cNvPr id="5" name="Image 4">
            <a:extLst>
              <a:ext uri="{FF2B5EF4-FFF2-40B4-BE49-F238E27FC236}">
                <a16:creationId xmlns:a16="http://schemas.microsoft.com/office/drawing/2014/main" id="{B493C4C8-B22A-4E5E-9E40-A97179B90E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4581" y="2621127"/>
            <a:ext cx="5558393" cy="3690773"/>
          </a:xfrm>
          <a:prstGeom prst="rect">
            <a:avLst/>
          </a:prstGeom>
        </p:spPr>
      </p:pic>
    </p:spTree>
    <p:extLst>
      <p:ext uri="{BB962C8B-B14F-4D97-AF65-F5344CB8AC3E}">
        <p14:creationId xmlns:p14="http://schemas.microsoft.com/office/powerpoint/2010/main" val="184731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FFABCE-68D1-4039-8759-BD4735CF190D}"/>
              </a:ext>
            </a:extLst>
          </p:cNvPr>
          <p:cNvSpPr>
            <a:spLocks noGrp="1"/>
          </p:cNvSpPr>
          <p:nvPr>
            <p:ph type="title"/>
          </p:nvPr>
        </p:nvSpPr>
        <p:spPr/>
        <p:txBody>
          <a:bodyPr/>
          <a:lstStyle/>
          <a:p>
            <a:pPr algn="ctr"/>
            <a:br>
              <a:rPr lang="fr-FR" b="1" dirty="0"/>
            </a:br>
            <a:endParaRPr lang="fr-FR" b="1" dirty="0"/>
          </a:p>
        </p:txBody>
      </p:sp>
      <p:pic>
        <p:nvPicPr>
          <p:cNvPr id="7" name="Espace réservé du contenu 6">
            <a:extLst>
              <a:ext uri="{FF2B5EF4-FFF2-40B4-BE49-F238E27FC236}">
                <a16:creationId xmlns:a16="http://schemas.microsoft.com/office/drawing/2014/main" id="{A7CCB3BC-3E24-445E-8C1F-12177A03E3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6625" y="520667"/>
            <a:ext cx="9313212" cy="6211906"/>
          </a:xfrm>
        </p:spPr>
      </p:pic>
    </p:spTree>
    <p:extLst>
      <p:ext uri="{BB962C8B-B14F-4D97-AF65-F5344CB8AC3E}">
        <p14:creationId xmlns:p14="http://schemas.microsoft.com/office/powerpoint/2010/main" val="1587768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191C07-E348-4211-8EE2-6D08EBBD6F16}"/>
              </a:ext>
            </a:extLst>
          </p:cNvPr>
          <p:cNvSpPr>
            <a:spLocks noGrp="1"/>
          </p:cNvSpPr>
          <p:nvPr>
            <p:ph type="title"/>
          </p:nvPr>
        </p:nvSpPr>
        <p:spPr/>
        <p:txBody>
          <a:bodyPr/>
          <a:lstStyle/>
          <a:p>
            <a:pPr algn="ctr"/>
            <a:r>
              <a:rPr lang="fr-FR" b="1" dirty="0"/>
              <a:t>Nos attentes</a:t>
            </a:r>
          </a:p>
        </p:txBody>
      </p:sp>
      <p:sp>
        <p:nvSpPr>
          <p:cNvPr id="3" name="Espace réservé du contenu 2">
            <a:extLst>
              <a:ext uri="{FF2B5EF4-FFF2-40B4-BE49-F238E27FC236}">
                <a16:creationId xmlns:a16="http://schemas.microsoft.com/office/drawing/2014/main" id="{C5655DD4-EB2D-4469-8923-65160737497F}"/>
              </a:ext>
            </a:extLst>
          </p:cNvPr>
          <p:cNvSpPr>
            <a:spLocks noGrp="1"/>
          </p:cNvSpPr>
          <p:nvPr>
            <p:ph idx="1"/>
          </p:nvPr>
        </p:nvSpPr>
        <p:spPr>
          <a:xfrm>
            <a:off x="2578223" y="1994301"/>
            <a:ext cx="7657730" cy="2409024"/>
          </a:xfrm>
        </p:spPr>
        <p:txBody>
          <a:bodyPr/>
          <a:lstStyle/>
          <a:p>
            <a:r>
              <a:rPr lang="fr-FR" sz="3200" dirty="0"/>
              <a:t>Identifier nos convergences</a:t>
            </a:r>
          </a:p>
          <a:p>
            <a:r>
              <a:rPr lang="fr-FR" sz="3200" dirty="0"/>
              <a:t>Mutualiser nos ressources et nos réseaux</a:t>
            </a:r>
          </a:p>
          <a:p>
            <a:r>
              <a:rPr lang="fr-FR" sz="3200" dirty="0"/>
              <a:t>S’entraider</a:t>
            </a:r>
          </a:p>
          <a:p>
            <a:r>
              <a:rPr lang="fr-FR" sz="3200" dirty="0"/>
              <a:t>Agir ensemble</a:t>
            </a:r>
          </a:p>
          <a:p>
            <a:pPr marL="0" indent="0">
              <a:buNone/>
            </a:pPr>
            <a:endParaRPr lang="fr-FR" dirty="0"/>
          </a:p>
        </p:txBody>
      </p:sp>
    </p:spTree>
    <p:extLst>
      <p:ext uri="{BB962C8B-B14F-4D97-AF65-F5344CB8AC3E}">
        <p14:creationId xmlns:p14="http://schemas.microsoft.com/office/powerpoint/2010/main" val="387760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D79604-9556-4177-B735-2D8F30EE4B05}"/>
              </a:ext>
            </a:extLst>
          </p:cNvPr>
          <p:cNvSpPr>
            <a:spLocks noGrp="1"/>
          </p:cNvSpPr>
          <p:nvPr>
            <p:ph type="title"/>
          </p:nvPr>
        </p:nvSpPr>
        <p:spPr/>
        <p:txBody>
          <a:bodyPr>
            <a:normAutofit/>
          </a:bodyPr>
          <a:lstStyle/>
          <a:p>
            <a:pPr algn="ctr"/>
            <a:r>
              <a:rPr lang="fr-FR" b="1" dirty="0">
                <a:latin typeface="Calibri" panose="020F0502020204030204" pitchFamily="34" charset="0"/>
                <a:ea typeface="Calibri" panose="020F0502020204030204" pitchFamily="34" charset="0"/>
                <a:cs typeface="Times New Roman" panose="02020603050405020304" pitchFamily="18" charset="0"/>
              </a:rPr>
              <a:t>Réseau Education Pour Tous en Afrique</a:t>
            </a:r>
            <a:br>
              <a:rPr lang="fr-FR" dirty="0">
                <a:latin typeface="Calibri" panose="020F0502020204030204" pitchFamily="34" charset="0"/>
                <a:ea typeface="Calibri" panose="020F0502020204030204" pitchFamily="34" charset="0"/>
                <a:cs typeface="Times New Roman" panose="02020603050405020304" pitchFamily="18" charset="0"/>
              </a:rPr>
            </a:br>
            <a:r>
              <a:rPr lang="fr-FR" sz="3200" b="1" dirty="0">
                <a:latin typeface="Calibri" panose="020F0502020204030204" pitchFamily="34" charset="0"/>
                <a:ea typeface="Calibri" panose="020F0502020204030204" pitchFamily="34" charset="0"/>
                <a:cs typeface="Times New Roman" panose="02020603050405020304" pitchFamily="18" charset="0"/>
              </a:rPr>
              <a:t>créé en 2003 </a:t>
            </a:r>
            <a:endParaRPr lang="fr-FR" sz="3200" dirty="0"/>
          </a:p>
        </p:txBody>
      </p:sp>
      <p:sp>
        <p:nvSpPr>
          <p:cNvPr id="3" name="Espace réservé du contenu 2">
            <a:extLst>
              <a:ext uri="{FF2B5EF4-FFF2-40B4-BE49-F238E27FC236}">
                <a16:creationId xmlns:a16="http://schemas.microsoft.com/office/drawing/2014/main" id="{3C7D939C-FE43-4795-A5C9-3B96651BABE9}"/>
              </a:ext>
            </a:extLst>
          </p:cNvPr>
          <p:cNvSpPr>
            <a:spLocks noGrp="1"/>
          </p:cNvSpPr>
          <p:nvPr>
            <p:ph idx="1"/>
          </p:nvPr>
        </p:nvSpPr>
        <p:spPr>
          <a:xfrm>
            <a:off x="944732" y="2455939"/>
            <a:ext cx="10515600" cy="3465468"/>
          </a:xfrm>
        </p:spPr>
        <p:txBody>
          <a:bodyPr>
            <a:noAutofit/>
          </a:bodyPr>
          <a:lstStyle/>
          <a:p>
            <a:pPr marL="0" indent="0" algn="just">
              <a:buNone/>
            </a:pPr>
            <a:r>
              <a:rPr lang="fr-FR" dirty="0">
                <a:effectLst/>
                <a:latin typeface="Calibri" panose="020F0502020204030204" pitchFamily="34" charset="0"/>
                <a:ea typeface="Calibri" panose="020F0502020204030204" pitchFamily="34" charset="0"/>
                <a:cs typeface="Times New Roman" panose="02020603050405020304" pitchFamily="18" charset="0"/>
              </a:rPr>
              <a:t>« </a:t>
            </a:r>
            <a:r>
              <a:rPr lang="fr-FR" i="1" dirty="0">
                <a:effectLst/>
                <a:latin typeface="Calibri" panose="020F0502020204030204" pitchFamily="34" charset="0"/>
                <a:ea typeface="Calibri" panose="020F0502020204030204" pitchFamily="34" charset="0"/>
                <a:cs typeface="Times New Roman" panose="02020603050405020304" pitchFamily="18" charset="0"/>
              </a:rPr>
              <a:t>L’association – Réseau Education Pour Tous en Afrique (REPTA) –</a:t>
            </a:r>
            <a:r>
              <a:rPr lang="fr-FR" b="1" i="1" dirty="0">
                <a:effectLst/>
                <a:latin typeface="Calibri" panose="020F0502020204030204" pitchFamily="34" charset="0"/>
                <a:ea typeface="Calibri" panose="020F0502020204030204" pitchFamily="34" charset="0"/>
                <a:cs typeface="Times New Roman" panose="02020603050405020304" pitchFamily="18" charset="0"/>
              </a:rPr>
              <a:t> </a:t>
            </a:r>
            <a:r>
              <a:rPr lang="fr-FR" i="1" dirty="0">
                <a:effectLst/>
                <a:latin typeface="Calibri" panose="020F0502020204030204" pitchFamily="34" charset="0"/>
                <a:ea typeface="Calibri" panose="020F0502020204030204" pitchFamily="34" charset="0"/>
                <a:cs typeface="Times New Roman" panose="02020603050405020304" pitchFamily="18" charset="0"/>
              </a:rPr>
              <a:t>a pour objet de rassembler les personnes morales, entreprises, collectivités territoriales, associations et institutions, et des personnes physiques pour favoriser et promouvoir entre elles des échanges, des compréhensions partagées, des liens de partenariats et des synergies d’actions visant au développement de l’éducation pour tous en Afrique </a:t>
            </a:r>
            <a:r>
              <a:rPr lang="fr-FR"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buNone/>
            </a:pPr>
            <a:r>
              <a:rPr lang="fr-FR" dirty="0">
                <a:effectLst/>
                <a:latin typeface="Calibri" panose="020F0502020204030204" pitchFamily="34" charset="0"/>
                <a:ea typeface="Calibri" panose="020F0502020204030204" pitchFamily="34" charset="0"/>
                <a:cs typeface="Times New Roman" panose="02020603050405020304" pitchFamily="18" charset="0"/>
              </a:rPr>
              <a:t>(Article 2 des statuts)</a:t>
            </a:r>
          </a:p>
        </p:txBody>
      </p:sp>
    </p:spTree>
    <p:extLst>
      <p:ext uri="{BB962C8B-B14F-4D97-AF65-F5344CB8AC3E}">
        <p14:creationId xmlns:p14="http://schemas.microsoft.com/office/powerpoint/2010/main" val="1073009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F702394-265C-4E01-9A3B-726596F6B527}"/>
              </a:ext>
            </a:extLst>
          </p:cNvPr>
          <p:cNvSpPr>
            <a:spLocks noGrp="1"/>
          </p:cNvSpPr>
          <p:nvPr>
            <p:ph idx="1"/>
          </p:nvPr>
        </p:nvSpPr>
        <p:spPr>
          <a:xfrm>
            <a:off x="5285912" y="4361526"/>
            <a:ext cx="5704643" cy="2403258"/>
          </a:xfrm>
        </p:spPr>
        <p:txBody>
          <a:bodyPr>
            <a:normAutofit/>
          </a:bodyPr>
          <a:lstStyle/>
          <a:p>
            <a:pPr marL="0" indent="0">
              <a:buNone/>
            </a:pPr>
            <a:r>
              <a:rPr lang="fr-FR" sz="4300" dirty="0"/>
              <a:t>Trois priorités :</a:t>
            </a:r>
          </a:p>
          <a:p>
            <a:pPr marL="514350" indent="-514350">
              <a:buFont typeface="+mj-lt"/>
              <a:buAutoNum type="arabicPeriod"/>
            </a:pPr>
            <a:r>
              <a:rPr lang="fr-FR" sz="3000" dirty="0"/>
              <a:t>L’Afrique subsaharienne</a:t>
            </a:r>
          </a:p>
          <a:p>
            <a:pPr marL="514350" indent="-514350">
              <a:buFont typeface="+mj-lt"/>
              <a:buAutoNum type="arabicPeriod"/>
            </a:pPr>
            <a:r>
              <a:rPr lang="fr-FR" sz="3000" dirty="0"/>
              <a:t>Les exclus de l’école</a:t>
            </a:r>
          </a:p>
          <a:p>
            <a:pPr marL="514350" indent="-514350">
              <a:buFont typeface="+mj-lt"/>
              <a:buAutoNum type="arabicPeriod"/>
            </a:pPr>
            <a:r>
              <a:rPr lang="fr-FR" sz="3000" dirty="0"/>
              <a:t>L’éducation non formelle</a:t>
            </a:r>
          </a:p>
        </p:txBody>
      </p:sp>
      <p:sp>
        <p:nvSpPr>
          <p:cNvPr id="4" name="ZoneTexte 3">
            <a:extLst>
              <a:ext uri="{FF2B5EF4-FFF2-40B4-BE49-F238E27FC236}">
                <a16:creationId xmlns:a16="http://schemas.microsoft.com/office/drawing/2014/main" id="{FE79D806-D07D-45AF-9211-433FA3F7D0A2}"/>
              </a:ext>
            </a:extLst>
          </p:cNvPr>
          <p:cNvSpPr txBox="1"/>
          <p:nvPr/>
        </p:nvSpPr>
        <p:spPr>
          <a:xfrm>
            <a:off x="1340527" y="748721"/>
            <a:ext cx="9650028" cy="3293209"/>
          </a:xfrm>
          <a:prstGeom prst="rect">
            <a:avLst/>
          </a:prstGeom>
          <a:noFill/>
        </p:spPr>
        <p:txBody>
          <a:bodyPr wrap="square" rtlCol="0">
            <a:spAutoFit/>
          </a:bodyPr>
          <a:lstStyle/>
          <a:p>
            <a:r>
              <a:rPr lang="fr-FR" sz="4000" dirty="0"/>
              <a:t>Deux convictions :</a:t>
            </a:r>
          </a:p>
          <a:p>
            <a:pPr marL="285750" indent="-285750">
              <a:buFont typeface="Arial" panose="020B0604020202020204" pitchFamily="34" charset="0"/>
              <a:buChar char="•"/>
            </a:pPr>
            <a:r>
              <a:rPr lang="fr-FR" sz="2400" dirty="0"/>
              <a:t>l’</a:t>
            </a:r>
            <a:r>
              <a:rPr lang="fr-FR" sz="2400" b="1" dirty="0"/>
              <a:t>éducation</a:t>
            </a:r>
            <a:r>
              <a:rPr lang="fr-FR" sz="2400" dirty="0"/>
              <a:t> est indispensable au développement économique et à la réduction de la pauvreté ; elle contribue à une citoyenneté active, à une insertion sociale harmonieuse, à la réduction des conflits…</a:t>
            </a:r>
          </a:p>
          <a:p>
            <a:pPr marL="285750" indent="-285750">
              <a:buFont typeface="Arial" panose="020B0604020202020204" pitchFamily="34" charset="0"/>
              <a:buChar char="•"/>
            </a:pPr>
            <a:r>
              <a:rPr lang="fr-FR" sz="2400" dirty="0"/>
              <a:t>la </a:t>
            </a:r>
            <a:r>
              <a:rPr lang="fr-FR" sz="2400" b="1" dirty="0"/>
              <a:t>réduction de la pauvreté </a:t>
            </a:r>
            <a:r>
              <a:rPr lang="fr-FR" sz="2400" dirty="0"/>
              <a:t>est indispensable pour l’accès de tous à l’éducation</a:t>
            </a:r>
          </a:p>
          <a:p>
            <a:r>
              <a:rPr lang="fr-FR" sz="2400" dirty="0"/>
              <a:t>Education et pauvreté interagissent dans </a:t>
            </a:r>
            <a:r>
              <a:rPr lang="fr-FR" sz="2400" b="1" dirty="0"/>
              <a:t>un cercle infernal </a:t>
            </a:r>
            <a:r>
              <a:rPr lang="fr-FR" sz="2400" dirty="0"/>
              <a:t>qui enferme les populations dans la précarité</a:t>
            </a:r>
          </a:p>
        </p:txBody>
      </p:sp>
    </p:spTree>
    <p:extLst>
      <p:ext uri="{BB962C8B-B14F-4D97-AF65-F5344CB8AC3E}">
        <p14:creationId xmlns:p14="http://schemas.microsoft.com/office/powerpoint/2010/main" val="3900438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766F37-CEE3-42F8-AC72-05B57A1DA9AB}"/>
              </a:ext>
            </a:extLst>
          </p:cNvPr>
          <p:cNvSpPr>
            <a:spLocks noGrp="1"/>
          </p:cNvSpPr>
          <p:nvPr>
            <p:ph type="title"/>
          </p:nvPr>
        </p:nvSpPr>
        <p:spPr>
          <a:xfrm>
            <a:off x="838200" y="365125"/>
            <a:ext cx="10515600" cy="540397"/>
          </a:xfrm>
        </p:spPr>
        <p:txBody>
          <a:bodyPr>
            <a:normAutofit fontScale="90000"/>
          </a:bodyPr>
          <a:lstStyle/>
          <a:p>
            <a:pPr algn="ctr"/>
            <a:r>
              <a:rPr lang="fr-FR" sz="4000" b="1" dirty="0">
                <a:latin typeface="+mn-lt"/>
              </a:rPr>
              <a:t>Des stratégies pour agir</a:t>
            </a:r>
          </a:p>
        </p:txBody>
      </p:sp>
      <p:sp>
        <p:nvSpPr>
          <p:cNvPr id="3" name="Espace réservé du contenu 2">
            <a:extLst>
              <a:ext uri="{FF2B5EF4-FFF2-40B4-BE49-F238E27FC236}">
                <a16:creationId xmlns:a16="http://schemas.microsoft.com/office/drawing/2014/main" id="{9D777803-D257-4D9F-9177-2D7BEA94F952}"/>
              </a:ext>
            </a:extLst>
          </p:cNvPr>
          <p:cNvSpPr>
            <a:spLocks noGrp="1"/>
          </p:cNvSpPr>
          <p:nvPr>
            <p:ph idx="1"/>
          </p:nvPr>
        </p:nvSpPr>
        <p:spPr>
          <a:xfrm>
            <a:off x="838200" y="1056443"/>
            <a:ext cx="10515600" cy="5362112"/>
          </a:xfrm>
        </p:spPr>
        <p:txBody>
          <a:bodyPr>
            <a:normAutofit fontScale="92500" lnSpcReduction="20000"/>
          </a:bodyPr>
          <a:lstStyle/>
          <a:p>
            <a:pPr marL="514350" indent="-514350">
              <a:buFont typeface="+mj-lt"/>
              <a:buAutoNum type="arabicPeriod"/>
            </a:pPr>
            <a:r>
              <a:rPr lang="fr-FR" b="1" dirty="0"/>
              <a:t>Identifier des solutions nouvelles</a:t>
            </a:r>
          </a:p>
          <a:p>
            <a:pPr lvl="1"/>
            <a:r>
              <a:rPr lang="fr-FR" dirty="0"/>
              <a:t>pour réduire les inégalités de l’éducation</a:t>
            </a:r>
          </a:p>
          <a:p>
            <a:pPr lvl="1"/>
            <a:r>
              <a:rPr lang="fr-FR" dirty="0"/>
              <a:t>pour faciliter les apprentissages et améliorer les résultats</a:t>
            </a:r>
          </a:p>
          <a:p>
            <a:pPr lvl="1"/>
            <a:r>
              <a:rPr lang="fr-FR" dirty="0"/>
              <a:t>en réponse à des besoins impérieux et exprimés</a:t>
            </a:r>
          </a:p>
          <a:p>
            <a:pPr marL="514350" indent="-514350">
              <a:buFont typeface="+mj-lt"/>
              <a:buAutoNum type="arabicPeriod"/>
            </a:pPr>
            <a:r>
              <a:rPr lang="fr-FR" b="1" dirty="0"/>
              <a:t>Expérimenter en situation</a:t>
            </a:r>
          </a:p>
          <a:p>
            <a:pPr lvl="1"/>
            <a:r>
              <a:rPr lang="fr-FR" dirty="0"/>
              <a:t>avec des partenaires de l’</a:t>
            </a:r>
            <a:r>
              <a:rPr lang="fr-FR" b="1" dirty="0"/>
              <a:t>éducation non formelle</a:t>
            </a:r>
            <a:r>
              <a:rPr lang="fr-FR" dirty="0"/>
              <a:t>, plus libres pour innover</a:t>
            </a:r>
          </a:p>
          <a:p>
            <a:pPr lvl="1"/>
            <a:r>
              <a:rPr lang="fr-FR" dirty="0"/>
              <a:t>concevoir le projet </a:t>
            </a:r>
            <a:r>
              <a:rPr lang="fr-FR" b="1" dirty="0"/>
              <a:t>avec eux </a:t>
            </a:r>
            <a:r>
              <a:rPr lang="fr-FR" dirty="0"/>
              <a:t>en l’intégrant dans les initiatives existantes</a:t>
            </a:r>
          </a:p>
          <a:p>
            <a:pPr lvl="1"/>
            <a:r>
              <a:rPr lang="fr-FR" dirty="0"/>
              <a:t>associer les pouvoirs publics et les structures de la société civile concernés</a:t>
            </a:r>
          </a:p>
          <a:p>
            <a:pPr lvl="1"/>
            <a:r>
              <a:rPr lang="fr-FR" dirty="0"/>
              <a:t>fédérer des partenaires techniques, pédagogiques et financiers</a:t>
            </a:r>
          </a:p>
          <a:p>
            <a:pPr lvl="1"/>
            <a:r>
              <a:rPr lang="fr-FR" dirty="0"/>
              <a:t>organiser et accompagner la réalisation</a:t>
            </a:r>
          </a:p>
          <a:p>
            <a:pPr lvl="1"/>
            <a:r>
              <a:rPr lang="fr-FR" dirty="0"/>
              <a:t>évaluer </a:t>
            </a:r>
          </a:p>
          <a:p>
            <a:pPr marL="514350" indent="-514350">
              <a:buFont typeface="+mj-lt"/>
              <a:buAutoNum type="arabicPeriod"/>
            </a:pPr>
            <a:r>
              <a:rPr lang="fr-FR" b="1" dirty="0"/>
              <a:t>Organiser la mutualisation et la communication</a:t>
            </a:r>
          </a:p>
          <a:p>
            <a:pPr marL="457200" lvl="1" indent="0">
              <a:buNone/>
            </a:pPr>
            <a:r>
              <a:rPr lang="fr-FR" dirty="0"/>
              <a:t>Colloques, rencontres, échanges… auparavant en présentiel, à imaginer autrement</a:t>
            </a:r>
          </a:p>
          <a:p>
            <a:pPr marL="514350" indent="-514350">
              <a:buFont typeface="+mj-lt"/>
              <a:buAutoNum type="arabicPeriod"/>
            </a:pPr>
            <a:r>
              <a:rPr lang="fr-FR" b="1" dirty="0"/>
              <a:t>Accompagner</a:t>
            </a:r>
            <a:r>
              <a:rPr lang="fr-FR" dirty="0"/>
              <a:t> </a:t>
            </a:r>
          </a:p>
          <a:p>
            <a:pPr marL="457200" lvl="1" indent="0">
              <a:buNone/>
            </a:pPr>
            <a:r>
              <a:rPr lang="fr-FR" dirty="0"/>
              <a:t>En réponse aux demandes : formation des éducateurs</a:t>
            </a:r>
          </a:p>
          <a:p>
            <a:pPr marL="457200" lvl="1" indent="0">
              <a:buNone/>
            </a:pPr>
            <a:r>
              <a:rPr lang="fr-FR" dirty="0"/>
              <a:t>Formateurs du réseau, Nord-Sud et Sud-Sud</a:t>
            </a:r>
          </a:p>
        </p:txBody>
      </p:sp>
    </p:spTree>
    <p:extLst>
      <p:ext uri="{BB962C8B-B14F-4D97-AF65-F5344CB8AC3E}">
        <p14:creationId xmlns:p14="http://schemas.microsoft.com/office/powerpoint/2010/main" val="208076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4E3F6F-743D-4893-965A-73BBF4F0420F}"/>
              </a:ext>
            </a:extLst>
          </p:cNvPr>
          <p:cNvSpPr>
            <a:spLocks noGrp="1"/>
          </p:cNvSpPr>
          <p:nvPr>
            <p:ph type="title"/>
          </p:nvPr>
        </p:nvSpPr>
        <p:spPr/>
        <p:txBody>
          <a:bodyPr/>
          <a:lstStyle/>
          <a:p>
            <a:pPr algn="ctr"/>
            <a:r>
              <a:rPr lang="fr-FR" b="1" dirty="0">
                <a:latin typeface="+mn-lt"/>
              </a:rPr>
              <a:t>Le réseau REPTA</a:t>
            </a:r>
          </a:p>
        </p:txBody>
      </p:sp>
      <p:sp>
        <p:nvSpPr>
          <p:cNvPr id="3" name="Espace réservé du contenu 2">
            <a:extLst>
              <a:ext uri="{FF2B5EF4-FFF2-40B4-BE49-F238E27FC236}">
                <a16:creationId xmlns:a16="http://schemas.microsoft.com/office/drawing/2014/main" id="{784E4E6B-CCFB-4201-9AD3-BFB1144967D6}"/>
              </a:ext>
            </a:extLst>
          </p:cNvPr>
          <p:cNvSpPr>
            <a:spLocks noGrp="1"/>
          </p:cNvSpPr>
          <p:nvPr>
            <p:ph idx="1"/>
          </p:nvPr>
        </p:nvSpPr>
        <p:spPr>
          <a:xfrm>
            <a:off x="2933330" y="1690688"/>
            <a:ext cx="7533443" cy="4738780"/>
          </a:xfrm>
        </p:spPr>
        <p:txBody>
          <a:bodyPr>
            <a:normAutofit fontScale="70000" lnSpcReduction="20000"/>
          </a:bodyPr>
          <a:lstStyle/>
          <a:p>
            <a:pPr marL="0" indent="0">
              <a:buNone/>
            </a:pPr>
            <a:r>
              <a:rPr lang="fr-FR" b="1" dirty="0"/>
              <a:t>Des membres personnes physiques</a:t>
            </a:r>
          </a:p>
          <a:p>
            <a:pPr marL="457200" lvl="1" indent="0">
              <a:buNone/>
            </a:pPr>
            <a:r>
              <a:rPr lang="fr-FR" dirty="0"/>
              <a:t>Retraités ou encore actifs</a:t>
            </a:r>
          </a:p>
          <a:p>
            <a:pPr marL="0" indent="0">
              <a:buNone/>
            </a:pPr>
            <a:r>
              <a:rPr lang="fr-FR" b="1" dirty="0"/>
              <a:t>Des associations membres</a:t>
            </a:r>
          </a:p>
          <a:p>
            <a:pPr marL="457200" lvl="1" indent="0">
              <a:buNone/>
            </a:pPr>
            <a:r>
              <a:rPr lang="fr-FR" dirty="0"/>
              <a:t>Siège en France : « Bénin Vi Bibi », « </a:t>
            </a:r>
            <a:r>
              <a:rPr lang="fr-FR" dirty="0" err="1"/>
              <a:t>Frédie</a:t>
            </a:r>
            <a:r>
              <a:rPr lang="fr-FR" dirty="0"/>
              <a:t> : la vie au Niger »</a:t>
            </a:r>
          </a:p>
          <a:p>
            <a:pPr marL="457200" lvl="1" indent="0">
              <a:buNone/>
            </a:pPr>
            <a:r>
              <a:rPr lang="fr-FR" dirty="0"/>
              <a:t>Siège en Allemagne : « Imagine Nord-</a:t>
            </a:r>
            <a:r>
              <a:rPr lang="fr-FR" dirty="0" err="1"/>
              <a:t>Süd</a:t>
            </a:r>
            <a:r>
              <a:rPr lang="fr-FR" dirty="0"/>
              <a:t> » intervenant au Sénégal</a:t>
            </a:r>
          </a:p>
          <a:p>
            <a:pPr marL="0" indent="0">
              <a:buNone/>
            </a:pPr>
            <a:r>
              <a:rPr lang="fr-FR" b="1" dirty="0"/>
              <a:t>Des contacts et partenaires dans 7 pays d’Afrique subsaharienne</a:t>
            </a:r>
          </a:p>
          <a:p>
            <a:pPr>
              <a:buFontTx/>
              <a:buChar char="-"/>
            </a:pPr>
            <a:r>
              <a:rPr lang="fr-FR" dirty="0"/>
              <a:t>Bénin (11)</a:t>
            </a:r>
          </a:p>
          <a:p>
            <a:pPr>
              <a:buFontTx/>
              <a:buChar char="-"/>
            </a:pPr>
            <a:r>
              <a:rPr lang="fr-FR" dirty="0"/>
              <a:t>Burkina Faso (15)</a:t>
            </a:r>
          </a:p>
          <a:p>
            <a:pPr>
              <a:buFontTx/>
              <a:buChar char="-"/>
            </a:pPr>
            <a:r>
              <a:rPr lang="fr-FR" dirty="0"/>
              <a:t>Côte d’Ivoire (14)</a:t>
            </a:r>
          </a:p>
          <a:p>
            <a:pPr>
              <a:buFontTx/>
              <a:buChar char="-"/>
            </a:pPr>
            <a:r>
              <a:rPr lang="fr-FR" dirty="0"/>
              <a:t>Mali (6)</a:t>
            </a:r>
          </a:p>
          <a:p>
            <a:pPr>
              <a:buFontTx/>
              <a:buChar char="-"/>
            </a:pPr>
            <a:r>
              <a:rPr lang="fr-FR" dirty="0"/>
              <a:t>Madagascar (18)</a:t>
            </a:r>
          </a:p>
          <a:p>
            <a:pPr>
              <a:buFontTx/>
              <a:buChar char="-"/>
            </a:pPr>
            <a:r>
              <a:rPr lang="fr-FR" dirty="0"/>
              <a:t>Niger (9)</a:t>
            </a:r>
          </a:p>
          <a:p>
            <a:pPr>
              <a:buFontTx/>
              <a:buChar char="-"/>
            </a:pPr>
            <a:r>
              <a:rPr lang="fr-FR" dirty="0"/>
              <a:t>Sénégal (10)</a:t>
            </a:r>
          </a:p>
          <a:p>
            <a:pPr>
              <a:buFontTx/>
              <a:buChar char="-"/>
            </a:pPr>
            <a:r>
              <a:rPr lang="fr-FR" dirty="0"/>
              <a:t>Togo (6)</a:t>
            </a:r>
          </a:p>
        </p:txBody>
      </p:sp>
    </p:spTree>
    <p:extLst>
      <p:ext uri="{BB962C8B-B14F-4D97-AF65-F5344CB8AC3E}">
        <p14:creationId xmlns:p14="http://schemas.microsoft.com/office/powerpoint/2010/main" val="22760635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2147</Words>
  <Application>Microsoft Office PowerPoint</Application>
  <PresentationFormat>Grand écran</PresentationFormat>
  <Paragraphs>190</Paragraphs>
  <Slides>26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Arial</vt:lpstr>
      <vt:lpstr>Calibri</vt:lpstr>
      <vt:lpstr>Calibri Light</vt:lpstr>
      <vt:lpstr>Times New Roman</vt:lpstr>
      <vt:lpstr>Thème Office</vt:lpstr>
      <vt:lpstr>Présentation PowerPoint</vt:lpstr>
      <vt:lpstr>Présentation PowerPoint</vt:lpstr>
      <vt:lpstr>GREF et REPTA une origine et des objectifs communs</vt:lpstr>
      <vt:lpstr> </vt:lpstr>
      <vt:lpstr>Nos attentes</vt:lpstr>
      <vt:lpstr>Réseau Education Pour Tous en Afrique créé en 2003 </vt:lpstr>
      <vt:lpstr>Présentation PowerPoint</vt:lpstr>
      <vt:lpstr>Des stratégies pour agir</vt:lpstr>
      <vt:lpstr>Le réseau REPTA</vt:lpstr>
      <vt:lpstr>Deux orientations majeures d’action</vt:lpstr>
      <vt:lpstr>Des difficultés pour suivre et accompagner</vt:lpstr>
      <vt:lpstr>Agir autrement</vt:lpstr>
      <vt:lpstr>Perspectives actuelles d’action</vt:lpstr>
      <vt:lpstr>Les demandes de formation</vt:lpstr>
      <vt:lpstr>Les centres ressources</vt:lpstr>
      <vt:lpstr>Une expérience innovante</vt:lpstr>
      <vt:lpstr>Nos attentes</vt:lpstr>
      <vt:lpstr>Présentation PowerPoint</vt:lpstr>
      <vt:lpstr>L’éducation pour tous  en Afrique sub-saharienne francophone  Les constats et les besoins aujourd’hui</vt:lpstr>
      <vt:lpstr>Des systèmes éducatifs en difficulté et une situation qui se dégrade</vt:lpstr>
      <vt:lpstr>Présentation PowerPoint</vt:lpstr>
      <vt:lpstr>Mais des retards toujours considérables,  et qui s’aggravent</vt:lpstr>
      <vt:lpstr>Les inégalités dans l’accès à l’éducation : localisation, pauvreté et genre</vt:lpstr>
      <vt:lpstr>L’éducation et la formation des filles et des femmes</vt:lpstr>
      <vt:lpstr>Des causes multiples</vt:lpstr>
      <vt:lpstr>Les Objectifs de Développement Durable  pour 2030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Guy Menant</dc:creator>
  <cp:lastModifiedBy>Guy Menant</cp:lastModifiedBy>
  <cp:revision>53</cp:revision>
  <dcterms:created xsi:type="dcterms:W3CDTF">2022-01-07T17:31:49Z</dcterms:created>
  <dcterms:modified xsi:type="dcterms:W3CDTF">2022-01-12T09:01:21Z</dcterms:modified>
</cp:coreProperties>
</file>